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70"/>
  </p:notesMasterIdLst>
  <p:sldIdLst>
    <p:sldId id="256" r:id="rId2"/>
    <p:sldId id="325" r:id="rId3"/>
    <p:sldId id="326" r:id="rId4"/>
    <p:sldId id="327" r:id="rId5"/>
    <p:sldId id="328" r:id="rId6"/>
    <p:sldId id="257" r:id="rId7"/>
    <p:sldId id="310" r:id="rId8"/>
    <p:sldId id="311" r:id="rId9"/>
    <p:sldId id="259" r:id="rId10"/>
    <p:sldId id="260" r:id="rId11"/>
    <p:sldId id="329" r:id="rId12"/>
    <p:sldId id="359" r:id="rId13"/>
    <p:sldId id="360" r:id="rId14"/>
    <p:sldId id="312" r:id="rId15"/>
    <p:sldId id="261" r:id="rId16"/>
    <p:sldId id="384" r:id="rId17"/>
    <p:sldId id="262" r:id="rId18"/>
    <p:sldId id="363" r:id="rId19"/>
    <p:sldId id="263" r:id="rId20"/>
    <p:sldId id="364" r:id="rId21"/>
    <p:sldId id="318" r:id="rId22"/>
    <p:sldId id="319" r:id="rId23"/>
    <p:sldId id="273" r:id="rId24"/>
    <p:sldId id="376" r:id="rId25"/>
    <p:sldId id="371" r:id="rId26"/>
    <p:sldId id="316" r:id="rId27"/>
    <p:sldId id="279" r:id="rId28"/>
    <p:sldId id="275" r:id="rId29"/>
    <p:sldId id="278" r:id="rId30"/>
    <p:sldId id="296" r:id="rId31"/>
    <p:sldId id="297" r:id="rId32"/>
    <p:sldId id="299" r:id="rId33"/>
    <p:sldId id="300" r:id="rId34"/>
    <p:sldId id="304" r:id="rId35"/>
    <p:sldId id="305" r:id="rId36"/>
    <p:sldId id="306" r:id="rId37"/>
    <p:sldId id="307" r:id="rId38"/>
    <p:sldId id="323" r:id="rId39"/>
    <p:sldId id="362" r:id="rId40"/>
    <p:sldId id="348" r:id="rId41"/>
    <p:sldId id="314" r:id="rId42"/>
    <p:sldId id="380" r:id="rId43"/>
    <p:sldId id="277" r:id="rId44"/>
    <p:sldId id="373" r:id="rId45"/>
    <p:sldId id="381" r:id="rId46"/>
    <p:sldId id="372" r:id="rId47"/>
    <p:sldId id="374" r:id="rId48"/>
    <p:sldId id="375" r:id="rId49"/>
    <p:sldId id="268" r:id="rId50"/>
    <p:sldId id="269" r:id="rId51"/>
    <p:sldId id="270" r:id="rId52"/>
    <p:sldId id="382" r:id="rId53"/>
    <p:sldId id="383" r:id="rId54"/>
    <p:sldId id="341" r:id="rId55"/>
    <p:sldId id="342" r:id="rId56"/>
    <p:sldId id="343" r:id="rId57"/>
    <p:sldId id="344" r:id="rId58"/>
    <p:sldId id="332" r:id="rId59"/>
    <p:sldId id="334" r:id="rId60"/>
    <p:sldId id="345" r:id="rId61"/>
    <p:sldId id="346" r:id="rId62"/>
    <p:sldId id="351" r:id="rId63"/>
    <p:sldId id="379" r:id="rId64"/>
    <p:sldId id="377" r:id="rId65"/>
    <p:sldId id="378" r:id="rId66"/>
    <p:sldId id="365" r:id="rId67"/>
    <p:sldId id="369" r:id="rId68"/>
    <p:sldId id="272" r:id="rId69"/>
  </p:sldIdLst>
  <p:sldSz cx="9144000" cy="6858000" type="screen4x3"/>
  <p:notesSz cx="6858000" cy="9144000"/>
  <p:defaultTextStyle>
    <a:defPPr>
      <a:defRPr lang="el-G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80" d="100"/>
          <a:sy n="80" d="100"/>
        </p:scale>
        <p:origin x="-1086" y="174"/>
      </p:cViewPr>
      <p:guideLst>
        <p:guide orient="horz" pos="2160"/>
        <p:guide pos="2880"/>
      </p:guideLst>
    </p:cSldViewPr>
  </p:slideViewPr>
  <p:notesTextViewPr>
    <p:cViewPr>
      <p:scale>
        <a:sx n="100" d="100"/>
        <a:sy n="100" d="100"/>
      </p:scale>
      <p:origin x="0" y="0"/>
    </p:cViewPr>
  </p:notesTextViewPr>
  <p:notesViewPr>
    <p:cSldViewPr>
      <p:cViewPr varScale="1">
        <p:scale>
          <a:sx n="82" d="100"/>
          <a:sy n="82" d="100"/>
        </p:scale>
        <p:origin x="-2016"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dirty="0"/>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D96E3D-CFD9-4967-8F6D-E11B6DB1F491}" type="datetimeFigureOut">
              <a:rPr lang="el-GR" smtClean="0"/>
              <a:pPr/>
              <a:t>24/2/2021</a:t>
            </a:fld>
            <a:endParaRPr lang="el-GR" dirty="0"/>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dirty="0"/>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dirty="0"/>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4945C6-E013-4AA8-8374-988E282D29AB}" type="slidenum">
              <a:rPr lang="el-GR" smtClean="0"/>
              <a:pPr/>
              <a:t>‹#›</a:t>
            </a:fld>
            <a:endParaRPr lang="el-GR"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endParaRPr lang="el-GR" dirty="0"/>
          </a:p>
        </p:txBody>
      </p:sp>
      <p:sp>
        <p:nvSpPr>
          <p:cNvPr id="4" name="3 - Θέση αριθμού διαφάνειας"/>
          <p:cNvSpPr>
            <a:spLocks noGrp="1"/>
          </p:cNvSpPr>
          <p:nvPr>
            <p:ph type="sldNum" sz="quarter" idx="10"/>
          </p:nvPr>
        </p:nvSpPr>
        <p:spPr/>
        <p:txBody>
          <a:bodyPr/>
          <a:lstStyle/>
          <a:p>
            <a:fld id="{374945C6-E013-4AA8-8374-988E282D29AB}" type="slidenum">
              <a:rPr lang="el-GR" smtClean="0"/>
              <a:pPr/>
              <a:t>36</a:t>
            </a:fld>
            <a:endParaRPr lang="el-G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endParaRPr lang="el-GR" dirty="0"/>
          </a:p>
        </p:txBody>
      </p:sp>
      <p:sp>
        <p:nvSpPr>
          <p:cNvPr id="4" name="3 - Θέση αριθμού διαφάνειας"/>
          <p:cNvSpPr>
            <a:spLocks noGrp="1"/>
          </p:cNvSpPr>
          <p:nvPr>
            <p:ph type="sldNum" sz="quarter" idx="10"/>
          </p:nvPr>
        </p:nvSpPr>
        <p:spPr/>
        <p:txBody>
          <a:bodyPr/>
          <a:lstStyle/>
          <a:p>
            <a:fld id="{374945C6-E013-4AA8-8374-988E282D29AB}" type="slidenum">
              <a:rPr lang="el-GR" smtClean="0"/>
              <a:pPr/>
              <a:t>39</a:t>
            </a:fld>
            <a:endParaRPr lang="el-G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Kλικ για επεξεργασία του τίτλου</a:t>
            </a:r>
            <a:endParaRPr lang="el-GR"/>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l-GR"/>
          </a:p>
        </p:txBody>
      </p:sp>
      <p:sp>
        <p:nvSpPr>
          <p:cNvPr id="4" name="3 - Θέση ημερομηνίας"/>
          <p:cNvSpPr>
            <a:spLocks noGrp="1"/>
          </p:cNvSpPr>
          <p:nvPr>
            <p:ph type="dt" sz="half" idx="10"/>
          </p:nvPr>
        </p:nvSpPr>
        <p:spPr/>
        <p:txBody>
          <a:bodyPr/>
          <a:lstStyle>
            <a:lvl1pPr>
              <a:defRPr/>
            </a:lvl1pPr>
          </a:lstStyle>
          <a:p>
            <a:pPr>
              <a:defRPr/>
            </a:pPr>
            <a:fld id="{419FEE5E-D3C4-4337-817D-5DDE2F24E5D6}" type="datetimeFigureOut">
              <a:rPr lang="el-GR"/>
              <a:pPr>
                <a:defRPr/>
              </a:pPr>
              <a:t>24/2/2021</a:t>
            </a:fld>
            <a:endParaRPr lang="el-GR" dirty="0"/>
          </a:p>
        </p:txBody>
      </p:sp>
      <p:sp>
        <p:nvSpPr>
          <p:cNvPr id="5" name="4 - Θέση υποσέλιδου"/>
          <p:cNvSpPr>
            <a:spLocks noGrp="1"/>
          </p:cNvSpPr>
          <p:nvPr>
            <p:ph type="ftr" sz="quarter" idx="11"/>
          </p:nvPr>
        </p:nvSpPr>
        <p:spPr/>
        <p:txBody>
          <a:bodyPr/>
          <a:lstStyle>
            <a:lvl1pPr>
              <a:defRPr/>
            </a:lvl1pPr>
          </a:lstStyle>
          <a:p>
            <a:pPr>
              <a:defRPr/>
            </a:pPr>
            <a:endParaRPr lang="el-GR" dirty="0"/>
          </a:p>
        </p:txBody>
      </p:sp>
      <p:sp>
        <p:nvSpPr>
          <p:cNvPr id="6" name="5 - Θέση αριθμού διαφάνειας"/>
          <p:cNvSpPr>
            <a:spLocks noGrp="1"/>
          </p:cNvSpPr>
          <p:nvPr>
            <p:ph type="sldNum" sz="quarter" idx="12"/>
          </p:nvPr>
        </p:nvSpPr>
        <p:spPr/>
        <p:txBody>
          <a:bodyPr/>
          <a:lstStyle>
            <a:lvl1pPr>
              <a:defRPr/>
            </a:lvl1pPr>
          </a:lstStyle>
          <a:p>
            <a:pPr>
              <a:defRPr/>
            </a:pPr>
            <a:fld id="{3AE010B7-E675-4991-B177-C7E4F999BC3F}" type="slidenum">
              <a:rPr lang="el-GR"/>
              <a:pPr>
                <a:defRPr/>
              </a:pPr>
              <a:t>‹#›</a:t>
            </a:fld>
            <a:endParaRPr lang="el-G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περιεχομένου"/>
          <p:cNvSpPr>
            <a:spLocks noGrp="1"/>
          </p:cNvSpPr>
          <p:nvPr>
            <p:ph idx="1"/>
          </p:nvPr>
        </p:nvSpPr>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lvl1pPr>
              <a:defRPr/>
            </a:lvl1pPr>
          </a:lstStyle>
          <a:p>
            <a:pPr>
              <a:defRPr/>
            </a:pPr>
            <a:fld id="{E9F5C534-9AB5-4EF4-98DD-FD20987BD6D1}" type="datetimeFigureOut">
              <a:rPr lang="el-GR"/>
              <a:pPr>
                <a:defRPr/>
              </a:pPr>
              <a:t>24/2/2021</a:t>
            </a:fld>
            <a:endParaRPr lang="el-GR" dirty="0"/>
          </a:p>
        </p:txBody>
      </p:sp>
      <p:sp>
        <p:nvSpPr>
          <p:cNvPr id="5" name="4 - Θέση υποσέλιδου"/>
          <p:cNvSpPr>
            <a:spLocks noGrp="1"/>
          </p:cNvSpPr>
          <p:nvPr>
            <p:ph type="ftr" sz="quarter" idx="11"/>
          </p:nvPr>
        </p:nvSpPr>
        <p:spPr/>
        <p:txBody>
          <a:bodyPr/>
          <a:lstStyle>
            <a:lvl1pPr>
              <a:defRPr/>
            </a:lvl1pPr>
          </a:lstStyle>
          <a:p>
            <a:pPr>
              <a:defRPr/>
            </a:pPr>
            <a:endParaRPr lang="el-GR" dirty="0"/>
          </a:p>
        </p:txBody>
      </p:sp>
      <p:sp>
        <p:nvSpPr>
          <p:cNvPr id="6" name="5 - Θέση αριθμού διαφάνειας"/>
          <p:cNvSpPr>
            <a:spLocks noGrp="1"/>
          </p:cNvSpPr>
          <p:nvPr>
            <p:ph type="sldNum" sz="quarter" idx="12"/>
          </p:nvPr>
        </p:nvSpPr>
        <p:spPr/>
        <p:txBody>
          <a:bodyPr/>
          <a:lstStyle>
            <a:lvl1pPr>
              <a:defRPr/>
            </a:lvl1pPr>
          </a:lstStyle>
          <a:p>
            <a:pPr>
              <a:defRPr/>
            </a:pPr>
            <a:fld id="{DF58CA91-86EB-4554-BEC3-749008F7EC52}" type="slidenum">
              <a:rPr lang="el-GR"/>
              <a:pPr>
                <a:defRPr/>
              </a:pPr>
              <a:t>‹#›</a:t>
            </a:fld>
            <a:endParaRPr lang="el-G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lvl1pPr>
              <a:defRPr/>
            </a:lvl1pPr>
          </a:lstStyle>
          <a:p>
            <a:pPr>
              <a:defRPr/>
            </a:pPr>
            <a:fld id="{78542AB1-E5BB-493F-B376-1ECC89CAB8FC}" type="datetimeFigureOut">
              <a:rPr lang="el-GR"/>
              <a:pPr>
                <a:defRPr/>
              </a:pPr>
              <a:t>24/2/2021</a:t>
            </a:fld>
            <a:endParaRPr lang="el-GR" dirty="0"/>
          </a:p>
        </p:txBody>
      </p:sp>
      <p:sp>
        <p:nvSpPr>
          <p:cNvPr id="5" name="4 - Θέση υποσέλιδου"/>
          <p:cNvSpPr>
            <a:spLocks noGrp="1"/>
          </p:cNvSpPr>
          <p:nvPr>
            <p:ph type="ftr" sz="quarter" idx="11"/>
          </p:nvPr>
        </p:nvSpPr>
        <p:spPr/>
        <p:txBody>
          <a:bodyPr/>
          <a:lstStyle>
            <a:lvl1pPr>
              <a:defRPr/>
            </a:lvl1pPr>
          </a:lstStyle>
          <a:p>
            <a:pPr>
              <a:defRPr/>
            </a:pPr>
            <a:endParaRPr lang="el-GR" dirty="0"/>
          </a:p>
        </p:txBody>
      </p:sp>
      <p:sp>
        <p:nvSpPr>
          <p:cNvPr id="6" name="5 - Θέση αριθμού διαφάνειας"/>
          <p:cNvSpPr>
            <a:spLocks noGrp="1"/>
          </p:cNvSpPr>
          <p:nvPr>
            <p:ph type="sldNum" sz="quarter" idx="12"/>
          </p:nvPr>
        </p:nvSpPr>
        <p:spPr/>
        <p:txBody>
          <a:bodyPr/>
          <a:lstStyle>
            <a:lvl1pPr>
              <a:defRPr/>
            </a:lvl1pPr>
          </a:lstStyle>
          <a:p>
            <a:pPr>
              <a:defRPr/>
            </a:pPr>
            <a:fld id="{8E040C60-EC67-4CF2-90FB-8A118486ABC6}" type="slidenum">
              <a:rPr lang="el-GR"/>
              <a:pPr>
                <a:defRPr/>
              </a:pPr>
              <a:t>‹#›</a:t>
            </a:fld>
            <a:endParaRPr lang="el-G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3 - Θέση ημερομηνίας"/>
          <p:cNvSpPr>
            <a:spLocks noGrp="1"/>
          </p:cNvSpPr>
          <p:nvPr>
            <p:ph type="dt" sz="half" idx="10"/>
          </p:nvPr>
        </p:nvSpPr>
        <p:spPr/>
        <p:txBody>
          <a:bodyPr/>
          <a:lstStyle>
            <a:lvl1pPr>
              <a:defRPr/>
            </a:lvl1pPr>
          </a:lstStyle>
          <a:p>
            <a:pPr>
              <a:defRPr/>
            </a:pPr>
            <a:fld id="{5BD90CC0-4DF3-40B8-ABFA-00761CCBB619}" type="datetimeFigureOut">
              <a:rPr lang="el-GR"/>
              <a:pPr>
                <a:defRPr/>
              </a:pPr>
              <a:t>24/2/2021</a:t>
            </a:fld>
            <a:endParaRPr lang="el-GR" dirty="0"/>
          </a:p>
        </p:txBody>
      </p:sp>
      <p:sp>
        <p:nvSpPr>
          <p:cNvPr id="6" name="4 - Θέση υποσέλιδου"/>
          <p:cNvSpPr>
            <a:spLocks noGrp="1"/>
          </p:cNvSpPr>
          <p:nvPr>
            <p:ph type="ftr" sz="quarter" idx="11"/>
          </p:nvPr>
        </p:nvSpPr>
        <p:spPr/>
        <p:txBody>
          <a:bodyPr/>
          <a:lstStyle>
            <a:lvl1pPr>
              <a:defRPr/>
            </a:lvl1pPr>
          </a:lstStyle>
          <a:p>
            <a:pPr>
              <a:defRPr/>
            </a:pPr>
            <a:endParaRPr lang="el-GR" dirty="0"/>
          </a:p>
        </p:txBody>
      </p:sp>
      <p:sp>
        <p:nvSpPr>
          <p:cNvPr id="7" name="5 - Θέση αριθμού διαφάνειας"/>
          <p:cNvSpPr>
            <a:spLocks noGrp="1"/>
          </p:cNvSpPr>
          <p:nvPr>
            <p:ph type="sldNum" sz="quarter" idx="12"/>
          </p:nvPr>
        </p:nvSpPr>
        <p:spPr/>
        <p:txBody>
          <a:bodyPr/>
          <a:lstStyle>
            <a:lvl1pPr>
              <a:defRPr/>
            </a:lvl1pPr>
          </a:lstStyle>
          <a:p>
            <a:pPr>
              <a:defRPr/>
            </a:pPr>
            <a:fld id="{460FC384-BCBC-4CA3-850C-5D45B401FF08}" type="slidenum">
              <a:rPr lang="el-GR"/>
              <a:pPr>
                <a:defRPr/>
              </a:pPr>
              <a:t>‹#›</a:t>
            </a:fld>
            <a:endParaRPr lang="el-G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3 - Θέση ημερομηνίας"/>
          <p:cNvSpPr>
            <a:spLocks noGrp="1"/>
          </p:cNvSpPr>
          <p:nvPr>
            <p:ph type="dt" sz="half" idx="10"/>
          </p:nvPr>
        </p:nvSpPr>
        <p:spPr/>
        <p:txBody>
          <a:bodyPr/>
          <a:lstStyle>
            <a:lvl1pPr>
              <a:defRPr/>
            </a:lvl1pPr>
          </a:lstStyle>
          <a:p>
            <a:pPr>
              <a:defRPr/>
            </a:pPr>
            <a:fld id="{62F9DF35-D238-4E2F-B78D-83A7CEF6048F}" type="datetimeFigureOut">
              <a:rPr lang="el-GR"/>
              <a:pPr>
                <a:defRPr/>
              </a:pPr>
              <a:t>24/2/2021</a:t>
            </a:fld>
            <a:endParaRPr lang="el-GR" dirty="0"/>
          </a:p>
        </p:txBody>
      </p:sp>
      <p:sp>
        <p:nvSpPr>
          <p:cNvPr id="8" name="4 - Θέση υποσέλιδου"/>
          <p:cNvSpPr>
            <a:spLocks noGrp="1"/>
          </p:cNvSpPr>
          <p:nvPr>
            <p:ph type="ftr" sz="quarter" idx="11"/>
          </p:nvPr>
        </p:nvSpPr>
        <p:spPr/>
        <p:txBody>
          <a:bodyPr/>
          <a:lstStyle>
            <a:lvl1pPr>
              <a:defRPr/>
            </a:lvl1pPr>
          </a:lstStyle>
          <a:p>
            <a:pPr>
              <a:defRPr/>
            </a:pPr>
            <a:endParaRPr lang="el-GR" dirty="0"/>
          </a:p>
        </p:txBody>
      </p:sp>
      <p:sp>
        <p:nvSpPr>
          <p:cNvPr id="9" name="5 - Θέση αριθμού διαφάνειας"/>
          <p:cNvSpPr>
            <a:spLocks noGrp="1"/>
          </p:cNvSpPr>
          <p:nvPr>
            <p:ph type="sldNum" sz="quarter" idx="12"/>
          </p:nvPr>
        </p:nvSpPr>
        <p:spPr/>
        <p:txBody>
          <a:bodyPr/>
          <a:lstStyle>
            <a:lvl1pPr>
              <a:defRPr/>
            </a:lvl1pPr>
          </a:lstStyle>
          <a:p>
            <a:pPr>
              <a:defRPr/>
            </a:pPr>
            <a:fld id="{040E2AFA-37DF-4AB2-AE54-EEB26D20E07E}" type="slidenum">
              <a:rPr lang="el-GR"/>
              <a:pPr>
                <a:defRPr/>
              </a:pPr>
              <a:t>‹#›</a:t>
            </a:fld>
            <a:endParaRPr lang="el-G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3 - Θέση ημερομηνίας"/>
          <p:cNvSpPr>
            <a:spLocks noGrp="1"/>
          </p:cNvSpPr>
          <p:nvPr>
            <p:ph type="dt" sz="half" idx="10"/>
          </p:nvPr>
        </p:nvSpPr>
        <p:spPr/>
        <p:txBody>
          <a:bodyPr/>
          <a:lstStyle>
            <a:lvl1pPr>
              <a:defRPr/>
            </a:lvl1pPr>
          </a:lstStyle>
          <a:p>
            <a:pPr>
              <a:defRPr/>
            </a:pPr>
            <a:fld id="{0AB8CD08-D280-450A-AA8A-195AA97EBFD3}" type="datetimeFigureOut">
              <a:rPr lang="el-GR"/>
              <a:pPr>
                <a:defRPr/>
              </a:pPr>
              <a:t>24/2/2021</a:t>
            </a:fld>
            <a:endParaRPr lang="el-GR" dirty="0"/>
          </a:p>
        </p:txBody>
      </p:sp>
      <p:sp>
        <p:nvSpPr>
          <p:cNvPr id="4" name="4 - Θέση υποσέλιδου"/>
          <p:cNvSpPr>
            <a:spLocks noGrp="1"/>
          </p:cNvSpPr>
          <p:nvPr>
            <p:ph type="ftr" sz="quarter" idx="11"/>
          </p:nvPr>
        </p:nvSpPr>
        <p:spPr/>
        <p:txBody>
          <a:bodyPr/>
          <a:lstStyle>
            <a:lvl1pPr>
              <a:defRPr/>
            </a:lvl1pPr>
          </a:lstStyle>
          <a:p>
            <a:pPr>
              <a:defRPr/>
            </a:pPr>
            <a:endParaRPr lang="el-GR" dirty="0"/>
          </a:p>
        </p:txBody>
      </p:sp>
      <p:sp>
        <p:nvSpPr>
          <p:cNvPr id="5" name="5 - Θέση αριθμού διαφάνειας"/>
          <p:cNvSpPr>
            <a:spLocks noGrp="1"/>
          </p:cNvSpPr>
          <p:nvPr>
            <p:ph type="sldNum" sz="quarter" idx="12"/>
          </p:nvPr>
        </p:nvSpPr>
        <p:spPr/>
        <p:txBody>
          <a:bodyPr/>
          <a:lstStyle>
            <a:lvl1pPr>
              <a:defRPr/>
            </a:lvl1pPr>
          </a:lstStyle>
          <a:p>
            <a:pPr>
              <a:defRPr/>
            </a:pPr>
            <a:fld id="{50840C9E-5F28-4BA1-BEA0-651104E97901}" type="slidenum">
              <a:rPr lang="el-GR"/>
              <a:pPr>
                <a:defRPr/>
              </a:pPr>
              <a:t>‹#›</a:t>
            </a:fld>
            <a:endParaRPr lang="el-G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3 - Θέση ημερομηνίας"/>
          <p:cNvSpPr>
            <a:spLocks noGrp="1"/>
          </p:cNvSpPr>
          <p:nvPr>
            <p:ph type="dt" sz="half" idx="10"/>
          </p:nvPr>
        </p:nvSpPr>
        <p:spPr/>
        <p:txBody>
          <a:bodyPr/>
          <a:lstStyle>
            <a:lvl1pPr>
              <a:defRPr/>
            </a:lvl1pPr>
          </a:lstStyle>
          <a:p>
            <a:pPr>
              <a:defRPr/>
            </a:pPr>
            <a:fld id="{A801B6B5-E36C-4532-8D97-4F80A63B91AE}" type="datetimeFigureOut">
              <a:rPr lang="el-GR"/>
              <a:pPr>
                <a:defRPr/>
              </a:pPr>
              <a:t>24/2/2021</a:t>
            </a:fld>
            <a:endParaRPr lang="el-GR" dirty="0"/>
          </a:p>
        </p:txBody>
      </p:sp>
      <p:sp>
        <p:nvSpPr>
          <p:cNvPr id="3" name="4 - Θέση υποσέλιδου"/>
          <p:cNvSpPr>
            <a:spLocks noGrp="1"/>
          </p:cNvSpPr>
          <p:nvPr>
            <p:ph type="ftr" sz="quarter" idx="11"/>
          </p:nvPr>
        </p:nvSpPr>
        <p:spPr/>
        <p:txBody>
          <a:bodyPr/>
          <a:lstStyle>
            <a:lvl1pPr>
              <a:defRPr/>
            </a:lvl1pPr>
          </a:lstStyle>
          <a:p>
            <a:pPr>
              <a:defRPr/>
            </a:pPr>
            <a:endParaRPr lang="el-GR" dirty="0"/>
          </a:p>
        </p:txBody>
      </p:sp>
      <p:sp>
        <p:nvSpPr>
          <p:cNvPr id="4" name="5 - Θέση αριθμού διαφάνειας"/>
          <p:cNvSpPr>
            <a:spLocks noGrp="1"/>
          </p:cNvSpPr>
          <p:nvPr>
            <p:ph type="sldNum" sz="quarter" idx="12"/>
          </p:nvPr>
        </p:nvSpPr>
        <p:spPr/>
        <p:txBody>
          <a:bodyPr/>
          <a:lstStyle>
            <a:lvl1pPr>
              <a:defRPr/>
            </a:lvl1pPr>
          </a:lstStyle>
          <a:p>
            <a:pPr>
              <a:defRPr/>
            </a:pPr>
            <a:fld id="{068669ED-1A5E-4DB7-9D38-9BFF7E7B9E7A}" type="slidenum">
              <a:rPr lang="el-GR"/>
              <a:pPr>
                <a:defRPr/>
              </a:pPr>
              <a:t>‹#›</a:t>
            </a:fld>
            <a:endParaRPr lang="el-G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Kλικ για επεξεργασία του τίτλου</a:t>
            </a:r>
            <a:endParaRPr lang="el-G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3 - Θέση ημερομηνίας"/>
          <p:cNvSpPr>
            <a:spLocks noGrp="1"/>
          </p:cNvSpPr>
          <p:nvPr>
            <p:ph type="dt" sz="half" idx="10"/>
          </p:nvPr>
        </p:nvSpPr>
        <p:spPr/>
        <p:txBody>
          <a:bodyPr/>
          <a:lstStyle>
            <a:lvl1pPr>
              <a:defRPr/>
            </a:lvl1pPr>
          </a:lstStyle>
          <a:p>
            <a:pPr>
              <a:defRPr/>
            </a:pPr>
            <a:fld id="{C2EAF617-0594-4426-812B-1C372D64D0B0}" type="datetimeFigureOut">
              <a:rPr lang="el-GR"/>
              <a:pPr>
                <a:defRPr/>
              </a:pPr>
              <a:t>24/2/2021</a:t>
            </a:fld>
            <a:endParaRPr lang="el-GR" dirty="0"/>
          </a:p>
        </p:txBody>
      </p:sp>
      <p:sp>
        <p:nvSpPr>
          <p:cNvPr id="6" name="4 - Θέση υποσέλιδου"/>
          <p:cNvSpPr>
            <a:spLocks noGrp="1"/>
          </p:cNvSpPr>
          <p:nvPr>
            <p:ph type="ftr" sz="quarter" idx="11"/>
          </p:nvPr>
        </p:nvSpPr>
        <p:spPr/>
        <p:txBody>
          <a:bodyPr/>
          <a:lstStyle>
            <a:lvl1pPr>
              <a:defRPr/>
            </a:lvl1pPr>
          </a:lstStyle>
          <a:p>
            <a:pPr>
              <a:defRPr/>
            </a:pPr>
            <a:endParaRPr lang="el-GR" dirty="0"/>
          </a:p>
        </p:txBody>
      </p:sp>
      <p:sp>
        <p:nvSpPr>
          <p:cNvPr id="7" name="5 - Θέση αριθμού διαφάνειας"/>
          <p:cNvSpPr>
            <a:spLocks noGrp="1"/>
          </p:cNvSpPr>
          <p:nvPr>
            <p:ph type="sldNum" sz="quarter" idx="12"/>
          </p:nvPr>
        </p:nvSpPr>
        <p:spPr/>
        <p:txBody>
          <a:bodyPr/>
          <a:lstStyle>
            <a:lvl1pPr>
              <a:defRPr/>
            </a:lvl1pPr>
          </a:lstStyle>
          <a:p>
            <a:pPr>
              <a:defRPr/>
            </a:pPr>
            <a:fld id="{F4D121FB-8C0B-4DDD-B1A0-6660BC0A441C}" type="slidenum">
              <a:rPr lang="el-GR"/>
              <a:pPr>
                <a:defRPr/>
              </a:pPr>
              <a:t>‹#›</a:t>
            </a:fld>
            <a:endParaRPr lang="el-G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Kλικ για επεξεργασία του τίτλου</a:t>
            </a:r>
            <a:endParaRPr lang="el-GR"/>
          </a:p>
        </p:txBody>
      </p:sp>
      <p:sp>
        <p:nvSpPr>
          <p:cNvPr id="3" name="2 - Θέση εικόνας"/>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dirty="0" smtClean="0"/>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3 - Θέση ημερομηνίας"/>
          <p:cNvSpPr>
            <a:spLocks noGrp="1"/>
          </p:cNvSpPr>
          <p:nvPr>
            <p:ph type="dt" sz="half" idx="10"/>
          </p:nvPr>
        </p:nvSpPr>
        <p:spPr/>
        <p:txBody>
          <a:bodyPr/>
          <a:lstStyle>
            <a:lvl1pPr>
              <a:defRPr/>
            </a:lvl1pPr>
          </a:lstStyle>
          <a:p>
            <a:pPr>
              <a:defRPr/>
            </a:pPr>
            <a:fld id="{643E0D62-9CB3-4311-82BD-2C1F61ADE7B5}" type="datetimeFigureOut">
              <a:rPr lang="el-GR"/>
              <a:pPr>
                <a:defRPr/>
              </a:pPr>
              <a:t>24/2/2021</a:t>
            </a:fld>
            <a:endParaRPr lang="el-GR" dirty="0"/>
          </a:p>
        </p:txBody>
      </p:sp>
      <p:sp>
        <p:nvSpPr>
          <p:cNvPr id="6" name="4 - Θέση υποσέλιδου"/>
          <p:cNvSpPr>
            <a:spLocks noGrp="1"/>
          </p:cNvSpPr>
          <p:nvPr>
            <p:ph type="ftr" sz="quarter" idx="11"/>
          </p:nvPr>
        </p:nvSpPr>
        <p:spPr/>
        <p:txBody>
          <a:bodyPr/>
          <a:lstStyle>
            <a:lvl1pPr>
              <a:defRPr/>
            </a:lvl1pPr>
          </a:lstStyle>
          <a:p>
            <a:pPr>
              <a:defRPr/>
            </a:pPr>
            <a:endParaRPr lang="el-GR" dirty="0"/>
          </a:p>
        </p:txBody>
      </p:sp>
      <p:sp>
        <p:nvSpPr>
          <p:cNvPr id="7" name="5 - Θέση αριθμού διαφάνειας"/>
          <p:cNvSpPr>
            <a:spLocks noGrp="1"/>
          </p:cNvSpPr>
          <p:nvPr>
            <p:ph type="sldNum" sz="quarter" idx="12"/>
          </p:nvPr>
        </p:nvSpPr>
        <p:spPr/>
        <p:txBody>
          <a:bodyPr/>
          <a:lstStyle>
            <a:lvl1pPr>
              <a:defRPr/>
            </a:lvl1pPr>
          </a:lstStyle>
          <a:p>
            <a:pPr>
              <a:defRPr/>
            </a:pPr>
            <a:fld id="{5E242116-52C8-4463-8B47-FA6A4D927FAD}" type="slidenum">
              <a:rPr lang="el-GR"/>
              <a:pPr>
                <a:defRPr/>
              </a:pPr>
              <a:t>‹#›</a:t>
            </a:fld>
            <a:endParaRPr lang="el-G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κατακόρυφου κειμένου"/>
          <p:cNvSpPr>
            <a:spLocks noGrp="1"/>
          </p:cNvSpPr>
          <p:nvPr>
            <p:ph type="body" orient="vert" idx="1"/>
          </p:nvPr>
        </p:nvSpPr>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lvl1pPr>
              <a:defRPr/>
            </a:lvl1pPr>
          </a:lstStyle>
          <a:p>
            <a:pPr>
              <a:defRPr/>
            </a:pPr>
            <a:fld id="{A394D30E-8105-4453-8EAE-A60B94677FAB}" type="datetimeFigureOut">
              <a:rPr lang="el-GR"/>
              <a:pPr>
                <a:defRPr/>
              </a:pPr>
              <a:t>24/2/2021</a:t>
            </a:fld>
            <a:endParaRPr lang="el-GR" dirty="0"/>
          </a:p>
        </p:txBody>
      </p:sp>
      <p:sp>
        <p:nvSpPr>
          <p:cNvPr id="5" name="4 - Θέση υποσέλιδου"/>
          <p:cNvSpPr>
            <a:spLocks noGrp="1"/>
          </p:cNvSpPr>
          <p:nvPr>
            <p:ph type="ftr" sz="quarter" idx="11"/>
          </p:nvPr>
        </p:nvSpPr>
        <p:spPr/>
        <p:txBody>
          <a:bodyPr/>
          <a:lstStyle>
            <a:lvl1pPr>
              <a:defRPr/>
            </a:lvl1pPr>
          </a:lstStyle>
          <a:p>
            <a:pPr>
              <a:defRPr/>
            </a:pPr>
            <a:endParaRPr lang="el-GR" dirty="0"/>
          </a:p>
        </p:txBody>
      </p:sp>
      <p:sp>
        <p:nvSpPr>
          <p:cNvPr id="6" name="5 - Θέση αριθμού διαφάνειας"/>
          <p:cNvSpPr>
            <a:spLocks noGrp="1"/>
          </p:cNvSpPr>
          <p:nvPr>
            <p:ph type="sldNum" sz="quarter" idx="12"/>
          </p:nvPr>
        </p:nvSpPr>
        <p:spPr/>
        <p:txBody>
          <a:bodyPr/>
          <a:lstStyle>
            <a:lvl1pPr>
              <a:defRPr/>
            </a:lvl1pPr>
          </a:lstStyle>
          <a:p>
            <a:pPr>
              <a:defRPr/>
            </a:pPr>
            <a:fld id="{46B3049E-3AFE-41FC-8D98-C825FDC9A898}" type="slidenum">
              <a:rPr lang="el-GR"/>
              <a:pPr>
                <a:defRPr/>
              </a:pPr>
              <a:t>‹#›</a:t>
            </a:fld>
            <a:endParaRPr lang="el-G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Kλικ για επεξεργασία του τίτλου</a:t>
            </a:r>
            <a:endParaRPr lang="el-GR"/>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lvl1pPr>
              <a:defRPr/>
            </a:lvl1pPr>
          </a:lstStyle>
          <a:p>
            <a:pPr>
              <a:defRPr/>
            </a:pPr>
            <a:fld id="{5AF15570-E1EB-4989-BFC9-4D58B06F04DF}" type="datetimeFigureOut">
              <a:rPr lang="el-GR"/>
              <a:pPr>
                <a:defRPr/>
              </a:pPr>
              <a:t>24/2/2021</a:t>
            </a:fld>
            <a:endParaRPr lang="el-GR" dirty="0"/>
          </a:p>
        </p:txBody>
      </p:sp>
      <p:sp>
        <p:nvSpPr>
          <p:cNvPr id="5" name="4 - Θέση υποσέλιδου"/>
          <p:cNvSpPr>
            <a:spLocks noGrp="1"/>
          </p:cNvSpPr>
          <p:nvPr>
            <p:ph type="ftr" sz="quarter" idx="11"/>
          </p:nvPr>
        </p:nvSpPr>
        <p:spPr/>
        <p:txBody>
          <a:bodyPr/>
          <a:lstStyle>
            <a:lvl1pPr>
              <a:defRPr/>
            </a:lvl1pPr>
          </a:lstStyle>
          <a:p>
            <a:pPr>
              <a:defRPr/>
            </a:pPr>
            <a:endParaRPr lang="el-GR" dirty="0"/>
          </a:p>
        </p:txBody>
      </p:sp>
      <p:sp>
        <p:nvSpPr>
          <p:cNvPr id="6" name="5 - Θέση αριθμού διαφάνειας"/>
          <p:cNvSpPr>
            <a:spLocks noGrp="1"/>
          </p:cNvSpPr>
          <p:nvPr>
            <p:ph type="sldNum" sz="quarter" idx="12"/>
          </p:nvPr>
        </p:nvSpPr>
        <p:spPr/>
        <p:txBody>
          <a:bodyPr/>
          <a:lstStyle>
            <a:lvl1pPr>
              <a:defRPr/>
            </a:lvl1pPr>
          </a:lstStyle>
          <a:p>
            <a:pPr>
              <a:defRPr/>
            </a:pPr>
            <a:fld id="{AA82D7DE-7FC3-4584-B845-F85888CB130A}" type="slidenum">
              <a:rPr lang="el-GR"/>
              <a:pPr>
                <a:defRPr/>
              </a:pPr>
              <a:t>‹#›</a:t>
            </a:fld>
            <a:endParaRPr lang="el-G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 Θέση τίτλου"/>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l-GR" smtClean="0"/>
              <a:t>Kλικ για επεξεργασία του τίτλου</a:t>
            </a:r>
          </a:p>
        </p:txBody>
      </p:sp>
      <p:sp>
        <p:nvSpPr>
          <p:cNvPr id="1027" name="2 - Θέση κειμένου"/>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0C96822B-6E1B-40B4-9D70-2C6841B56AEE}" type="datetimeFigureOut">
              <a:rPr lang="el-GR"/>
              <a:pPr>
                <a:defRPr/>
              </a:pPr>
              <a:t>24/2/2021</a:t>
            </a:fld>
            <a:endParaRPr lang="el-GR" dirty="0"/>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l-GR" dirty="0"/>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678F5E11-A18A-429A-8D75-07E4C104E851}" type="slidenum">
              <a:rPr lang="el-GR"/>
              <a:pPr>
                <a:defRPr/>
              </a:pPr>
              <a:t>‹#›</a:t>
            </a:fld>
            <a:endParaRPr lang="el-GR"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answersafrica.com/wp-content/uploads/2013/11/1522771838-7472-Child-soldier-2.jpg"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unhcr.org/globaltrends2019/"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unhcr.org/gr/teaching_about_refugees" TargetMode="External"/><Relationship Id="rId2" Type="http://schemas.openxmlformats.org/officeDocument/2006/relationships/hyperlink" Target="http://iep.edu.gr/el/component/k2/content/50-ekpaidefsi-prosfygon"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unhcr.org/media-page-coming-together-for-refugee-education.html"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unhcr.org/media-page-coming-together-for-refugee-education.html"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unhcr.org/media-page-coming-together-for-refugee-education.html"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hyperlink" Target="https://www.kathimerini.gr/society/1077040/stis-120-000-oi-aitoyntes-asylo-sti-chora/" TargetMode="External"/><Relationship Id="rId3" Type="http://schemas.openxmlformats.org/officeDocument/2006/relationships/hyperlink" Target="https://el.wikipedia.org/wiki/%CE%9C%CE%B1%CE%BB%CE%AC%CE%BB%CE%B1_%CE%93%CE%B9%CE%BF%CF%85%CF%83%CE%B1%CF%86%CE%B6%CE%AC%CE%B9" TargetMode="External"/><Relationship Id="rId7" Type="http://schemas.openxmlformats.org/officeDocument/2006/relationships/hyperlink" Target="file:///D:\&#206;&#147;&#206;&#153;&#206;&#145;&#206;&#157;&#206;&#157;&#206;&#149;&#206;&#157;&#206;&#145;%20&#206;&#149;&#206;&#161;&#206;&#147;&#206;&#145;&#206;&#163;&#206;&#153;&#206;&#149;&#206;&#163;\&#206;&#160;&#207;&#129;&#207;&#140;&#207;&#131;&#207;&#134;&#207;&#133;&#206;&#179;&#206;&#181;&#207;&#130;\UNHCR-Teaching-About-Refugees-Guidance-on-Stress-and-Trauma.pdf" TargetMode="External"/><Relationship Id="rId2" Type="http://schemas.openxmlformats.org/officeDocument/2006/relationships/hyperlink" Target="http://iacapap.org/iacapap-textbook-of-child-and-adolescent-mental-health" TargetMode="External"/><Relationship Id="rId1" Type="http://schemas.openxmlformats.org/officeDocument/2006/relationships/slideLayout" Target="../slideLayouts/slideLayout2.xml"/><Relationship Id="rId6" Type="http://schemas.openxmlformats.org/officeDocument/2006/relationships/hyperlink" Target="https://www.unhcr.org/gr/ekpaideutiko_yliko" TargetMode="External"/><Relationship Id="rId5" Type="http://schemas.openxmlformats.org/officeDocument/2006/relationships/hyperlink" Target="http://epiruspost.gr/3.801-prosfyges-stis-domes-tis-ipeirou" TargetMode="External"/><Relationship Id="rId4" Type="http://schemas.openxmlformats.org/officeDocument/2006/relationships/hyperlink" Target="http://iep.edu.gr/el/component/k2/content/50-ekpaidefsi-prosfyg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 Τίτλος"/>
          <p:cNvSpPr>
            <a:spLocks noGrp="1"/>
          </p:cNvSpPr>
          <p:nvPr>
            <p:ph type="ctrTitle"/>
          </p:nvPr>
        </p:nvSpPr>
        <p:spPr/>
        <p:txBody>
          <a:bodyPr/>
          <a:lstStyle/>
          <a:p>
            <a:pPr eaLnBrk="1" hangingPunct="1"/>
            <a:r>
              <a:rPr lang="el-GR" sz="2400" b="1" dirty="0" smtClean="0"/>
              <a:t>Παιδιά αντιμέτωπα με συνθήκες φτώχειας, κοινωνικής αποστέρησης, πολέμου και προσφυγιάς</a:t>
            </a:r>
            <a:r>
              <a:rPr lang="en-US" sz="2400" b="1" dirty="0" smtClean="0"/>
              <a:t>. </a:t>
            </a:r>
            <a:r>
              <a:rPr lang="el-GR" sz="2400" b="1" dirty="0" smtClean="0"/>
              <a:t>Η εμπειρία από το ΚοΚεΨΥΠΕ Ιωαννίνων</a:t>
            </a:r>
          </a:p>
        </p:txBody>
      </p:sp>
      <p:sp>
        <p:nvSpPr>
          <p:cNvPr id="3" name="2 - Υπότιτλος"/>
          <p:cNvSpPr>
            <a:spLocks noGrp="1"/>
          </p:cNvSpPr>
          <p:nvPr>
            <p:ph type="subTitle" idx="1"/>
          </p:nvPr>
        </p:nvSpPr>
        <p:spPr/>
        <p:txBody>
          <a:bodyPr rtlCol="0">
            <a:normAutofit/>
          </a:bodyPr>
          <a:lstStyle/>
          <a:p>
            <a:pPr eaLnBrk="1" fontAlgn="auto" hangingPunct="1">
              <a:spcAft>
                <a:spcPts val="0"/>
              </a:spcAft>
              <a:buFont typeface="Arial" pitchFamily="34" charset="0"/>
              <a:buNone/>
              <a:defRPr/>
            </a:pPr>
            <a:r>
              <a:rPr lang="el-GR" sz="1400" dirty="0"/>
              <a:t>Τζιάκης Νίκος </a:t>
            </a:r>
          </a:p>
          <a:p>
            <a:pPr eaLnBrk="1" fontAlgn="auto" hangingPunct="1">
              <a:spcAft>
                <a:spcPts val="0"/>
              </a:spcAft>
              <a:buFont typeface="Arial" pitchFamily="34" charset="0"/>
              <a:buNone/>
              <a:defRPr/>
            </a:pPr>
            <a:r>
              <a:rPr lang="el-GR" sz="1400" dirty="0"/>
              <a:t>Ψυχίατρος παιδιών – εφήβων</a:t>
            </a:r>
          </a:p>
          <a:p>
            <a:pPr eaLnBrk="1" fontAlgn="auto" hangingPunct="1">
              <a:spcAft>
                <a:spcPts val="0"/>
              </a:spcAft>
              <a:buFont typeface="Arial" pitchFamily="34" charset="0"/>
              <a:buNone/>
              <a:defRPr/>
            </a:pPr>
            <a:r>
              <a:rPr lang="el-GR" sz="1400" dirty="0" smtClean="0"/>
              <a:t>Κοινοτικό </a:t>
            </a:r>
            <a:r>
              <a:rPr lang="el-GR" sz="1400" dirty="0"/>
              <a:t>Κέντρο </a:t>
            </a:r>
            <a:r>
              <a:rPr lang="el-GR" sz="1400" dirty="0" smtClean="0"/>
              <a:t>Ψυχικής Υγείας Παιδιών και Εφήβων Ιωαννίνων</a:t>
            </a:r>
            <a:endParaRPr lang="el-GR" sz="1400" dirty="0"/>
          </a:p>
          <a:p>
            <a:pPr eaLnBrk="1" fontAlgn="auto" hangingPunct="1">
              <a:spcAft>
                <a:spcPts val="0"/>
              </a:spcAft>
              <a:buFont typeface="Arial" pitchFamily="34" charset="0"/>
              <a:buNone/>
              <a:defRPr/>
            </a:pPr>
            <a:endParaRPr lang="el-GR" sz="14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Πολλαπλές προσεγγίσεις</a:t>
            </a:r>
            <a:endParaRPr lang="el-GR" dirty="0"/>
          </a:p>
        </p:txBody>
      </p:sp>
      <p:sp>
        <p:nvSpPr>
          <p:cNvPr id="3" name="2 - Θέση περιεχομένου"/>
          <p:cNvSpPr>
            <a:spLocks noGrp="1"/>
          </p:cNvSpPr>
          <p:nvPr>
            <p:ph idx="1"/>
          </p:nvPr>
        </p:nvSpPr>
        <p:spPr/>
        <p:txBody>
          <a:bodyPr/>
          <a:lstStyle/>
          <a:p>
            <a:pPr>
              <a:lnSpc>
                <a:spcPct val="150000"/>
              </a:lnSpc>
            </a:pPr>
            <a:r>
              <a:rPr lang="el-GR" sz="2000" dirty="0" smtClean="0"/>
              <a:t>Ψυχολογικές / ψυχιατρικές</a:t>
            </a:r>
          </a:p>
          <a:p>
            <a:pPr>
              <a:lnSpc>
                <a:spcPct val="150000"/>
              </a:lnSpc>
            </a:pPr>
            <a:r>
              <a:rPr lang="el-GR" sz="2000" dirty="0" smtClean="0"/>
              <a:t>Πολιτικές </a:t>
            </a:r>
          </a:p>
          <a:p>
            <a:pPr>
              <a:lnSpc>
                <a:spcPct val="150000"/>
              </a:lnSpc>
            </a:pPr>
            <a:r>
              <a:rPr lang="el-GR" sz="2000" dirty="0" smtClean="0"/>
              <a:t>Κοινωνικές </a:t>
            </a:r>
          </a:p>
          <a:p>
            <a:pPr>
              <a:lnSpc>
                <a:spcPct val="150000"/>
              </a:lnSpc>
            </a:pPr>
            <a:r>
              <a:rPr lang="el-GR" sz="2000" dirty="0" smtClean="0"/>
              <a:t>Οικονομικές </a:t>
            </a:r>
          </a:p>
          <a:p>
            <a:pPr>
              <a:lnSpc>
                <a:spcPct val="150000"/>
              </a:lnSpc>
            </a:pPr>
            <a:r>
              <a:rPr lang="el-GR" sz="2000" dirty="0" smtClean="0"/>
              <a:t>Πολιτιστικές </a:t>
            </a:r>
          </a:p>
          <a:p>
            <a:pPr>
              <a:lnSpc>
                <a:spcPct val="150000"/>
              </a:lnSpc>
            </a:pPr>
            <a:r>
              <a:rPr lang="el-GR" sz="2000" dirty="0" smtClean="0"/>
              <a:t>Νομικές</a:t>
            </a:r>
          </a:p>
          <a:p>
            <a:pPr>
              <a:lnSpc>
                <a:spcPct val="150000"/>
              </a:lnSpc>
            </a:pPr>
            <a:r>
              <a:rPr lang="el-GR" sz="2000" dirty="0" smtClean="0"/>
              <a:t>Εκπαιδευτικές…</a:t>
            </a:r>
            <a:endParaRPr lang="el-GR" sz="2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«Κάθε 5 λεπτά ένα παιδί πεθαίνει λόγω βίας»</a:t>
            </a:r>
            <a:endParaRPr lang="el-GR" sz="3200" b="1" dirty="0"/>
          </a:p>
        </p:txBody>
      </p:sp>
      <p:sp>
        <p:nvSpPr>
          <p:cNvPr id="3" name="2 - Θέση περιεχομένου"/>
          <p:cNvSpPr>
            <a:spLocks noGrp="1"/>
          </p:cNvSpPr>
          <p:nvPr>
            <p:ph idx="1"/>
          </p:nvPr>
        </p:nvSpPr>
        <p:spPr/>
        <p:txBody>
          <a:bodyPr/>
          <a:lstStyle/>
          <a:p>
            <a:pPr algn="just">
              <a:lnSpc>
                <a:spcPct val="150000"/>
              </a:lnSpc>
            </a:pPr>
            <a:r>
              <a:rPr lang="el-GR" sz="1600" dirty="0" smtClean="0"/>
              <a:t>«Έκθεση της οργάνωσης του ΟΗΕ για τα παιδιά (Unicef) επισημαίνει ότι σχεδόν το </a:t>
            </a:r>
            <a:r>
              <a:rPr lang="el-GR" sz="1600" b="1" dirty="0" smtClean="0"/>
              <a:t>75% των περίπου </a:t>
            </a:r>
            <a:r>
              <a:rPr lang="el-GR" sz="1600" b="1" u="sng" dirty="0" smtClean="0"/>
              <a:t>345 βίαιων θανάτων</a:t>
            </a:r>
            <a:r>
              <a:rPr lang="el-GR" sz="1600" dirty="0" smtClean="0"/>
              <a:t> σημειώνονται </a:t>
            </a:r>
            <a:r>
              <a:rPr lang="el-GR" sz="1600" b="1" dirty="0" smtClean="0"/>
              <a:t>καθημερινά</a:t>
            </a:r>
            <a:r>
              <a:rPr lang="el-GR" sz="1600" dirty="0" smtClean="0"/>
              <a:t> σε χώρες όπου υπάρχει </a:t>
            </a:r>
            <a:r>
              <a:rPr lang="el-GR" sz="1600" b="1" dirty="0" smtClean="0"/>
              <a:t>ειρήνη</a:t>
            </a:r>
            <a:r>
              <a:rPr lang="el-GR" sz="1600" dirty="0" smtClean="0"/>
              <a:t>…</a:t>
            </a:r>
          </a:p>
          <a:p>
            <a:pPr algn="just">
              <a:lnSpc>
                <a:spcPct val="150000"/>
              </a:lnSpc>
            </a:pPr>
            <a:r>
              <a:rPr lang="el-GR" sz="1600" dirty="0" smtClean="0"/>
              <a:t>..Πολλές οικογένειες δεν καταφεύγουν καν στις αρχές γιατί γνωρίζουν ότι δεν θα βοηθηθούν… </a:t>
            </a:r>
          </a:p>
          <a:p>
            <a:pPr algn="just">
              <a:lnSpc>
                <a:spcPct val="150000"/>
              </a:lnSpc>
            </a:pPr>
            <a:r>
              <a:rPr lang="el-GR" sz="1600" dirty="0" smtClean="0"/>
              <a:t>..Στην Κένυα, ένα στα τρία κορίτσια και ένα στα έξι αγόρια πέφτουν θύματα σεξουαλικής βίας</a:t>
            </a:r>
            <a:r>
              <a:rPr lang="el-GR" sz="1600" b="1" dirty="0" smtClean="0"/>
              <a:t>. Αλλά μόλις το 1% των περιστατικών σεξουαλικής κακοποίησης καταγράφεται από την αστυνομία… </a:t>
            </a:r>
          </a:p>
          <a:p>
            <a:pPr algn="just">
              <a:lnSpc>
                <a:spcPct val="150000"/>
              </a:lnSpc>
            </a:pPr>
            <a:r>
              <a:rPr lang="el-GR" sz="1600" dirty="0" smtClean="0"/>
              <a:t>..Ο πόλεμος ενισχύει και μεγεθύνει τη βία</a:t>
            </a:r>
            <a:r>
              <a:rPr lang="el-GR" sz="1600" b="1" dirty="0" smtClean="0"/>
              <a:t> που συνήθως υφίστανται τα παιδιά καθημερινά»</a:t>
            </a:r>
          </a:p>
          <a:p>
            <a:pPr algn="just">
              <a:lnSpc>
                <a:spcPct val="150000"/>
              </a:lnSpc>
              <a:buNone/>
            </a:pPr>
            <a:r>
              <a:rPr lang="el-GR" sz="1400" dirty="0" smtClean="0"/>
              <a:t>	</a:t>
            </a:r>
          </a:p>
          <a:p>
            <a:pPr algn="just">
              <a:lnSpc>
                <a:spcPct val="150000"/>
              </a:lnSpc>
              <a:buNone/>
            </a:pPr>
            <a:r>
              <a:rPr lang="el-GR" sz="1400" dirty="0" smtClean="0"/>
              <a:t>								</a:t>
            </a:r>
            <a:r>
              <a:rPr lang="el-GR" sz="1100" dirty="0" smtClean="0"/>
              <a:t>ΠΗΓΗ: ΑΠΕ-ΜΠΕ</a:t>
            </a:r>
            <a:endParaRPr lang="el-GR" sz="11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 Τίτλος"/>
          <p:cNvSpPr>
            <a:spLocks noGrp="1"/>
          </p:cNvSpPr>
          <p:nvPr>
            <p:ph type="title"/>
          </p:nvPr>
        </p:nvSpPr>
        <p:spPr/>
        <p:txBody>
          <a:bodyPr/>
          <a:lstStyle/>
          <a:p>
            <a:endParaRPr lang="el-GR" dirty="0"/>
          </a:p>
        </p:txBody>
      </p:sp>
      <p:pic>
        <p:nvPicPr>
          <p:cNvPr id="7" name="6 - Θέση περιεχομένου" descr="Malala_Yousafzai.jpg"/>
          <p:cNvPicPr>
            <a:picLocks noGrp="1" noChangeAspect="1"/>
          </p:cNvPicPr>
          <p:nvPr>
            <p:ph sz="half" idx="1"/>
          </p:nvPr>
        </p:nvPicPr>
        <p:blipFill>
          <a:blip r:embed="rId2" cstate="print"/>
          <a:stretch>
            <a:fillRect/>
          </a:stretch>
        </p:blipFill>
        <p:spPr>
          <a:xfrm>
            <a:off x="1257300" y="1714488"/>
            <a:ext cx="2600320" cy="4071966"/>
          </a:xfrm>
        </p:spPr>
      </p:pic>
      <p:sp>
        <p:nvSpPr>
          <p:cNvPr id="6" name="5 - Θέση περιεχομένου"/>
          <p:cNvSpPr>
            <a:spLocks noGrp="1"/>
          </p:cNvSpPr>
          <p:nvPr>
            <p:ph sz="half" idx="2"/>
          </p:nvPr>
        </p:nvSpPr>
        <p:spPr/>
        <p:txBody>
          <a:bodyPr/>
          <a:lstStyle/>
          <a:p>
            <a:pPr algn="just">
              <a:lnSpc>
                <a:spcPct val="150000"/>
              </a:lnSpc>
            </a:pPr>
            <a:r>
              <a:rPr lang="el-GR" sz="1800" dirty="0" smtClean="0"/>
              <a:t>«</a:t>
            </a:r>
            <a:r>
              <a:rPr lang="el-GR" sz="1800" b="1" dirty="0" smtClean="0"/>
              <a:t>Η απόπειρα δολοφονίας κατά της Μαλάλα Γιουσαφζάι -</a:t>
            </a:r>
            <a:r>
              <a:rPr lang="el-GR" sz="1800" dirty="0" smtClean="0"/>
              <a:t>στο Πακιστάν- και η </a:t>
            </a:r>
            <a:r>
              <a:rPr lang="el-GR" sz="1800" b="1" dirty="0" smtClean="0"/>
              <a:t>απαγωγή</a:t>
            </a:r>
            <a:r>
              <a:rPr lang="el-GR" sz="1800" dirty="0" smtClean="0"/>
              <a:t> </a:t>
            </a:r>
            <a:r>
              <a:rPr lang="el-GR" sz="1800" b="1" dirty="0" smtClean="0"/>
              <a:t>276 νιγηριανών μαθητριών </a:t>
            </a:r>
            <a:r>
              <a:rPr lang="el-GR" sz="1800" dirty="0" smtClean="0"/>
              <a:t>από ενόπλους της Μπόκο Χαράμ, αφύπνισε επιτέλους τον κόσμο σχετικά με τους κινδύνους που αντιμετωπίζουν τα παιδιά από εκείνους που φθάνουν μέχρι τον φόνο προκειμένου να τα αποτρέψουν να μορφωθούν»</a:t>
            </a:r>
          </a:p>
          <a:p>
            <a:pPr algn="just">
              <a:lnSpc>
                <a:spcPct val="150000"/>
              </a:lnSpc>
              <a:buNone/>
            </a:pPr>
            <a:r>
              <a:rPr lang="en-US" sz="1400" dirty="0" smtClean="0"/>
              <a:t>			</a:t>
            </a:r>
            <a:r>
              <a:rPr lang="el-GR" sz="1400" dirty="0" smtClean="0"/>
              <a:t>	</a:t>
            </a:r>
            <a:r>
              <a:rPr lang="el-GR" sz="1100" dirty="0" smtClean="0"/>
              <a:t>ΠΗΓΗ: ΑΠΕ-ΜΠΕ</a:t>
            </a:r>
          </a:p>
          <a:p>
            <a:pPr>
              <a:buNone/>
            </a:pPr>
            <a:endParaRPr lang="el-G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Φτώχεια</a:t>
            </a:r>
            <a:endParaRPr lang="el-GR" dirty="0"/>
          </a:p>
        </p:txBody>
      </p:sp>
      <p:pic>
        <p:nvPicPr>
          <p:cNvPr id="5" name="4 - Θέση περιεχομένου" descr="GANTI.jpg"/>
          <p:cNvPicPr>
            <a:picLocks noGrp="1" noChangeAspect="1"/>
          </p:cNvPicPr>
          <p:nvPr>
            <p:ph sz="half" idx="1"/>
          </p:nvPr>
        </p:nvPicPr>
        <p:blipFill>
          <a:blip r:embed="rId2"/>
          <a:stretch>
            <a:fillRect/>
          </a:stretch>
        </p:blipFill>
        <p:spPr>
          <a:xfrm>
            <a:off x="428596" y="1714488"/>
            <a:ext cx="3829048" cy="2565885"/>
          </a:xfrm>
        </p:spPr>
      </p:pic>
      <p:sp>
        <p:nvSpPr>
          <p:cNvPr id="4" name="3 - Θέση περιεχομένου"/>
          <p:cNvSpPr>
            <a:spLocks noGrp="1"/>
          </p:cNvSpPr>
          <p:nvPr>
            <p:ph sz="half" idx="2"/>
          </p:nvPr>
        </p:nvSpPr>
        <p:spPr/>
        <p:txBody>
          <a:bodyPr/>
          <a:lstStyle/>
          <a:p>
            <a:pPr algn="just" eaLnBrk="1" fontAlgn="auto" hangingPunct="1">
              <a:lnSpc>
                <a:spcPct val="150000"/>
              </a:lnSpc>
              <a:spcAft>
                <a:spcPts val="0"/>
              </a:spcAft>
              <a:buFont typeface="Arial" pitchFamily="34" charset="0"/>
              <a:buChar char="•"/>
              <a:defRPr/>
            </a:pPr>
            <a:r>
              <a:rPr lang="el-GR" sz="1400" b="1" dirty="0" smtClean="0"/>
              <a:t>ΟΡΙΣΜΟΙ </a:t>
            </a:r>
            <a:r>
              <a:rPr lang="el-GR" sz="1400" dirty="0" smtClean="0"/>
              <a:t>(Παγκόσμια Τράπεζα): </a:t>
            </a:r>
          </a:p>
          <a:p>
            <a:pPr algn="just" eaLnBrk="1" fontAlgn="auto" hangingPunct="1">
              <a:lnSpc>
                <a:spcPct val="150000"/>
              </a:lnSpc>
              <a:spcAft>
                <a:spcPts val="0"/>
              </a:spcAft>
              <a:buFont typeface="Arial" pitchFamily="34" charset="0"/>
              <a:buChar char="•"/>
              <a:defRPr/>
            </a:pPr>
            <a:r>
              <a:rPr lang="el-GR" sz="1400" dirty="0" smtClean="0"/>
              <a:t>ΣΧΕΤΙΚΟ ΟΡΙΟ ΦΤΩΧΕΙΑΣ:</a:t>
            </a:r>
            <a:r>
              <a:rPr lang="en-US" sz="1400" dirty="0" smtClean="0"/>
              <a:t> </a:t>
            </a:r>
            <a:r>
              <a:rPr lang="el-GR" sz="1400" dirty="0" smtClean="0"/>
              <a:t> Σχετίζεται με την κατανομή του εισοδήματος μιας δεδομένης χώρας</a:t>
            </a:r>
            <a:r>
              <a:rPr lang="en-US" sz="1400" dirty="0" smtClean="0"/>
              <a:t> </a:t>
            </a:r>
            <a:r>
              <a:rPr lang="el-GR" sz="1400" dirty="0" smtClean="0"/>
              <a:t>και ποικίλλει ανάλογα με την αγοραστική δύναμη (π.χ. κάτω του 50% του μέσου εισοδήματος)</a:t>
            </a:r>
          </a:p>
          <a:p>
            <a:pPr algn="just" eaLnBrk="1" fontAlgn="auto" hangingPunct="1">
              <a:lnSpc>
                <a:spcPct val="150000"/>
              </a:lnSpc>
              <a:spcAft>
                <a:spcPts val="0"/>
              </a:spcAft>
              <a:buFont typeface="Arial" pitchFamily="34" charset="0"/>
              <a:buChar char="•"/>
              <a:defRPr/>
            </a:pPr>
            <a:r>
              <a:rPr lang="el-GR" sz="1400" dirty="0" smtClean="0"/>
              <a:t>ΑΠΟΛΥΤΟ ΟΡΙΟ ΦΤΩΧΕΙΑΣ: Ορίζεται σε σχέση με το κόστος των βασικών αναγκών επιβίωσης στις 10-20 φτωχότερες χώρες</a:t>
            </a:r>
            <a:r>
              <a:rPr lang="en-US" sz="1400" dirty="0" smtClean="0"/>
              <a:t>, </a:t>
            </a:r>
            <a:r>
              <a:rPr lang="el-GR" sz="1400" dirty="0" smtClean="0"/>
              <a:t>δηλ. οικογενειακό εισόδημα &lt; 1,25 $ /μέρα </a:t>
            </a:r>
          </a:p>
          <a:p>
            <a:pPr lvl="1" algn="just" eaLnBrk="1" fontAlgn="auto" hangingPunct="1">
              <a:lnSpc>
                <a:spcPct val="150000"/>
              </a:lnSpc>
              <a:spcAft>
                <a:spcPts val="0"/>
              </a:spcAft>
              <a:buFont typeface="Arial" pitchFamily="34" charset="0"/>
              <a:buChar char="•"/>
              <a:defRPr/>
            </a:pPr>
            <a:r>
              <a:rPr lang="el-GR" sz="1400" dirty="0" smtClean="0"/>
              <a:t>1,29 δις άνθρωποι (2008)</a:t>
            </a:r>
          </a:p>
          <a:p>
            <a:endParaRPr lang="el-G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 Τίτλος"/>
          <p:cNvSpPr>
            <a:spLocks noGrp="1"/>
          </p:cNvSpPr>
          <p:nvPr>
            <p:ph type="title"/>
          </p:nvPr>
        </p:nvSpPr>
        <p:spPr/>
        <p:txBody>
          <a:bodyPr/>
          <a:lstStyle/>
          <a:p>
            <a:pPr eaLnBrk="1" hangingPunct="1"/>
            <a:r>
              <a:rPr lang="el-GR" sz="3600" b="1" dirty="0" smtClean="0"/>
              <a:t>Παιδική φτώχεια</a:t>
            </a:r>
          </a:p>
        </p:txBody>
      </p:sp>
      <p:sp>
        <p:nvSpPr>
          <p:cNvPr id="3075" name="2 - Θέση περιεχομένου"/>
          <p:cNvSpPr>
            <a:spLocks noGrp="1"/>
          </p:cNvSpPr>
          <p:nvPr>
            <p:ph idx="1"/>
          </p:nvPr>
        </p:nvSpPr>
        <p:spPr>
          <a:xfrm>
            <a:off x="428596" y="1428736"/>
            <a:ext cx="8229600" cy="5286412"/>
          </a:xfrm>
        </p:spPr>
        <p:txBody>
          <a:bodyPr rtlCol="0">
            <a:normAutofit/>
          </a:bodyPr>
          <a:lstStyle/>
          <a:p>
            <a:pPr eaLnBrk="1" fontAlgn="auto" hangingPunct="1">
              <a:lnSpc>
                <a:spcPct val="150000"/>
              </a:lnSpc>
              <a:spcAft>
                <a:spcPts val="0"/>
              </a:spcAft>
              <a:buFont typeface="Arial" pitchFamily="34" charset="0"/>
              <a:buChar char="•"/>
              <a:defRPr/>
            </a:pPr>
            <a:r>
              <a:rPr lang="el-GR" sz="1600" dirty="0" smtClean="0"/>
              <a:t>Για τα παιδιά η έννοια της </a:t>
            </a:r>
            <a:r>
              <a:rPr lang="el-GR" sz="1600" b="1" dirty="0" smtClean="0"/>
              <a:t>απόλυτης φτώχειας </a:t>
            </a:r>
            <a:r>
              <a:rPr lang="el-GR" sz="1600" dirty="0" smtClean="0"/>
              <a:t>ορίζεται ως «αδυναμία πρόσβασης σε δύο ή περισσότερα απαραίτητα κοινωνικά αγαθά και υπηρεσίες»: </a:t>
            </a:r>
          </a:p>
          <a:p>
            <a:pPr lvl="1" eaLnBrk="1" fontAlgn="auto" hangingPunct="1">
              <a:lnSpc>
                <a:spcPct val="150000"/>
              </a:lnSpc>
              <a:spcAft>
                <a:spcPts val="0"/>
              </a:spcAft>
              <a:defRPr/>
            </a:pPr>
            <a:r>
              <a:rPr lang="el-GR" sz="1600" dirty="0" smtClean="0"/>
              <a:t>Έλλειψη </a:t>
            </a:r>
            <a:r>
              <a:rPr lang="el-GR" sz="1600" b="1" dirty="0" smtClean="0"/>
              <a:t>τροφής</a:t>
            </a:r>
            <a:r>
              <a:rPr lang="el-GR" sz="1600" dirty="0" smtClean="0"/>
              <a:t>, που οδηγεί σε υποσιτισμό</a:t>
            </a:r>
          </a:p>
          <a:p>
            <a:pPr lvl="1" eaLnBrk="1" fontAlgn="auto" hangingPunct="1">
              <a:lnSpc>
                <a:spcPct val="150000"/>
              </a:lnSpc>
              <a:spcAft>
                <a:spcPts val="0"/>
              </a:spcAft>
              <a:defRPr/>
            </a:pPr>
            <a:r>
              <a:rPr lang="el-GR" sz="1600" dirty="0" smtClean="0"/>
              <a:t>Έλλειψη πρόσβασης σε καθαρό </a:t>
            </a:r>
            <a:r>
              <a:rPr lang="el-GR" sz="1600" b="1" dirty="0" smtClean="0"/>
              <a:t>νερό</a:t>
            </a:r>
          </a:p>
          <a:p>
            <a:pPr lvl="1" eaLnBrk="1" fontAlgn="auto" hangingPunct="1">
              <a:lnSpc>
                <a:spcPct val="150000"/>
              </a:lnSpc>
              <a:spcAft>
                <a:spcPts val="0"/>
              </a:spcAft>
              <a:defRPr/>
            </a:pPr>
            <a:r>
              <a:rPr lang="el-GR" sz="1600" dirty="0" smtClean="0"/>
              <a:t>Έλλειψη πρόσβασης σε εγκαταστάσεις </a:t>
            </a:r>
            <a:r>
              <a:rPr lang="el-GR" sz="1600" b="1" dirty="0" smtClean="0"/>
              <a:t>υγιεινής</a:t>
            </a:r>
            <a:r>
              <a:rPr lang="el-GR" sz="1600" dirty="0" smtClean="0"/>
              <a:t> </a:t>
            </a:r>
          </a:p>
          <a:p>
            <a:pPr lvl="1" eaLnBrk="1" fontAlgn="auto" hangingPunct="1">
              <a:lnSpc>
                <a:spcPct val="150000"/>
              </a:lnSpc>
              <a:spcAft>
                <a:spcPts val="0"/>
              </a:spcAft>
              <a:defRPr/>
            </a:pPr>
            <a:r>
              <a:rPr lang="el-GR" sz="1600" dirty="0" smtClean="0"/>
              <a:t>Στέρηση φροντίδας </a:t>
            </a:r>
            <a:r>
              <a:rPr lang="el-GR" sz="1600" b="1" dirty="0" smtClean="0"/>
              <a:t>υγείας και  ανοσοποίησης</a:t>
            </a:r>
          </a:p>
          <a:p>
            <a:pPr lvl="1" eaLnBrk="1" fontAlgn="auto" hangingPunct="1">
              <a:lnSpc>
                <a:spcPct val="150000"/>
              </a:lnSpc>
              <a:spcAft>
                <a:spcPts val="0"/>
              </a:spcAft>
              <a:defRPr/>
            </a:pPr>
            <a:r>
              <a:rPr lang="el-GR" sz="1600" dirty="0" smtClean="0"/>
              <a:t>Ακατάλληλες συνθήκες </a:t>
            </a:r>
            <a:r>
              <a:rPr lang="el-GR" sz="1600" b="1" dirty="0" smtClean="0"/>
              <a:t>στέγασης</a:t>
            </a:r>
            <a:r>
              <a:rPr lang="el-GR" sz="1600" dirty="0" smtClean="0"/>
              <a:t> (π.χ .πολλά άτομα στο ίδιο δωμάτιο, έλλειψη ασφαλούς κατοικίας</a:t>
            </a:r>
            <a:r>
              <a:rPr lang="en-US" sz="1600" dirty="0" smtClean="0"/>
              <a:t> </a:t>
            </a:r>
            <a:r>
              <a:rPr lang="el-GR" sz="1600" dirty="0" smtClean="0"/>
              <a:t>…)</a:t>
            </a:r>
          </a:p>
          <a:p>
            <a:pPr lvl="1" eaLnBrk="1" fontAlgn="auto" hangingPunct="1">
              <a:lnSpc>
                <a:spcPct val="150000"/>
              </a:lnSpc>
              <a:spcAft>
                <a:spcPts val="0"/>
              </a:spcAft>
              <a:defRPr/>
            </a:pPr>
            <a:r>
              <a:rPr lang="el-GR" sz="1600" dirty="0" smtClean="0"/>
              <a:t>Έλλειψη πρόσβασης σε </a:t>
            </a:r>
            <a:r>
              <a:rPr lang="el-GR" sz="1600" b="1" dirty="0" smtClean="0"/>
              <a:t>εκπαίδευση</a:t>
            </a:r>
            <a:r>
              <a:rPr lang="el-GR" sz="1600" dirty="0" smtClean="0"/>
              <a:t>, </a:t>
            </a:r>
            <a:endParaRPr lang="en-US" sz="1600" dirty="0" smtClean="0"/>
          </a:p>
          <a:p>
            <a:pPr lvl="1" eaLnBrk="1" fontAlgn="auto" hangingPunct="1">
              <a:lnSpc>
                <a:spcPct val="150000"/>
              </a:lnSpc>
              <a:spcAft>
                <a:spcPts val="0"/>
              </a:spcAft>
              <a:defRPr/>
            </a:pPr>
            <a:r>
              <a:rPr lang="el-GR" sz="1600" dirty="0" smtClean="0"/>
              <a:t>Έλλειψη πρόσβασης σε </a:t>
            </a:r>
            <a:r>
              <a:rPr lang="el-GR" sz="1600" b="1" dirty="0" smtClean="0"/>
              <a:t>ενημέρωση</a:t>
            </a:r>
            <a:r>
              <a:rPr lang="en-US" sz="1600" dirty="0" smtClean="0"/>
              <a:t>,</a:t>
            </a:r>
            <a:r>
              <a:rPr lang="el-GR" sz="1600" dirty="0" smtClean="0"/>
              <a:t> </a:t>
            </a:r>
          </a:p>
          <a:p>
            <a:pPr lvl="1" eaLnBrk="1" fontAlgn="auto" hangingPunct="1">
              <a:lnSpc>
                <a:spcPct val="150000"/>
              </a:lnSpc>
              <a:spcAft>
                <a:spcPts val="0"/>
              </a:spcAft>
              <a:defRPr/>
            </a:pPr>
            <a:r>
              <a:rPr lang="el-GR" sz="1600" dirty="0" smtClean="0"/>
              <a:t>Έλλειψη στοιχειωδών </a:t>
            </a:r>
            <a:r>
              <a:rPr lang="el-GR" sz="1600" b="1" dirty="0" smtClean="0"/>
              <a:t>κοινωνικών υπηρεσιών </a:t>
            </a:r>
            <a:r>
              <a:rPr lang="de-DE" sz="1600" dirty="0" smtClean="0"/>
              <a:t>(Gordon &amp; Nandy, 2008)</a:t>
            </a:r>
            <a:endParaRPr lang="el-GR" sz="1600" b="1" dirty="0" smtClean="0"/>
          </a:p>
          <a:p>
            <a:pPr marL="342900" lvl="1" indent="-342900" eaLnBrk="1" fontAlgn="auto" hangingPunct="1">
              <a:lnSpc>
                <a:spcPct val="150000"/>
              </a:lnSpc>
              <a:spcAft>
                <a:spcPts val="0"/>
              </a:spcAft>
              <a:buFont typeface="Arial" pitchFamily="34" charset="0"/>
              <a:buChar char="•"/>
              <a:defRPr/>
            </a:pPr>
            <a:r>
              <a:rPr lang="el-GR" sz="1600" dirty="0" smtClean="0"/>
              <a:t>1 δις παιδιά (από τα 2.2 δις του πλανήτη) ζουν με λιγότερο από 1 δολάριο τη μέρα (</a:t>
            </a:r>
            <a:r>
              <a:rPr lang="en-US" sz="1600" dirty="0" smtClean="0"/>
              <a:t>UNICEF, 2005</a:t>
            </a:r>
            <a:r>
              <a:rPr lang="el-GR" sz="1600" dirty="0" smtClean="0"/>
              <a:t>)</a:t>
            </a:r>
          </a:p>
          <a:p>
            <a:pPr lvl="1" eaLnBrk="1" fontAlgn="auto" hangingPunct="1">
              <a:lnSpc>
                <a:spcPct val="150000"/>
              </a:lnSpc>
              <a:spcAft>
                <a:spcPts val="0"/>
              </a:spcAft>
              <a:buFont typeface="Arial" pitchFamily="34" charset="0"/>
              <a:buChar char="–"/>
              <a:defRPr/>
            </a:pPr>
            <a:endParaRPr lang="el-GR" sz="1300" dirty="0" smtClean="0"/>
          </a:p>
          <a:p>
            <a:pPr lvl="1" eaLnBrk="1" fontAlgn="auto" hangingPunct="1">
              <a:lnSpc>
                <a:spcPct val="150000"/>
              </a:lnSpc>
              <a:spcAft>
                <a:spcPts val="0"/>
              </a:spcAft>
              <a:buFont typeface="Arial" pitchFamily="34" charset="0"/>
              <a:buChar char="–"/>
              <a:defRPr/>
            </a:pPr>
            <a:endParaRPr lang="el-GR" sz="1300" dirty="0" smtClean="0"/>
          </a:p>
          <a:p>
            <a:pPr lvl="1" eaLnBrk="1" fontAlgn="auto" hangingPunct="1">
              <a:lnSpc>
                <a:spcPct val="150000"/>
              </a:lnSpc>
              <a:spcAft>
                <a:spcPts val="0"/>
              </a:spcAft>
              <a:buFont typeface="Arial" pitchFamily="34" charset="0"/>
              <a:buChar char="–"/>
              <a:defRPr/>
            </a:pPr>
            <a:endParaRPr lang="el-GR" sz="1300" dirty="0" smtClean="0"/>
          </a:p>
          <a:p>
            <a:pPr lvl="1" eaLnBrk="1" fontAlgn="auto" hangingPunct="1">
              <a:lnSpc>
                <a:spcPct val="150000"/>
              </a:lnSpc>
              <a:spcAft>
                <a:spcPts val="0"/>
              </a:spcAft>
              <a:buFont typeface="Arial" pitchFamily="34" charset="0"/>
              <a:buChar char="–"/>
              <a:defRPr/>
            </a:pPr>
            <a:endParaRPr lang="el-GR" sz="1300" dirty="0" smtClean="0"/>
          </a:p>
          <a:p>
            <a:pPr eaLnBrk="1" fontAlgn="auto" hangingPunct="1">
              <a:spcAft>
                <a:spcPts val="0"/>
              </a:spcAft>
              <a:buFont typeface="Arial" pitchFamily="34" charset="0"/>
              <a:buChar char="•"/>
              <a:defRPr/>
            </a:pPr>
            <a:endParaRPr lang="el-GR"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600" b="1" dirty="0" smtClean="0"/>
              <a:t>Παιδική φτώχεια και κοινωνικές διακρίσεις</a:t>
            </a:r>
            <a:endParaRPr lang="el-GR" sz="3600" b="1" dirty="0"/>
          </a:p>
        </p:txBody>
      </p:sp>
      <p:sp>
        <p:nvSpPr>
          <p:cNvPr id="3" name="2 - Θέση περιεχομένου"/>
          <p:cNvSpPr>
            <a:spLocks noGrp="1"/>
          </p:cNvSpPr>
          <p:nvPr>
            <p:ph idx="1"/>
          </p:nvPr>
        </p:nvSpPr>
        <p:spPr/>
        <p:txBody>
          <a:bodyPr/>
          <a:lstStyle/>
          <a:p>
            <a:pPr algn="just">
              <a:lnSpc>
                <a:spcPct val="150000"/>
              </a:lnSpc>
            </a:pPr>
            <a:r>
              <a:rPr lang="el-GR" sz="1600" b="1" dirty="0" smtClean="0"/>
              <a:t>Στις αναπτυγμένες χώρες </a:t>
            </a:r>
            <a:r>
              <a:rPr lang="el-GR" sz="1600" dirty="0" smtClean="0"/>
              <a:t>καταγράφονται υψηλά επίπεδα φτώχειας με όρους </a:t>
            </a:r>
            <a:r>
              <a:rPr lang="el-GR" sz="1600" b="1" dirty="0" smtClean="0"/>
              <a:t>σχετικής</a:t>
            </a:r>
            <a:r>
              <a:rPr lang="el-GR" sz="1600" dirty="0" smtClean="0"/>
              <a:t> οικονομικής και κοινωνικής </a:t>
            </a:r>
            <a:r>
              <a:rPr lang="el-GR" sz="1600" b="1" dirty="0" smtClean="0"/>
              <a:t>αποστέρησης</a:t>
            </a:r>
          </a:p>
          <a:p>
            <a:pPr algn="just">
              <a:lnSpc>
                <a:spcPct val="150000"/>
              </a:lnSpc>
            </a:pPr>
            <a:r>
              <a:rPr lang="el-GR" sz="1600" dirty="0" smtClean="0"/>
              <a:t>Η κοινωνική </a:t>
            </a:r>
            <a:r>
              <a:rPr lang="el-GR" sz="1600" b="1" dirty="0" smtClean="0"/>
              <a:t>ανισότητα</a:t>
            </a:r>
            <a:r>
              <a:rPr lang="el-GR" sz="1600" dirty="0" smtClean="0"/>
              <a:t> φαίνεται να </a:t>
            </a:r>
            <a:r>
              <a:rPr lang="el-GR" sz="1600" b="1" dirty="0" smtClean="0"/>
              <a:t>επιβαρύνει τις επιπτώσεις </a:t>
            </a:r>
            <a:r>
              <a:rPr lang="el-GR" sz="1600" dirty="0" smtClean="0"/>
              <a:t>της φτώχειας στην ψυχική υγεία </a:t>
            </a:r>
          </a:p>
          <a:p>
            <a:pPr algn="just">
              <a:lnSpc>
                <a:spcPct val="150000"/>
              </a:lnSpc>
            </a:pPr>
            <a:r>
              <a:rPr lang="el-GR" sz="1600" dirty="0" smtClean="0"/>
              <a:t>Ο κίνδυνος της φτώχειας επηρεάζεται σημαντικά από το </a:t>
            </a:r>
            <a:r>
              <a:rPr lang="el-GR" sz="1600" b="1" dirty="0" smtClean="0"/>
              <a:t>φύλο, την εθνικότητα, την υπηκοότητα και την ιδιότητα του μετανάστη</a:t>
            </a:r>
          </a:p>
          <a:p>
            <a:pPr algn="just">
              <a:lnSpc>
                <a:spcPct val="150000"/>
              </a:lnSpc>
            </a:pPr>
            <a:r>
              <a:rPr lang="el-GR" sz="1600" dirty="0" smtClean="0"/>
              <a:t>Στις Ηνωμένες πολιτείες τα παιδιά των μαύρων και των λατινοαμερικανών είναι σε δυσανάλογα μεγαλύτερο βαθμό φτωχά, στερούνται ασφαλιστική κάλυψη υγείας και έχουν περιορισμένη πρόσβαση σε κοινωνικές υπηρεσίες και εκπαίδευση.                        </a:t>
            </a:r>
            <a:r>
              <a:rPr lang="en-US" sz="1600" b="1" dirty="0" smtClean="0"/>
              <a:t>→</a:t>
            </a:r>
            <a:endParaRPr lang="el-GR" sz="1600" b="1" dirty="0" smtClean="0"/>
          </a:p>
          <a:p>
            <a:pPr algn="just">
              <a:lnSpc>
                <a:spcPct val="150000"/>
              </a:lnSpc>
            </a:pPr>
            <a:endParaRPr lang="en-US" sz="16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600" b="1" dirty="0" smtClean="0"/>
              <a:t>Παιδική φτώχεια και κοινωνικές διακρίσεις</a:t>
            </a:r>
            <a:endParaRPr lang="el-GR" sz="3600" b="1" dirty="0"/>
          </a:p>
        </p:txBody>
      </p:sp>
      <p:sp>
        <p:nvSpPr>
          <p:cNvPr id="3" name="2 - Θέση περιεχομένου"/>
          <p:cNvSpPr>
            <a:spLocks noGrp="1"/>
          </p:cNvSpPr>
          <p:nvPr>
            <p:ph idx="1"/>
          </p:nvPr>
        </p:nvSpPr>
        <p:spPr>
          <a:xfrm>
            <a:off x="428596" y="1714488"/>
            <a:ext cx="8229600" cy="4525963"/>
          </a:xfrm>
        </p:spPr>
        <p:txBody>
          <a:bodyPr/>
          <a:lstStyle/>
          <a:p>
            <a:pPr algn="just">
              <a:lnSpc>
                <a:spcPct val="150000"/>
              </a:lnSpc>
            </a:pPr>
            <a:r>
              <a:rPr lang="el-GR" sz="1600" dirty="0" smtClean="0"/>
              <a:t>Στη Γερμανία, μεταξύ 1990 και 2001, </a:t>
            </a:r>
            <a:r>
              <a:rPr lang="el-GR" sz="1600" b="1" dirty="0" smtClean="0"/>
              <a:t>τριπλασιάστηκε</a:t>
            </a:r>
            <a:r>
              <a:rPr lang="el-GR" sz="1600" dirty="0" smtClean="0"/>
              <a:t> ο αριθμός των φτωχών παιδιών στις οικογένειες που δεν είχαν γερμανική υπηκοότητα ενώ δεν άλλαξε ο αριθμός των φτωχών παιδιών στις οικογένειες</a:t>
            </a:r>
            <a:r>
              <a:rPr lang="en-US" sz="1600" dirty="0" smtClean="0"/>
              <a:t> </a:t>
            </a:r>
            <a:r>
              <a:rPr lang="el-GR" sz="1600" dirty="0" smtClean="0"/>
              <a:t>που</a:t>
            </a:r>
            <a:r>
              <a:rPr lang="en-US" sz="1600" dirty="0" smtClean="0"/>
              <a:t> </a:t>
            </a:r>
            <a:r>
              <a:rPr lang="el-GR" sz="1600" dirty="0" smtClean="0"/>
              <a:t>είχαν</a:t>
            </a:r>
            <a:r>
              <a:rPr lang="en-US" sz="1600" dirty="0" smtClean="0"/>
              <a:t> </a:t>
            </a:r>
            <a:r>
              <a:rPr lang="el-GR" sz="1600" dirty="0" smtClean="0"/>
              <a:t>γερμανική</a:t>
            </a:r>
            <a:r>
              <a:rPr lang="en-US" sz="1600" dirty="0" smtClean="0"/>
              <a:t> </a:t>
            </a:r>
            <a:r>
              <a:rPr lang="el-GR" sz="1600" dirty="0" smtClean="0"/>
              <a:t>υπηκοότητα</a:t>
            </a:r>
            <a:r>
              <a:rPr lang="en-US" sz="1600" dirty="0" smtClean="0"/>
              <a:t> </a:t>
            </a:r>
            <a:endParaRPr lang="el-GR" sz="1600" dirty="0" smtClean="0"/>
          </a:p>
          <a:p>
            <a:pPr algn="just">
              <a:lnSpc>
                <a:spcPct val="150000"/>
              </a:lnSpc>
            </a:pPr>
            <a:r>
              <a:rPr lang="el-GR" sz="1600" b="1" dirty="0" smtClean="0"/>
              <a:t>Παιδιά μεταναστών </a:t>
            </a:r>
            <a:r>
              <a:rPr lang="el-GR" sz="1600" dirty="0" smtClean="0"/>
              <a:t>χωρίς νόμιμα έγγραφα αναγκάζονται να </a:t>
            </a:r>
            <a:r>
              <a:rPr lang="el-GR" sz="1600" b="1" dirty="0" smtClean="0"/>
              <a:t>αποκλειστούν από την εκπαίδευση </a:t>
            </a:r>
            <a:r>
              <a:rPr lang="el-GR" sz="1600" dirty="0" smtClean="0"/>
              <a:t>και από τις υπηρεσίες </a:t>
            </a:r>
            <a:r>
              <a:rPr lang="el-GR" sz="1600" b="1" dirty="0" smtClean="0"/>
              <a:t>υγείας</a:t>
            </a:r>
            <a:r>
              <a:rPr lang="el-GR" sz="1600" dirty="0" smtClean="0"/>
              <a:t> στη χώρα φιλοξενίας </a:t>
            </a:r>
          </a:p>
          <a:p>
            <a:pPr algn="just">
              <a:lnSpc>
                <a:spcPct val="150000"/>
              </a:lnSpc>
            </a:pPr>
            <a:r>
              <a:rPr lang="el-GR" sz="1600" dirty="0" smtClean="0"/>
              <a:t>Κάποια παιδιά μπορεί να θεωρηθούν </a:t>
            </a:r>
            <a:r>
              <a:rPr lang="el-GR" sz="1600" b="1" dirty="0" smtClean="0"/>
              <a:t>«αναλώσιμα», </a:t>
            </a:r>
            <a:r>
              <a:rPr lang="el-GR" sz="1600" dirty="0" smtClean="0"/>
              <a:t>να εγκαταλειφθούν, να γίνουν θύματα </a:t>
            </a:r>
            <a:r>
              <a:rPr lang="en-US" sz="1600" dirty="0" smtClean="0"/>
              <a:t>trafficking</a:t>
            </a:r>
            <a:r>
              <a:rPr lang="el-GR" sz="1600" dirty="0" smtClean="0"/>
              <a:t> ή να στρατευθούν, προκειμένου να επιβιώσει η υπόλοιπη οικογένεια</a:t>
            </a:r>
          </a:p>
          <a:p>
            <a:pPr algn="just">
              <a:lnSpc>
                <a:spcPct val="150000"/>
              </a:lnSpc>
            </a:pPr>
            <a:r>
              <a:rPr lang="el-GR" sz="1600" dirty="0" smtClean="0"/>
              <a:t>Ακραία φτώχεια, πόλεμος, θάνατος γονέων, έλλειψη ασφαλούς κατοικίας, προσφυγιά, μαζικές καταστροφές, συχνά </a:t>
            </a:r>
            <a:r>
              <a:rPr lang="el-GR" sz="1600" b="1" dirty="0" smtClean="0"/>
              <a:t>συνυπάρχουν και αλληλεπιδρούν</a:t>
            </a:r>
          </a:p>
          <a:p>
            <a:pPr algn="just">
              <a:lnSpc>
                <a:spcPct val="150000"/>
              </a:lnSpc>
            </a:pPr>
            <a:endParaRPr lang="el-GR" sz="1600" dirty="0" smtClean="0"/>
          </a:p>
          <a:p>
            <a:pPr algn="just">
              <a:lnSpc>
                <a:spcPct val="150000"/>
              </a:lnSpc>
            </a:pPr>
            <a:endParaRPr lang="el-GR" sz="1600" dirty="0" smtClean="0"/>
          </a:p>
          <a:p>
            <a:pPr>
              <a:buNone/>
            </a:pPr>
            <a:r>
              <a:rPr lang="el-GR" dirty="0" smtClean="0"/>
              <a:t/>
            </a:r>
            <a:br>
              <a:rPr lang="el-GR" dirty="0" smtClean="0"/>
            </a:br>
            <a:endParaRPr lang="el-GR" dirty="0" smtClean="0"/>
          </a:p>
          <a:p>
            <a:endParaRPr lang="el-G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 Τίτλος"/>
          <p:cNvSpPr>
            <a:spLocks noGrp="1"/>
          </p:cNvSpPr>
          <p:nvPr>
            <p:ph type="title"/>
          </p:nvPr>
        </p:nvSpPr>
        <p:spPr/>
        <p:txBody>
          <a:bodyPr/>
          <a:lstStyle/>
          <a:p>
            <a:pPr eaLnBrk="1" hangingPunct="1"/>
            <a:r>
              <a:rPr lang="el-GR" sz="2800" b="1" dirty="0" smtClean="0"/>
              <a:t>Επιπτώσεις της φτώχειας στην ψυχική υγεία</a:t>
            </a:r>
          </a:p>
        </p:txBody>
      </p:sp>
      <p:sp>
        <p:nvSpPr>
          <p:cNvPr id="5123" name="2 - Θέση περιεχομένου"/>
          <p:cNvSpPr>
            <a:spLocks noGrp="1"/>
          </p:cNvSpPr>
          <p:nvPr>
            <p:ph idx="1"/>
          </p:nvPr>
        </p:nvSpPr>
        <p:spPr/>
        <p:txBody>
          <a:bodyPr/>
          <a:lstStyle/>
          <a:p>
            <a:pPr algn="just" eaLnBrk="1" hangingPunct="1">
              <a:lnSpc>
                <a:spcPct val="150000"/>
              </a:lnSpc>
            </a:pPr>
            <a:r>
              <a:rPr lang="el-GR" sz="1600" dirty="0" smtClean="0"/>
              <a:t>Υψηλότερη συχνότητα νευροαναπτυξιακών διαταραχών</a:t>
            </a:r>
            <a:r>
              <a:rPr lang="en-US" sz="1600" dirty="0" smtClean="0"/>
              <a:t>, </a:t>
            </a:r>
            <a:r>
              <a:rPr lang="el-GR" sz="1600" dirty="0" smtClean="0"/>
              <a:t>περισσότερες μαθησιακές δυσκολίες, αυξημένη προδιάθεση για ψυχιατρικά συμπτώματα στην παιδική και ενήλικη ζωή. </a:t>
            </a:r>
          </a:p>
          <a:p>
            <a:pPr algn="just" eaLnBrk="1" hangingPunct="1">
              <a:lnSpc>
                <a:spcPct val="150000"/>
              </a:lnSpc>
            </a:pPr>
            <a:r>
              <a:rPr lang="el-GR" sz="1600" dirty="0" smtClean="0"/>
              <a:t>Πιθανά αίτια: Ανεπαρκής διατροφή, τοξίνες, έλλειψη κατάλληλων εκπαιδευτικών ερεθισμάτων, παρασιτικές ή συχνά επαναλαμβανόμενες λοιμώξεις</a:t>
            </a:r>
          </a:p>
          <a:p>
            <a:pPr algn="just" eaLnBrk="1" hangingPunct="1">
              <a:lnSpc>
                <a:spcPct val="150000"/>
              </a:lnSpc>
            </a:pPr>
            <a:r>
              <a:rPr lang="el-GR" sz="1600" dirty="0" smtClean="0"/>
              <a:t>Κίνδυνος έκθεσης σε ψυχοπιεστικές/τραυματικές καταστάσεις. </a:t>
            </a:r>
          </a:p>
          <a:p>
            <a:pPr algn="just" eaLnBrk="1" hangingPunct="1">
              <a:lnSpc>
                <a:spcPct val="150000"/>
              </a:lnSpc>
            </a:pPr>
            <a:r>
              <a:rPr lang="el-GR" sz="1600" dirty="0" smtClean="0"/>
              <a:t>Ανθεκτικότητα: Ανάπτυξη μηχανισμών διαχείρισης των αντίξοων συνθηκών διαβίωσης από το ίδιο το παιδί</a:t>
            </a:r>
            <a:r>
              <a:rPr lang="el-GR" sz="1800" dirty="0" smtClean="0"/>
              <a: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 Τίτλος"/>
          <p:cNvSpPr>
            <a:spLocks noGrp="1"/>
          </p:cNvSpPr>
          <p:nvPr>
            <p:ph type="title"/>
          </p:nvPr>
        </p:nvSpPr>
        <p:spPr/>
        <p:txBody>
          <a:bodyPr/>
          <a:lstStyle/>
          <a:p>
            <a:pPr eaLnBrk="1" hangingPunct="1"/>
            <a:r>
              <a:rPr lang="el-GR" sz="3200" b="1" dirty="0" smtClean="0"/>
              <a:t> ΑΛΛΕΣ ΣΥΝΘΗΚΕΣ ΑΝΤΙΞΟΟΤΗΤΑΣ: </a:t>
            </a:r>
            <a:br>
              <a:rPr lang="el-GR" sz="3200" b="1" dirty="0" smtClean="0"/>
            </a:br>
            <a:r>
              <a:rPr lang="el-GR" sz="3200" b="1" dirty="0" smtClean="0"/>
              <a:t>Απώλεια γονέων </a:t>
            </a:r>
          </a:p>
        </p:txBody>
      </p:sp>
      <p:sp>
        <p:nvSpPr>
          <p:cNvPr id="6147" name="2 - Θέση περιεχομένου"/>
          <p:cNvSpPr>
            <a:spLocks noGrp="1"/>
          </p:cNvSpPr>
          <p:nvPr>
            <p:ph idx="1"/>
          </p:nvPr>
        </p:nvSpPr>
        <p:spPr>
          <a:xfrm>
            <a:off x="428596" y="1785926"/>
            <a:ext cx="8229600" cy="4525963"/>
          </a:xfrm>
        </p:spPr>
        <p:txBody>
          <a:bodyPr/>
          <a:lstStyle/>
          <a:p>
            <a:pPr algn="just" eaLnBrk="1" hangingPunct="1">
              <a:lnSpc>
                <a:spcPct val="150000"/>
              </a:lnSpc>
            </a:pPr>
            <a:r>
              <a:rPr lang="el-GR" sz="1600" dirty="0" smtClean="0"/>
              <a:t>Συχνό πρόβλημα σε</a:t>
            </a:r>
            <a:r>
              <a:rPr lang="en-US" sz="1600" dirty="0" smtClean="0"/>
              <a:t> </a:t>
            </a:r>
            <a:r>
              <a:rPr lang="el-GR" sz="1600" dirty="0" smtClean="0"/>
              <a:t>φτωχές χώρες, με πολεμικές συγκρούσεις, φυσικές καταστροφές και υψηλά ποσοστά θνησιμότητας (π.χ. </a:t>
            </a:r>
            <a:r>
              <a:rPr lang="en-US" sz="1600" dirty="0" smtClean="0"/>
              <a:t>AIDS)</a:t>
            </a:r>
          </a:p>
          <a:p>
            <a:pPr algn="just" eaLnBrk="1" hangingPunct="1">
              <a:lnSpc>
                <a:spcPct val="150000"/>
              </a:lnSpc>
            </a:pPr>
            <a:r>
              <a:rPr lang="el-GR" sz="1600" dirty="0" smtClean="0"/>
              <a:t>Συναισθηματική επιβάρυνση λόγω απώλειας υγείας και ζωής των γονέων</a:t>
            </a:r>
            <a:r>
              <a:rPr lang="en-US" sz="1600" dirty="0" smtClean="0"/>
              <a:t>, </a:t>
            </a:r>
            <a:r>
              <a:rPr lang="el-GR" sz="1600" dirty="0" smtClean="0"/>
              <a:t>απώλειας ασφαλούς οικογενειακού πλαισίου. Φόβοι για τη δική τους ζωή</a:t>
            </a:r>
          </a:p>
          <a:p>
            <a:pPr algn="just" eaLnBrk="1" hangingPunct="1">
              <a:lnSpc>
                <a:spcPct val="150000"/>
              </a:lnSpc>
            </a:pPr>
            <a:r>
              <a:rPr lang="el-GR" sz="1600" dirty="0" smtClean="0"/>
              <a:t>Κίνδυνος εγκατάλειψης, ιδιαίτερα αν δεν υπάρχει ευρύτερη οικογένεια</a:t>
            </a:r>
          </a:p>
          <a:p>
            <a:pPr algn="just" eaLnBrk="1" hangingPunct="1">
              <a:lnSpc>
                <a:spcPct val="150000"/>
              </a:lnSpc>
            </a:pPr>
            <a:r>
              <a:rPr lang="el-GR" sz="1600" dirty="0" smtClean="0"/>
              <a:t>Παιδιά αναλαμβάνουν την ευθύνη για τη φροντίδα του νοικοκυριού και των υπολοίπων μελών της οικογένειας </a:t>
            </a:r>
          </a:p>
          <a:p>
            <a:pPr algn="just" eaLnBrk="1" hangingPunct="1">
              <a:lnSpc>
                <a:spcPct val="150000"/>
              </a:lnSpc>
            </a:pPr>
            <a:r>
              <a:rPr lang="el-GR" sz="1600" dirty="0" smtClean="0"/>
              <a:t>Κοινωνικός στιγματισμός, διακρίσεις, σοβαρά οικονομικά προβλήματα, παραμέληση υγείας</a:t>
            </a:r>
          </a:p>
          <a:p>
            <a:pPr algn="just" eaLnBrk="1" hangingPunct="1">
              <a:lnSpc>
                <a:spcPct val="150000"/>
              </a:lnSpc>
            </a:pPr>
            <a:r>
              <a:rPr lang="el-GR" sz="1600" dirty="0" smtClean="0"/>
              <a:t>Κίνδυνος να αποχωριστούν από αδέλφια, να αλλάξουν τόπο κατοικίας, να εγκαταλείψουν το σχολείο,  να βιώσουν σκληρές εργασιακές συνθήκες, να πέσουν θύματα κακοποίησης ή σεξ. εκμετάλλευσης</a:t>
            </a:r>
          </a:p>
          <a:p>
            <a:pPr eaLnBrk="1" hangingPunct="1">
              <a:lnSpc>
                <a:spcPct val="150000"/>
              </a:lnSpc>
              <a:buNone/>
            </a:pPr>
            <a:endParaRPr lang="el-GR" dirty="0" smtClean="0"/>
          </a:p>
          <a:p>
            <a:pPr eaLnBrk="1" hangingPunct="1">
              <a:lnSpc>
                <a:spcPct val="150000"/>
              </a:lnSpc>
            </a:pPr>
            <a:endParaRPr lang="el-GR" sz="16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600" b="1" dirty="0" smtClean="0"/>
              <a:t>«Ασυνόδευτοι ανήλικοι»</a:t>
            </a:r>
            <a:endParaRPr lang="el-GR" sz="3600" b="1" dirty="0"/>
          </a:p>
        </p:txBody>
      </p:sp>
      <p:sp>
        <p:nvSpPr>
          <p:cNvPr id="3" name="2 - Θέση περιεχομένου"/>
          <p:cNvSpPr>
            <a:spLocks noGrp="1"/>
          </p:cNvSpPr>
          <p:nvPr>
            <p:ph idx="1"/>
          </p:nvPr>
        </p:nvSpPr>
        <p:spPr/>
        <p:txBody>
          <a:bodyPr/>
          <a:lstStyle/>
          <a:p>
            <a:pPr algn="just">
              <a:lnSpc>
                <a:spcPct val="150000"/>
              </a:lnSpc>
            </a:pPr>
            <a:r>
              <a:rPr lang="el-GR" sz="1600" dirty="0" smtClean="0"/>
              <a:t>Ανήλικοι που μετακινούνται εκτός χώρας μόνοι τους, χωρίς την οικογένειά τους ή άλλον ενήλικα που να τους συνοδεύει και να μεριμνά για αυτούς</a:t>
            </a:r>
          </a:p>
          <a:p>
            <a:pPr algn="just">
              <a:lnSpc>
                <a:spcPct val="150000"/>
              </a:lnSpc>
            </a:pPr>
            <a:r>
              <a:rPr lang="el-GR" sz="1600" dirty="0" smtClean="0"/>
              <a:t>Συνεχώς αυξανόμενη συχνότητα εισόδου. Αδύνατος ο ακριβής προσδιορισμός. Ανεπαρκής στατιστική καταγραφή. Η καταγραφή της ηλικίας γίνεται κατά δήλωση του αιτούντος</a:t>
            </a:r>
          </a:p>
          <a:p>
            <a:pPr algn="just">
              <a:lnSpc>
                <a:spcPct val="150000"/>
              </a:lnSpc>
            </a:pPr>
            <a:r>
              <a:rPr lang="el-GR" sz="1600" dirty="0" smtClean="0"/>
              <a:t>Διπλά ευάλωτος πληθυσμός: Έλλειψη γονεϊκής φροντίδας &amp; προσφυγική εμπειρία</a:t>
            </a:r>
          </a:p>
          <a:p>
            <a:pPr algn="just">
              <a:lnSpc>
                <a:spcPct val="150000"/>
              </a:lnSpc>
            </a:pPr>
            <a:r>
              <a:rPr lang="el-GR" sz="1600" dirty="0" smtClean="0"/>
              <a:t>Συχνά βίαιος ο αποχωρισμός από τους οικείους, μεγαλύτερος κίνδυνος να υποστούν κακοποίηση, υψηλότερα ποσοστά κατάθλιψης, </a:t>
            </a:r>
            <a:r>
              <a:rPr lang="en-US" sz="1600" dirty="0" smtClean="0"/>
              <a:t>PTSD</a:t>
            </a:r>
            <a:endParaRPr lang="el-GR" sz="1600" dirty="0" smtClean="0"/>
          </a:p>
          <a:p>
            <a:pPr algn="just">
              <a:lnSpc>
                <a:spcPct val="150000"/>
              </a:lnSpc>
            </a:pPr>
            <a:r>
              <a:rPr lang="el-GR" sz="1600" dirty="0" smtClean="0"/>
              <a:t>Χρήζουν ειδικότερων νομικών διατάξεων για ειδική μεταχείριση και νομική και κοινωνική προστασία</a:t>
            </a:r>
          </a:p>
          <a:p>
            <a:endParaRPr lang="el-G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2000" b="1" dirty="0" smtClean="0"/>
              <a:t>ΚΑΤΕΥΘΥΝΤΗΡΙΕΣ ΟΔΗΓΙΕΣ ΓΙΑ ΤΑ ΑΣΥΝΟΔΕΥΤΑ ΠΑΙΔΙΑ ΠΟΥ ΖΗΤΟΥΝ ΑΣΥΛΟ.  ΥΠΑΤΗ ΑΡΜΟΣΤΕΙΑ ΟΗΕ ΓΙΑ ΤΟΥΣ ΠΡΌΣΦΥΓΕΣ, ΣΥΝΗΓΟΡΟΣ ΤΟΥ ΠΟΛΙΤΗ (2005)</a:t>
            </a:r>
            <a:endParaRPr lang="el-GR" sz="2000" b="1" dirty="0"/>
          </a:p>
        </p:txBody>
      </p:sp>
      <p:sp>
        <p:nvSpPr>
          <p:cNvPr id="3" name="2 - Θέση περιεχομένου"/>
          <p:cNvSpPr>
            <a:spLocks noGrp="1"/>
          </p:cNvSpPr>
          <p:nvPr>
            <p:ph idx="1"/>
          </p:nvPr>
        </p:nvSpPr>
        <p:spPr/>
        <p:txBody>
          <a:bodyPr/>
          <a:lstStyle/>
          <a:p>
            <a:pPr marL="514350" indent="-514350" algn="just">
              <a:lnSpc>
                <a:spcPct val="150000"/>
              </a:lnSpc>
              <a:buFont typeface="+mj-lt"/>
              <a:buAutoNum type="arabicPeriod"/>
            </a:pPr>
            <a:r>
              <a:rPr lang="el-GR" sz="1200" dirty="0" smtClean="0"/>
              <a:t>Πρόσβαση στο άσυλο: «…οι αρμόδιες αρχές </a:t>
            </a:r>
            <a:r>
              <a:rPr lang="el-GR" sz="1200" b="1" dirty="0" smtClean="0"/>
              <a:t>δεν πρέπει ποτέ να αρνούνται την είσοδο </a:t>
            </a:r>
            <a:r>
              <a:rPr lang="el-GR" sz="1200" dirty="0" smtClean="0"/>
              <a:t>στα ασυνόδευτα παιδιά που ζητούν προστασία, ούτε να τα αναγκάζουν να επιστρέψουν στα σημεία εισόδου στη χώρα…»</a:t>
            </a:r>
          </a:p>
          <a:p>
            <a:pPr marL="514350" indent="-514350" algn="just">
              <a:lnSpc>
                <a:spcPct val="150000"/>
              </a:lnSpc>
              <a:buFont typeface="+mj-lt"/>
              <a:buAutoNum type="arabicPeriod"/>
            </a:pPr>
            <a:r>
              <a:rPr lang="el-GR" sz="1200" dirty="0" smtClean="0"/>
              <a:t>Διαπίστωση της ανηλικότητας και </a:t>
            </a:r>
            <a:r>
              <a:rPr lang="el-GR" sz="1200" b="1" dirty="0" smtClean="0"/>
              <a:t>αξιολόγηση της ηλικίας </a:t>
            </a:r>
            <a:r>
              <a:rPr lang="el-GR" sz="1200" dirty="0" smtClean="0"/>
              <a:t>από τις αρχές</a:t>
            </a:r>
          </a:p>
          <a:p>
            <a:pPr marL="514350" indent="-514350" algn="just">
              <a:lnSpc>
                <a:spcPct val="150000"/>
              </a:lnSpc>
              <a:buFont typeface="+mj-lt"/>
              <a:buAutoNum type="arabicPeriod"/>
            </a:pPr>
            <a:r>
              <a:rPr lang="el-GR" sz="1200" dirty="0" smtClean="0"/>
              <a:t>Τα ασυνόδευτα παιδιά αιτούντες άσυλο </a:t>
            </a:r>
            <a:r>
              <a:rPr lang="el-GR" sz="1200" b="1" dirty="0" smtClean="0"/>
              <a:t>δεν πρέπει ποτέ να κρατούνται </a:t>
            </a:r>
            <a:r>
              <a:rPr lang="el-GR" sz="1200" dirty="0" smtClean="0"/>
              <a:t>επειδή εισήλθαν στη χώρα χωρίς τις νόμιμες διατυπώσεις</a:t>
            </a:r>
          </a:p>
          <a:p>
            <a:pPr marL="514350" indent="-514350" algn="just">
              <a:lnSpc>
                <a:spcPct val="150000"/>
              </a:lnSpc>
              <a:buFont typeface="+mj-lt"/>
              <a:buAutoNum type="arabicPeriod"/>
            </a:pPr>
            <a:r>
              <a:rPr lang="el-GR" sz="1200" dirty="0" smtClean="0"/>
              <a:t>Διορισμός Επιτρόπου. Αρμοδιότητες: </a:t>
            </a:r>
          </a:p>
          <a:p>
            <a:pPr marL="514350" indent="-514350" algn="just">
              <a:lnSpc>
                <a:spcPct val="150000"/>
              </a:lnSpc>
              <a:buNone/>
            </a:pPr>
            <a:r>
              <a:rPr lang="el-GR" sz="1200" dirty="0" smtClean="0"/>
              <a:t>	-να διασφαλίζει ότι όλες οι αποφάσεις που αφορούν στο παιδί διέπονται από την αρχή του </a:t>
            </a:r>
            <a:r>
              <a:rPr lang="el-GR" sz="1200" b="1" dirty="0" smtClean="0"/>
              <a:t>συμφέροντος του παιδιού</a:t>
            </a:r>
            <a:r>
              <a:rPr lang="el-GR" sz="1200" dirty="0" smtClean="0"/>
              <a:t>. </a:t>
            </a:r>
          </a:p>
          <a:p>
            <a:pPr marL="514350" indent="-514350" algn="just">
              <a:lnSpc>
                <a:spcPct val="150000"/>
              </a:lnSpc>
              <a:buNone/>
            </a:pPr>
            <a:r>
              <a:rPr lang="el-GR" sz="1200" dirty="0" smtClean="0"/>
              <a:t>	-να διασφαλίζει ότι το ασυνόδευτο παιδί έχει την </a:t>
            </a:r>
            <a:r>
              <a:rPr lang="el-GR" sz="1200" b="1" dirty="0" smtClean="0"/>
              <a:t>κατάλληλη φροντίδα</a:t>
            </a:r>
            <a:r>
              <a:rPr lang="el-GR" sz="1200" dirty="0" smtClean="0"/>
              <a:t>, στέγη, εκπαίδευση, γλωσσική υποστήριξη και παροχή φροντίδων υγείας. </a:t>
            </a:r>
          </a:p>
          <a:p>
            <a:pPr marL="514350" indent="-514350" algn="just">
              <a:lnSpc>
                <a:spcPct val="150000"/>
              </a:lnSpc>
              <a:buNone/>
            </a:pPr>
            <a:r>
              <a:rPr lang="el-GR" sz="1200" dirty="0" smtClean="0"/>
              <a:t>	-να συμβουλεύεται και να συμβουλεύει το παιδί. </a:t>
            </a:r>
          </a:p>
          <a:p>
            <a:pPr marL="514350" indent="-514350" algn="just">
              <a:lnSpc>
                <a:spcPct val="150000"/>
              </a:lnSpc>
              <a:buNone/>
            </a:pPr>
            <a:r>
              <a:rPr lang="el-GR" sz="1200" dirty="0" smtClean="0"/>
              <a:t>	- να συμβάλλει στην ανεύρεση μιας </a:t>
            </a:r>
            <a:r>
              <a:rPr lang="el-GR" sz="1200" b="1" dirty="0" smtClean="0"/>
              <a:t>βιώσιμης λύσης</a:t>
            </a:r>
            <a:r>
              <a:rPr lang="el-GR" sz="1200" dirty="0" smtClean="0"/>
              <a:t>, </a:t>
            </a:r>
          </a:p>
          <a:p>
            <a:pPr marL="514350" indent="-514350" algn="just">
              <a:lnSpc>
                <a:spcPct val="150000"/>
              </a:lnSpc>
              <a:buNone/>
            </a:pPr>
            <a:r>
              <a:rPr lang="el-GR" sz="1200" dirty="0" smtClean="0"/>
              <a:t>	- να αποτελεί το </a:t>
            </a:r>
            <a:r>
              <a:rPr lang="el-GR" sz="1200" b="1" dirty="0" smtClean="0"/>
              <a:t>σύνδεσμο</a:t>
            </a:r>
            <a:r>
              <a:rPr lang="el-GR" sz="1200" dirty="0" smtClean="0"/>
              <a:t> μεταξύ του παιδιού και των διαφόρων οργανώσεων που μπορούν να παρέχουν υπηρεσίες στο παιδί. </a:t>
            </a:r>
          </a:p>
          <a:p>
            <a:pPr marL="514350" indent="-514350" algn="just">
              <a:lnSpc>
                <a:spcPct val="150000"/>
              </a:lnSpc>
              <a:buNone/>
            </a:pPr>
            <a:r>
              <a:rPr lang="el-GR" sz="1200" dirty="0" smtClean="0"/>
              <a:t>	- </a:t>
            </a:r>
            <a:r>
              <a:rPr lang="el-GR" sz="1200" b="1" dirty="0" smtClean="0"/>
              <a:t>να συνηγορεί </a:t>
            </a:r>
            <a:r>
              <a:rPr lang="el-GR" sz="1200" dirty="0" smtClean="0"/>
              <a:t>υπέρ του παιδιού όταν αυτό είναι αναγκαίο</a:t>
            </a:r>
          </a:p>
          <a:p>
            <a:pPr marL="514350" indent="-514350" algn="just">
              <a:lnSpc>
                <a:spcPct val="150000"/>
              </a:lnSpc>
              <a:buNone/>
            </a:pPr>
            <a:r>
              <a:rPr lang="el-GR" sz="1200" dirty="0" smtClean="0"/>
              <a:t>	                                                                                                                                                                                     </a:t>
            </a:r>
            <a:r>
              <a:rPr lang="el-GR" sz="1200" b="1" dirty="0" smtClean="0"/>
              <a:t>→</a:t>
            </a:r>
            <a:endParaRPr lang="el-GR" sz="1200" dirty="0" smtClean="0"/>
          </a:p>
          <a:p>
            <a:pPr marL="514350" indent="-514350" algn="just">
              <a:lnSpc>
                <a:spcPct val="150000"/>
              </a:lnSpc>
              <a:buNone/>
            </a:pPr>
            <a:endParaRPr lang="el-GR" sz="12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2000" b="1" dirty="0" smtClean="0"/>
              <a:t>ΚΑΤΕΥΘΥΝΤΗΡΙΕΣ ΟΔΗΓΙΕΣ ΓΙΑ ΤΑ ΑΣΥΝΟΔΕΥΤΑ ΠΑΙΔΙΑ ΠΟΥ ΖΗΤΟΥΝ ΑΣΥΛΟ.  ΥΠΑΤΗ ΑΡΜΟΣΤΕΙΑ ΟΗΕ ΓΙΑ ΤΟΥΣ ΠΡΌΣΦΥΓΕΣ, ΣΥΝΗΓΟΡΟΣ ΤΟΥ ΠΟΛΙΤΗ (2005)</a:t>
            </a:r>
            <a:endParaRPr lang="el-GR" sz="2000" dirty="0"/>
          </a:p>
        </p:txBody>
      </p:sp>
      <p:sp>
        <p:nvSpPr>
          <p:cNvPr id="3" name="2 - Θέση περιεχομένου"/>
          <p:cNvSpPr>
            <a:spLocks noGrp="1"/>
          </p:cNvSpPr>
          <p:nvPr>
            <p:ph idx="1"/>
          </p:nvPr>
        </p:nvSpPr>
        <p:spPr/>
        <p:txBody>
          <a:bodyPr/>
          <a:lstStyle/>
          <a:p>
            <a:pPr marL="514350" indent="-514350" algn="just">
              <a:lnSpc>
                <a:spcPct val="150000"/>
              </a:lnSpc>
              <a:buNone/>
            </a:pPr>
            <a:r>
              <a:rPr lang="el-GR" sz="1400" dirty="0" smtClean="0"/>
              <a:t>	5. Δικαίωμα </a:t>
            </a:r>
            <a:r>
              <a:rPr lang="el-GR" sz="1400" b="1" dirty="0" smtClean="0"/>
              <a:t>συμμετοχής  στις αποφάσεις</a:t>
            </a:r>
          </a:p>
          <a:p>
            <a:pPr marL="514350" indent="-514350" algn="just">
              <a:lnSpc>
                <a:spcPct val="150000"/>
              </a:lnSpc>
              <a:buNone/>
            </a:pPr>
            <a:r>
              <a:rPr lang="el-GR" sz="1400" dirty="0" smtClean="0"/>
              <a:t>	6. </a:t>
            </a:r>
            <a:r>
              <a:rPr lang="el-GR" sz="1400" b="1" dirty="0" smtClean="0"/>
              <a:t>Παιδική – κοινωνική προστασία </a:t>
            </a:r>
            <a:r>
              <a:rPr lang="el-GR" sz="1400" dirty="0" smtClean="0"/>
              <a:t>( μεταβατική </a:t>
            </a:r>
            <a:r>
              <a:rPr lang="el-GR" sz="1400" b="1" dirty="0" smtClean="0"/>
              <a:t>φροντίδα -υγεία - εκπαίδευση και κατάρτιση</a:t>
            </a:r>
            <a:r>
              <a:rPr lang="el-GR" sz="1400" dirty="0" smtClean="0"/>
              <a:t>): «… Τα ασυνόδευτα παιδιά πρέπει να έχουν πρόσβαση στην βασική εκπαίδευση όπως όλα τα παιδιά που ζουν στην Ελληνική επικράτεια. Τα σχολεία πρέπει να υιοθετήσουν ευέλικτη και ευπρόσδεκτη τακτική προσέγγιση στην μεταχείριση των ασυνόδευτων παιδιών και να παρέχουν την δυνατότητα παρακολούθησης μαθημάτων δεύτερης γλώσσας… Προκειμένου να διατηρήσουν την πολιτισμική τους ταυτότητα τα ασυνόδευτα παιδιά πρέπει να έχουν πρόσβαση σε διδασκαλία στην μητρική τους γλώσσα… Επαγγελματική και τεχνική κατάρτιση πρέπει να παρέχεται στα μεγαλύτερης ηλικίας ασυνόδευτα παιδιά. »</a:t>
            </a:r>
          </a:p>
          <a:p>
            <a:pPr marL="514350" indent="-514350" algn="just">
              <a:lnSpc>
                <a:spcPct val="150000"/>
              </a:lnSpc>
              <a:buNone/>
            </a:pPr>
            <a:r>
              <a:rPr lang="el-GR" sz="1400" dirty="0" smtClean="0"/>
              <a:t>	7. </a:t>
            </a:r>
            <a:r>
              <a:rPr lang="el-GR" sz="1400" b="1" dirty="0" smtClean="0"/>
              <a:t>Οικογενειακή συνένωση</a:t>
            </a:r>
          </a:p>
          <a:p>
            <a:pPr marL="514350" indent="-514350" algn="just">
              <a:lnSpc>
                <a:spcPct val="150000"/>
              </a:lnSpc>
              <a:buNone/>
            </a:pPr>
            <a:r>
              <a:rPr lang="el-GR" sz="1400" dirty="0" smtClean="0"/>
              <a:t>	8. </a:t>
            </a:r>
            <a:r>
              <a:rPr lang="el-GR" sz="1400" b="1" dirty="0" smtClean="0"/>
              <a:t>Προτεραιότητα και επιτάχυνση </a:t>
            </a:r>
            <a:r>
              <a:rPr lang="el-GR" sz="1400" dirty="0" smtClean="0"/>
              <a:t>διαδικασίας καθορισμού </a:t>
            </a:r>
            <a:r>
              <a:rPr lang="el-GR" sz="1400" b="1" dirty="0" smtClean="0"/>
              <a:t>του καθεστώτος πρόσφυγα</a:t>
            </a:r>
          </a:p>
          <a:p>
            <a:pPr marL="514350" indent="-514350" algn="just">
              <a:lnSpc>
                <a:spcPct val="150000"/>
              </a:lnSpc>
              <a:buNone/>
            </a:pPr>
            <a:r>
              <a:rPr lang="el-GR" sz="1400" dirty="0" smtClean="0"/>
              <a:t>	9</a:t>
            </a:r>
            <a:r>
              <a:rPr lang="el-GR" sz="1400" b="1" dirty="0" smtClean="0"/>
              <a:t>. Κοινωνική ένταξη </a:t>
            </a:r>
            <a:r>
              <a:rPr lang="el-GR" sz="1400" dirty="0" smtClean="0"/>
              <a:t>μετά τον καθορισμό του καθεστώτος πρόσφυγα</a:t>
            </a:r>
            <a:endParaRPr lang="el-GR" sz="1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a:t>
            </a:r>
            <a:endParaRPr lang="el-GR" dirty="0"/>
          </a:p>
        </p:txBody>
      </p:sp>
      <p:sp>
        <p:nvSpPr>
          <p:cNvPr id="3" name="2 - Θέση περιεχομένου"/>
          <p:cNvSpPr>
            <a:spLocks noGrp="1"/>
          </p:cNvSpPr>
          <p:nvPr>
            <p:ph idx="1"/>
          </p:nvPr>
        </p:nvSpPr>
        <p:spPr/>
        <p:txBody>
          <a:bodyPr/>
          <a:lstStyle/>
          <a:p>
            <a:r>
              <a:rPr lang="el-GR" dirty="0" smtClean="0"/>
              <a:t>Η Περίπτωση του Π.</a:t>
            </a:r>
          </a:p>
          <a:p>
            <a:endParaRPr lang="el-GR" dirty="0" smtClean="0"/>
          </a:p>
          <a:p>
            <a:pPr>
              <a:buNone/>
            </a:pPr>
            <a:r>
              <a:rPr lang="el-GR" dirty="0" smtClean="0"/>
              <a:t>                                                                             →</a:t>
            </a:r>
            <a:endParaRPr lang="el-G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 Τίτλος"/>
          <p:cNvSpPr>
            <a:spLocks noGrp="1"/>
          </p:cNvSpPr>
          <p:nvPr>
            <p:ph type="title"/>
          </p:nvPr>
        </p:nvSpPr>
        <p:spPr/>
        <p:txBody>
          <a:bodyPr/>
          <a:lstStyle/>
          <a:p>
            <a:pPr eaLnBrk="1" hangingPunct="1"/>
            <a:r>
              <a:rPr lang="el-GR" sz="3200" b="1" dirty="0" smtClean="0"/>
              <a:t>Παιδιά «στο δρόμο», παιδιά «του δρόμου»</a:t>
            </a:r>
          </a:p>
        </p:txBody>
      </p:sp>
      <p:sp>
        <p:nvSpPr>
          <p:cNvPr id="7171" name="2 - Θέση περιεχομένου"/>
          <p:cNvSpPr>
            <a:spLocks noGrp="1"/>
          </p:cNvSpPr>
          <p:nvPr>
            <p:ph idx="1"/>
          </p:nvPr>
        </p:nvSpPr>
        <p:spPr>
          <a:xfrm>
            <a:off x="428596" y="1285860"/>
            <a:ext cx="8229600" cy="4525963"/>
          </a:xfrm>
        </p:spPr>
        <p:txBody>
          <a:bodyPr/>
          <a:lstStyle/>
          <a:p>
            <a:pPr algn="just" eaLnBrk="1" hangingPunct="1">
              <a:lnSpc>
                <a:spcPct val="150000"/>
              </a:lnSpc>
            </a:pPr>
            <a:r>
              <a:rPr lang="el-GR" sz="1600" dirty="0" smtClean="0"/>
              <a:t>Παιδιά που κάνουν μικροδουλειές, ζητιανεύουν ή/και ζουν «στο δρόμο» (</a:t>
            </a:r>
            <a:r>
              <a:rPr lang="en-US" sz="1600" dirty="0" smtClean="0"/>
              <a:t>UNICEF</a:t>
            </a:r>
            <a:r>
              <a:rPr lang="el-GR" sz="1600" dirty="0" smtClean="0"/>
              <a:t>, 2001). </a:t>
            </a:r>
          </a:p>
          <a:p>
            <a:pPr algn="just" eaLnBrk="1" hangingPunct="1">
              <a:lnSpc>
                <a:spcPct val="150000"/>
              </a:lnSpc>
            </a:pPr>
            <a:r>
              <a:rPr lang="el-GR" sz="1600" dirty="0" smtClean="0"/>
              <a:t>Υπολογίζεται ότι ξεπερνούν τα 100 εκατομμύρια (</a:t>
            </a:r>
            <a:r>
              <a:rPr lang="en-US" sz="1600" dirty="0" smtClean="0"/>
              <a:t>UNICEF, 2006), </a:t>
            </a:r>
            <a:r>
              <a:rPr lang="el-GR" sz="1600" dirty="0" smtClean="0"/>
              <a:t>με αυξανόμενη τάση λόγω μετανάστευσης στις πόλεις (σε υποβαθμισμένες περιοχές). </a:t>
            </a:r>
          </a:p>
          <a:p>
            <a:pPr algn="just" eaLnBrk="1" hangingPunct="1">
              <a:lnSpc>
                <a:spcPct val="150000"/>
              </a:lnSpc>
            </a:pPr>
            <a:r>
              <a:rPr lang="el-GR" sz="1600" dirty="0" smtClean="0"/>
              <a:t>Αγόρια 80%</a:t>
            </a:r>
          </a:p>
          <a:p>
            <a:pPr algn="just" eaLnBrk="1" hangingPunct="1">
              <a:lnSpc>
                <a:spcPct val="150000"/>
              </a:lnSpc>
            </a:pPr>
            <a:r>
              <a:rPr lang="el-GR" sz="1600" dirty="0" smtClean="0"/>
              <a:t>Κύρια αίτια: Φτώχεια, κακοποίηση, ενδοοικογενειακή βία, εξαναγκασμός σε ζητιανιά, θάνατος γονέων, αποχωρισμός λόγω μετανάστευσης</a:t>
            </a:r>
          </a:p>
          <a:p>
            <a:pPr algn="just" eaLnBrk="1" hangingPunct="1">
              <a:lnSpc>
                <a:spcPct val="150000"/>
              </a:lnSpc>
            </a:pPr>
            <a:r>
              <a:rPr lang="el-GR" sz="1600" dirty="0" smtClean="0"/>
              <a:t>Ευάλωτα σε ακραίες μορφές σωματικής και σεξουαλικής κακοποίησης, δολοφονικές επιθέσεις από συμμορίες (Βραζιλία), πορνεία για επιβίωση, παραπτωματικότητα, αστυνομική δίωξη</a:t>
            </a:r>
            <a:endParaRPr lang="en-US" sz="1600" dirty="0" smtClean="0"/>
          </a:p>
          <a:p>
            <a:pPr algn="just" eaLnBrk="1" hangingPunct="1">
              <a:lnSpc>
                <a:spcPct val="150000"/>
              </a:lnSpc>
            </a:pPr>
            <a:r>
              <a:rPr lang="el-GR" sz="1600" dirty="0" smtClean="0"/>
              <a:t>Σωματικά και ψυχικά προβλήματα υγείας: λοιμώξεις, τραυματισμοί, χρήση ουσιών (κόλλα, διαλυτικά, βενζίνη), δ/χες διάθεσης, υπερκινητικές, αγχώδεις</a:t>
            </a:r>
          </a:p>
          <a:p>
            <a:pPr algn="just" eaLnBrk="1" hangingPunct="1">
              <a:lnSpc>
                <a:spcPct val="150000"/>
              </a:lnSpc>
            </a:pPr>
            <a:r>
              <a:rPr lang="el-GR" sz="1600" dirty="0" smtClean="0"/>
              <a:t>Συχνά αναπτύσσουν εντυπωσιακή ανθεκτικότητα για να επιβιώσουν</a:t>
            </a:r>
          </a:p>
          <a:p>
            <a:pPr eaLnBrk="1" hangingPunct="1">
              <a:lnSpc>
                <a:spcPct val="150000"/>
              </a:lnSpc>
            </a:pPr>
            <a:endParaRPr lang="el-GR" sz="18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 Τίτλος"/>
          <p:cNvSpPr>
            <a:spLocks noGrp="1"/>
          </p:cNvSpPr>
          <p:nvPr>
            <p:ph type="title"/>
          </p:nvPr>
        </p:nvSpPr>
        <p:spPr/>
        <p:txBody>
          <a:bodyPr/>
          <a:lstStyle/>
          <a:p>
            <a:pPr eaLnBrk="1" hangingPunct="1"/>
            <a:r>
              <a:rPr lang="el-GR" sz="3200" b="1" dirty="0" smtClean="0"/>
              <a:t>Παιδική εργασία</a:t>
            </a:r>
          </a:p>
        </p:txBody>
      </p:sp>
      <p:sp>
        <p:nvSpPr>
          <p:cNvPr id="8195" name="2 - Θέση περιεχομένου"/>
          <p:cNvSpPr>
            <a:spLocks noGrp="1"/>
          </p:cNvSpPr>
          <p:nvPr>
            <p:ph idx="1"/>
          </p:nvPr>
        </p:nvSpPr>
        <p:spPr>
          <a:xfrm>
            <a:off x="500034" y="1500174"/>
            <a:ext cx="8229600" cy="4525963"/>
          </a:xfrm>
        </p:spPr>
        <p:txBody>
          <a:bodyPr/>
          <a:lstStyle/>
          <a:p>
            <a:pPr algn="just" eaLnBrk="1" hangingPunct="1">
              <a:lnSpc>
                <a:spcPct val="150000"/>
              </a:lnSpc>
            </a:pPr>
            <a:r>
              <a:rPr lang="el-GR" sz="1600" dirty="0" smtClean="0"/>
              <a:t>Ανάλογα με το πολιτισμικό περιβάλλον:  Διαφορετικές απόψεις για  τις συνέπειές της  αλλά και για τον ορισμό της παιδικής ηλικίας</a:t>
            </a:r>
          </a:p>
          <a:p>
            <a:pPr lvl="1" algn="just" eaLnBrk="1" hangingPunct="1">
              <a:lnSpc>
                <a:spcPct val="150000"/>
              </a:lnSpc>
            </a:pPr>
            <a:r>
              <a:rPr lang="el-GR" sz="1600" dirty="0" smtClean="0"/>
              <a:t>κακοποίηση</a:t>
            </a:r>
            <a:r>
              <a:rPr lang="en-US" sz="1600" dirty="0" smtClean="0"/>
              <a:t>- </a:t>
            </a:r>
            <a:r>
              <a:rPr lang="el-GR" sz="1600" dirty="0" smtClean="0"/>
              <a:t>εκμετάλευση ;        ή</a:t>
            </a:r>
          </a:p>
          <a:p>
            <a:pPr lvl="1" algn="just" eaLnBrk="1" hangingPunct="1">
              <a:lnSpc>
                <a:spcPct val="150000"/>
              </a:lnSpc>
            </a:pPr>
            <a:r>
              <a:rPr lang="el-GR" sz="1600" dirty="0" smtClean="0"/>
              <a:t>κοινωνικοποίηση, συμμετοχή, εκμάθηση δεξιοτήτων, ανεξαρτησία, υπερηφάνεια, συνεισφορά;</a:t>
            </a:r>
          </a:p>
          <a:p>
            <a:pPr algn="just" eaLnBrk="1" hangingPunct="1">
              <a:lnSpc>
                <a:spcPct val="150000"/>
              </a:lnSpc>
            </a:pPr>
            <a:r>
              <a:rPr lang="el-GR" sz="1600" dirty="0" smtClean="0"/>
              <a:t>215 εκατομμύρια παιδιά 5-14 ετών </a:t>
            </a:r>
            <a:r>
              <a:rPr lang="en-US" sz="1600" dirty="0" smtClean="0"/>
              <a:t>(ILO, 2010)</a:t>
            </a:r>
            <a:r>
              <a:rPr lang="el-GR" sz="1600" dirty="0" smtClean="0"/>
              <a:t>.</a:t>
            </a:r>
            <a:r>
              <a:rPr lang="en-US" sz="1600" dirty="0" smtClean="0"/>
              <a:t> </a:t>
            </a:r>
            <a:r>
              <a:rPr lang="el-GR" sz="1600" dirty="0" smtClean="0"/>
              <a:t>Η πλειοψηφία  εργάζεται  χωρίς μισθό, σε οικογενειακές ή αγροτικές δραστηριότητες. Πολλά  παιδιά εκτίθενται σε σκληρές εργασιακές συνθήκες (ορυχεία, βιομηχανίες, έλλειψη προστατευτικών μέτρων, εξαντλητικά </a:t>
            </a:r>
            <a:r>
              <a:rPr lang="el-GR" sz="1600" dirty="0" smtClean="0"/>
              <a:t>ωράρια</a:t>
            </a:r>
            <a:r>
              <a:rPr lang="el-GR" sz="1600" dirty="0" smtClean="0"/>
              <a:t>)                  </a:t>
            </a:r>
            <a:r>
              <a:rPr lang="el-GR" sz="1600" b="1" dirty="0" smtClean="0"/>
              <a:t>→</a:t>
            </a:r>
            <a:endParaRPr lang="el-GR" sz="1600" b="1"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 Τίτλος"/>
          <p:cNvSpPr>
            <a:spLocks noGrp="1"/>
          </p:cNvSpPr>
          <p:nvPr>
            <p:ph type="title"/>
          </p:nvPr>
        </p:nvSpPr>
        <p:spPr/>
        <p:txBody>
          <a:bodyPr/>
          <a:lstStyle/>
          <a:p>
            <a:pPr eaLnBrk="1" hangingPunct="1"/>
            <a:r>
              <a:rPr lang="el-GR" sz="3200" b="1" dirty="0" smtClean="0"/>
              <a:t>Παιδική εργασία</a:t>
            </a:r>
          </a:p>
        </p:txBody>
      </p:sp>
      <p:sp>
        <p:nvSpPr>
          <p:cNvPr id="8195" name="2 - Θέση περιεχομένου"/>
          <p:cNvSpPr>
            <a:spLocks noGrp="1"/>
          </p:cNvSpPr>
          <p:nvPr>
            <p:ph idx="1"/>
          </p:nvPr>
        </p:nvSpPr>
        <p:spPr>
          <a:xfrm>
            <a:off x="500034" y="1857364"/>
            <a:ext cx="8229600" cy="4525963"/>
          </a:xfrm>
        </p:spPr>
        <p:txBody>
          <a:bodyPr/>
          <a:lstStyle/>
          <a:p>
            <a:pPr algn="just" eaLnBrk="1" hangingPunct="1">
              <a:lnSpc>
                <a:spcPct val="150000"/>
              </a:lnSpc>
            </a:pPr>
            <a:r>
              <a:rPr lang="el-GR" sz="1600" dirty="0" smtClean="0"/>
              <a:t>Σημαντικότεροι </a:t>
            </a:r>
            <a:r>
              <a:rPr lang="el-GR" sz="1600" dirty="0" smtClean="0"/>
              <a:t>κίνδυνοι: Σωματικοί τραυματισμοί, εργασιακές ασθένειες, δηλητηριάσεις οξείες ή χρόνιες (φυτοφάρμακα, τοξικές ουσίες, π.χ.μόλυβδος →  ↓</a:t>
            </a:r>
            <a:r>
              <a:rPr lang="en-US" sz="1600" dirty="0" smtClean="0"/>
              <a:t>IQ)</a:t>
            </a:r>
            <a:r>
              <a:rPr lang="el-GR" sz="1600" dirty="0" smtClean="0"/>
              <a:t> κακοποίηση, διακοπή σχολείου, σεξουαλικές υπηρεσίες για δίδακτρα («</a:t>
            </a:r>
            <a:r>
              <a:rPr lang="en-US" sz="1600" dirty="0" smtClean="0"/>
              <a:t>sugar daddies/mommies</a:t>
            </a:r>
            <a:r>
              <a:rPr lang="el-GR" sz="1600" dirty="0" smtClean="0"/>
              <a:t>»</a:t>
            </a:r>
            <a:r>
              <a:rPr lang="en-US" sz="1600" dirty="0" smtClean="0"/>
              <a:t>)</a:t>
            </a:r>
            <a:r>
              <a:rPr lang="el-GR" sz="1600" dirty="0" smtClean="0"/>
              <a:t>, διακίνηση ναρκωτικών</a:t>
            </a:r>
            <a:endParaRPr lang="en-US" sz="1600" dirty="0" smtClean="0"/>
          </a:p>
          <a:p>
            <a:pPr algn="just" eaLnBrk="1" hangingPunct="1">
              <a:lnSpc>
                <a:spcPct val="150000"/>
              </a:lnSpc>
            </a:pPr>
            <a:r>
              <a:rPr lang="el-GR" sz="1600" dirty="0" smtClean="0"/>
              <a:t>Αυξημένη συχνότητα συναισθηματικών διαταραχών και προβλημάτων συμπεριφοράς αλλά και ανθεκτικότητα</a:t>
            </a:r>
          </a:p>
          <a:p>
            <a:pPr algn="just" eaLnBrk="1" hangingPunct="1">
              <a:lnSpc>
                <a:spcPct val="150000"/>
              </a:lnSpc>
            </a:pPr>
            <a:r>
              <a:rPr lang="el-GR" sz="1600" dirty="0" smtClean="0"/>
              <a:t>Περιορισμένα ερευνητικά δεδομένα.  Το φαινόμενο του «υγιούς εργαζόμενου». </a:t>
            </a:r>
          </a:p>
          <a:p>
            <a:pPr lvl="1" eaLnBrk="1" hangingPunct="1"/>
            <a:endParaRPr lang="el-GR"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Παιδιά στρατιώτες</a:t>
            </a:r>
            <a:endParaRPr lang="el-GR" sz="3200" dirty="0"/>
          </a:p>
        </p:txBody>
      </p:sp>
      <p:pic>
        <p:nvPicPr>
          <p:cNvPr id="6" name="5 - Θέση περιεχομένου" descr="1522771838-7472-Child-soldier-2.jpg"/>
          <p:cNvPicPr>
            <a:picLocks noGrp="1" noChangeAspect="1"/>
          </p:cNvPicPr>
          <p:nvPr>
            <p:ph idx="1"/>
          </p:nvPr>
        </p:nvPicPr>
        <p:blipFill>
          <a:blip r:embed="rId2"/>
          <a:stretch>
            <a:fillRect/>
          </a:stretch>
        </p:blipFill>
        <p:spPr>
          <a:xfrm>
            <a:off x="1357290" y="1428736"/>
            <a:ext cx="6469628" cy="4525963"/>
          </a:xfrm>
        </p:spPr>
      </p:pic>
      <p:sp>
        <p:nvSpPr>
          <p:cNvPr id="7" name="6 - TextBox"/>
          <p:cNvSpPr txBox="1"/>
          <p:nvPr/>
        </p:nvSpPr>
        <p:spPr>
          <a:xfrm>
            <a:off x="1357290" y="5929330"/>
            <a:ext cx="6429420" cy="230832"/>
          </a:xfrm>
          <a:prstGeom prst="rect">
            <a:avLst/>
          </a:prstGeom>
          <a:noFill/>
        </p:spPr>
        <p:txBody>
          <a:bodyPr wrap="square" rtlCol="0">
            <a:spAutoFit/>
          </a:bodyPr>
          <a:lstStyle/>
          <a:p>
            <a:r>
              <a:rPr lang="de-DE" sz="900" dirty="0" smtClean="0">
                <a:hlinkClick r:id="rId3"/>
              </a:rPr>
              <a:t>1522771838-7472-Child-soldier-2.jpg (2097×1467) (answersafrica.com)</a:t>
            </a:r>
            <a:endParaRPr lang="el-GR" sz="9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 Τίτλος"/>
          <p:cNvSpPr>
            <a:spLocks noGrp="1"/>
          </p:cNvSpPr>
          <p:nvPr>
            <p:ph type="title"/>
          </p:nvPr>
        </p:nvSpPr>
        <p:spPr/>
        <p:txBody>
          <a:bodyPr/>
          <a:lstStyle/>
          <a:p>
            <a:pPr eaLnBrk="1" hangingPunct="1"/>
            <a:r>
              <a:rPr lang="el-GR" sz="3200" b="1" dirty="0" smtClean="0"/>
              <a:t>Παιδιά στρατιώτες</a:t>
            </a:r>
          </a:p>
        </p:txBody>
      </p:sp>
      <p:sp>
        <p:nvSpPr>
          <p:cNvPr id="9219" name="2 - Θέση περιεχομένου"/>
          <p:cNvSpPr>
            <a:spLocks noGrp="1"/>
          </p:cNvSpPr>
          <p:nvPr>
            <p:ph idx="1"/>
          </p:nvPr>
        </p:nvSpPr>
        <p:spPr/>
        <p:txBody>
          <a:bodyPr/>
          <a:lstStyle/>
          <a:p>
            <a:pPr algn="just" eaLnBrk="1" hangingPunct="1">
              <a:lnSpc>
                <a:spcPct val="150000"/>
              </a:lnSpc>
            </a:pPr>
            <a:r>
              <a:rPr lang="el-GR" sz="1600" dirty="0" smtClean="0"/>
              <a:t>Ο όρος δεν αφορά μόνο ένοπλους μαχητές αλλά και παιδιά που εμπλέκονται σε κατασκοπεία, μεταφορά μηνυμάτων, φύλαξη, σεξουαλική σκλαβιά, καταναγκαστικούς γάμους με μέλη στρατιωτικών ομάδων</a:t>
            </a:r>
          </a:p>
          <a:p>
            <a:pPr algn="just" eaLnBrk="1" hangingPunct="1">
              <a:lnSpc>
                <a:spcPct val="150000"/>
              </a:lnSpc>
            </a:pPr>
            <a:r>
              <a:rPr lang="el-GR" sz="1600" dirty="0" smtClean="0"/>
              <a:t>Περιλαμβάνονται παιδιά &lt;10 ετών</a:t>
            </a:r>
          </a:p>
          <a:p>
            <a:pPr algn="just" eaLnBrk="1" hangingPunct="1">
              <a:lnSpc>
                <a:spcPct val="150000"/>
              </a:lnSpc>
            </a:pPr>
            <a:r>
              <a:rPr lang="el-GR" sz="1600" dirty="0" smtClean="0"/>
              <a:t>Φθηνό, υπάκουο, εύκολα χειραγωγούμενο στρατιωτικό σώμα</a:t>
            </a:r>
          </a:p>
          <a:p>
            <a:pPr algn="just" eaLnBrk="1" hangingPunct="1">
              <a:lnSpc>
                <a:spcPct val="150000"/>
              </a:lnSpc>
            </a:pPr>
            <a:r>
              <a:rPr lang="el-GR" sz="1600" dirty="0" smtClean="0"/>
              <a:t>Στρατολόγηση</a:t>
            </a:r>
            <a:r>
              <a:rPr lang="en-US" sz="1600" dirty="0" smtClean="0"/>
              <a:t> </a:t>
            </a:r>
            <a:r>
              <a:rPr lang="el-GR" sz="1600" dirty="0" smtClean="0"/>
              <a:t>βίαιη ή/και «εθελοντική» για λόγους επιβίωσης, ένταξης σε ομάδα, αναζήτησης προστασίας, θρησκευτικών ή πολιτικών πεποιθήσεων, εκδίκησης, κύρους κλπ</a:t>
            </a:r>
          </a:p>
          <a:p>
            <a:pPr algn="just" eaLnBrk="1" hangingPunct="1">
              <a:lnSpc>
                <a:spcPct val="150000"/>
              </a:lnSpc>
            </a:pPr>
            <a:r>
              <a:rPr lang="el-GR" sz="1600" dirty="0" smtClean="0"/>
              <a:t>Θανατηφόροι ή σοβαροί σωματικοί και ψυχικοί τραυματισμοί. </a:t>
            </a:r>
            <a:r>
              <a:rPr lang="en-US" sz="1600" dirty="0" smtClean="0"/>
              <a:t> </a:t>
            </a:r>
            <a:endParaRPr lang="el-GR" sz="1600" dirty="0" smtClean="0"/>
          </a:p>
          <a:p>
            <a:pPr algn="just" eaLnBrk="1" hangingPunct="1">
              <a:lnSpc>
                <a:spcPct val="150000"/>
              </a:lnSpc>
            </a:pPr>
            <a:r>
              <a:rPr lang="el-GR" sz="1600" dirty="0" smtClean="0"/>
              <a:t>Θύματα και θύτες: Κατήχηση, σκληρή εκπαίδευση, απειλές, τρομοκράτηση</a:t>
            </a:r>
          </a:p>
          <a:p>
            <a:pPr algn="just" eaLnBrk="1" hangingPunct="1">
              <a:lnSpc>
                <a:spcPct val="150000"/>
              </a:lnSpc>
            </a:pPr>
            <a:r>
              <a:rPr lang="el-GR" sz="1600" dirty="0" smtClean="0"/>
              <a:t>Δύσκολη επανένταξη και αποκατάσταση (τραυματικές εμπειρίες αλληλεπιδρούν με θέματα ταυτότητας, αποκλεισμό από εκπαίδευση, οικονομική ανασφάλεια, σοβαρό κοινωνικό στιγματισμό)</a:t>
            </a:r>
          </a:p>
          <a:p>
            <a:pPr eaLnBrk="1" hangingPunct="1"/>
            <a:endParaRPr lang="el-GR"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Μαζικές καταστροφές</a:t>
            </a:r>
            <a:endParaRPr lang="el-GR" sz="3200" dirty="0"/>
          </a:p>
        </p:txBody>
      </p:sp>
      <p:pic>
        <p:nvPicPr>
          <p:cNvPr id="4" name="3 - Θέση περιεχομένου" descr="foties.jpg"/>
          <p:cNvPicPr>
            <a:picLocks noGrp="1" noChangeAspect="1"/>
          </p:cNvPicPr>
          <p:nvPr>
            <p:ph idx="1"/>
          </p:nvPr>
        </p:nvPicPr>
        <p:blipFill>
          <a:blip r:embed="rId2" cstate="print"/>
          <a:stretch>
            <a:fillRect/>
          </a:stretch>
        </p:blipFill>
        <p:spPr>
          <a:xfrm>
            <a:off x="6286512" y="1428736"/>
            <a:ext cx="2714644" cy="1928826"/>
          </a:xfrm>
        </p:spPr>
      </p:pic>
      <p:pic>
        <p:nvPicPr>
          <p:cNvPr id="5" name="4 - Εικόνα" descr="plimmira.jpg"/>
          <p:cNvPicPr>
            <a:picLocks noChangeAspect="1"/>
          </p:cNvPicPr>
          <p:nvPr/>
        </p:nvPicPr>
        <p:blipFill>
          <a:blip r:embed="rId3"/>
          <a:stretch>
            <a:fillRect/>
          </a:stretch>
        </p:blipFill>
        <p:spPr>
          <a:xfrm>
            <a:off x="3143240" y="1428736"/>
            <a:ext cx="2952750" cy="1571636"/>
          </a:xfrm>
          <a:prstGeom prst="rect">
            <a:avLst/>
          </a:prstGeom>
        </p:spPr>
      </p:pic>
      <p:pic>
        <p:nvPicPr>
          <p:cNvPr id="7" name="6 - Εικόνα" descr="pandemic.jpg"/>
          <p:cNvPicPr>
            <a:picLocks noChangeAspect="1"/>
          </p:cNvPicPr>
          <p:nvPr/>
        </p:nvPicPr>
        <p:blipFill>
          <a:blip r:embed="rId4" cstate="print"/>
          <a:stretch>
            <a:fillRect/>
          </a:stretch>
        </p:blipFill>
        <p:spPr>
          <a:xfrm>
            <a:off x="142844" y="1357298"/>
            <a:ext cx="2786090" cy="2714620"/>
          </a:xfrm>
          <a:prstGeom prst="rect">
            <a:avLst/>
          </a:prstGeom>
        </p:spPr>
      </p:pic>
      <p:pic>
        <p:nvPicPr>
          <p:cNvPr id="8" name="7 - Εικόνα" descr="volcano.jpg"/>
          <p:cNvPicPr>
            <a:picLocks noChangeAspect="1"/>
          </p:cNvPicPr>
          <p:nvPr/>
        </p:nvPicPr>
        <p:blipFill>
          <a:blip r:embed="rId5"/>
          <a:stretch>
            <a:fillRect/>
          </a:stretch>
        </p:blipFill>
        <p:spPr>
          <a:xfrm>
            <a:off x="500034" y="4286256"/>
            <a:ext cx="4175136" cy="2382882"/>
          </a:xfrm>
          <a:prstGeom prst="rect">
            <a:avLst/>
          </a:prstGeom>
        </p:spPr>
      </p:pic>
      <p:pic>
        <p:nvPicPr>
          <p:cNvPr id="9" name="8 - Εικόνα" descr="pagkosmios-polemos.jpg"/>
          <p:cNvPicPr>
            <a:picLocks noChangeAspect="1"/>
          </p:cNvPicPr>
          <p:nvPr/>
        </p:nvPicPr>
        <p:blipFill>
          <a:blip r:embed="rId6"/>
          <a:stretch>
            <a:fillRect/>
          </a:stretch>
        </p:blipFill>
        <p:spPr>
          <a:xfrm>
            <a:off x="4857752" y="3668642"/>
            <a:ext cx="4143404" cy="2827754"/>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Μαζικές καταστροφές</a:t>
            </a:r>
            <a:endParaRPr lang="el-GR" sz="3200" b="1" dirty="0"/>
          </a:p>
        </p:txBody>
      </p:sp>
      <p:sp>
        <p:nvSpPr>
          <p:cNvPr id="3" name="2 - Θέση περιεχομένου"/>
          <p:cNvSpPr>
            <a:spLocks noGrp="1"/>
          </p:cNvSpPr>
          <p:nvPr>
            <p:ph idx="1"/>
          </p:nvPr>
        </p:nvSpPr>
        <p:spPr/>
        <p:txBody>
          <a:bodyPr/>
          <a:lstStyle/>
          <a:p>
            <a:pPr>
              <a:lnSpc>
                <a:spcPct val="200000"/>
              </a:lnSpc>
            </a:pPr>
            <a:r>
              <a:rPr lang="el-GR" sz="1800" dirty="0" smtClean="0"/>
              <a:t>Ανθρωπογενείς (π.χ. πόλεμος)</a:t>
            </a:r>
          </a:p>
          <a:p>
            <a:pPr>
              <a:lnSpc>
                <a:spcPct val="200000"/>
              </a:lnSpc>
            </a:pPr>
            <a:r>
              <a:rPr lang="el-GR" sz="1800" dirty="0" smtClean="0"/>
              <a:t>Φυσικές καταστροφές</a:t>
            </a:r>
            <a:r>
              <a:rPr lang="en-US" sz="1800" dirty="0" smtClean="0"/>
              <a:t> (</a:t>
            </a:r>
            <a:r>
              <a:rPr lang="el-GR" sz="1800" dirty="0" smtClean="0"/>
              <a:t>π.χ. σεισμοί, πλημμύρες, επιδημίες)</a:t>
            </a:r>
          </a:p>
          <a:p>
            <a:pPr lvl="1">
              <a:lnSpc>
                <a:spcPct val="200000"/>
              </a:lnSpc>
            </a:pPr>
            <a:r>
              <a:rPr lang="el-GR" sz="1800" b="1" dirty="0" smtClean="0"/>
              <a:t>Στις λιγότερο αναπτυγμένες χώρες αναλογεί ένα σημαντικό ποσοστό (περίπου 40%) των χειρότερων φυσικών καταστροφών και ένα ακόμη μεγαλύτερο ποσοστό των θανάτων από καταστροφές</a:t>
            </a:r>
            <a:endParaRPr lang="el-GR" sz="1800"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 Τίτλος"/>
          <p:cNvSpPr>
            <a:spLocks noGrp="1"/>
          </p:cNvSpPr>
          <p:nvPr>
            <p:ph type="title"/>
          </p:nvPr>
        </p:nvSpPr>
        <p:spPr/>
        <p:txBody>
          <a:bodyPr/>
          <a:lstStyle/>
          <a:p>
            <a:pPr eaLnBrk="1" hangingPunct="1"/>
            <a:r>
              <a:rPr lang="el-GR" sz="3200" b="1" dirty="0" smtClean="0"/>
              <a:t>Πόλεμος</a:t>
            </a:r>
          </a:p>
        </p:txBody>
      </p:sp>
      <p:sp>
        <p:nvSpPr>
          <p:cNvPr id="11267" name="2 - Θέση περιεχομένου"/>
          <p:cNvSpPr>
            <a:spLocks noGrp="1"/>
          </p:cNvSpPr>
          <p:nvPr>
            <p:ph idx="1"/>
          </p:nvPr>
        </p:nvSpPr>
        <p:spPr>
          <a:xfrm>
            <a:off x="428596" y="1357298"/>
            <a:ext cx="8229600" cy="4525963"/>
          </a:xfrm>
        </p:spPr>
        <p:txBody>
          <a:bodyPr/>
          <a:lstStyle/>
          <a:p>
            <a:pPr algn="just" eaLnBrk="1" hangingPunct="1">
              <a:lnSpc>
                <a:spcPct val="150000"/>
              </a:lnSpc>
            </a:pPr>
            <a:r>
              <a:rPr lang="el-GR" sz="1400" b="1" dirty="0" smtClean="0"/>
              <a:t>Ταυτόχρονη έκθεση σε πολλαπλούς παράγοντες κινδύνου</a:t>
            </a:r>
            <a:r>
              <a:rPr lang="el-GR" sz="1400" dirty="0" smtClean="0"/>
              <a:t>: </a:t>
            </a:r>
          </a:p>
          <a:p>
            <a:pPr lvl="1" algn="just" eaLnBrk="1" hangingPunct="1">
              <a:lnSpc>
                <a:spcPct val="150000"/>
              </a:lnSpc>
            </a:pPr>
            <a:r>
              <a:rPr lang="el-GR" sz="1400" dirty="0" smtClean="0"/>
              <a:t>βία,</a:t>
            </a:r>
          </a:p>
          <a:p>
            <a:pPr lvl="1" algn="just" eaLnBrk="1" hangingPunct="1">
              <a:lnSpc>
                <a:spcPct val="150000"/>
              </a:lnSpc>
            </a:pPr>
            <a:r>
              <a:rPr lang="el-GR" sz="1400" dirty="0" smtClean="0"/>
              <a:t>στέρηση, </a:t>
            </a:r>
          </a:p>
          <a:p>
            <a:pPr lvl="1" algn="just" eaLnBrk="1" hangingPunct="1">
              <a:lnSpc>
                <a:spcPct val="150000"/>
              </a:lnSpc>
            </a:pPr>
            <a:r>
              <a:rPr lang="el-GR" sz="1400" dirty="0" smtClean="0"/>
              <a:t>διακοπή εκπαίδευσης, </a:t>
            </a:r>
          </a:p>
          <a:p>
            <a:pPr lvl="1" algn="just" eaLnBrk="1" hangingPunct="1">
              <a:lnSpc>
                <a:spcPct val="150000"/>
              </a:lnSpc>
            </a:pPr>
            <a:r>
              <a:rPr lang="el-GR" sz="1400" dirty="0" smtClean="0"/>
              <a:t>κόψιμο κοινωνικών δεσμών</a:t>
            </a:r>
          </a:p>
          <a:p>
            <a:pPr lvl="1" algn="just" eaLnBrk="1" hangingPunct="1">
              <a:lnSpc>
                <a:spcPct val="150000"/>
              </a:lnSpc>
            </a:pPr>
            <a:r>
              <a:rPr lang="el-GR" sz="1400" dirty="0" smtClean="0"/>
              <a:t>αποχωρισμός από αγαπημένα πρόσωπα, </a:t>
            </a:r>
          </a:p>
          <a:p>
            <a:pPr lvl="1" algn="just" eaLnBrk="1" hangingPunct="1">
              <a:lnSpc>
                <a:spcPct val="150000"/>
              </a:lnSpc>
            </a:pPr>
            <a:r>
              <a:rPr lang="el-GR" sz="1400" dirty="0" smtClean="0"/>
              <a:t>θάνατος αγαπημένων προσώπων, </a:t>
            </a:r>
          </a:p>
          <a:p>
            <a:pPr lvl="1" algn="just" eaLnBrk="1" hangingPunct="1">
              <a:lnSpc>
                <a:spcPct val="150000"/>
              </a:lnSpc>
            </a:pPr>
            <a:r>
              <a:rPr lang="el-GR" sz="1400" dirty="0" smtClean="0"/>
              <a:t>απομάκρυνση από τον τόπο κατοικίας</a:t>
            </a:r>
          </a:p>
          <a:p>
            <a:pPr lvl="1" algn="just" eaLnBrk="1" hangingPunct="1">
              <a:lnSpc>
                <a:spcPct val="150000"/>
              </a:lnSpc>
              <a:buNone/>
            </a:pPr>
            <a:endParaRPr lang="el-GR" sz="1400" dirty="0" smtClean="0"/>
          </a:p>
          <a:p>
            <a:pPr algn="just" eaLnBrk="1" hangingPunct="1">
              <a:lnSpc>
                <a:spcPct val="150000"/>
              </a:lnSpc>
            </a:pPr>
            <a:r>
              <a:rPr lang="el-GR" sz="1400" b="1" dirty="0" smtClean="0"/>
              <a:t>Μεγαλύτερη επιβάρυνση σε</a:t>
            </a:r>
            <a:r>
              <a:rPr lang="el-GR" sz="1400" dirty="0" smtClean="0"/>
              <a:t>:</a:t>
            </a:r>
            <a:endParaRPr lang="en-US" sz="1400" dirty="0" smtClean="0"/>
          </a:p>
          <a:p>
            <a:pPr lvl="1" algn="just" eaLnBrk="1" hangingPunct="1">
              <a:lnSpc>
                <a:spcPct val="150000"/>
              </a:lnSpc>
            </a:pPr>
            <a:r>
              <a:rPr lang="el-GR" sz="1400" dirty="0" smtClean="0"/>
              <a:t>Μεγαλύτερη έκθεση σε βία, </a:t>
            </a:r>
            <a:endParaRPr lang="en-US" sz="1400" dirty="0" smtClean="0"/>
          </a:p>
          <a:p>
            <a:pPr lvl="1" algn="just" eaLnBrk="1" hangingPunct="1">
              <a:lnSpc>
                <a:spcPct val="150000"/>
              </a:lnSpc>
            </a:pPr>
            <a:r>
              <a:rPr lang="el-GR" sz="1400" dirty="0" smtClean="0"/>
              <a:t>Κράτηση ή  βασανισμό των γονέων  (</a:t>
            </a:r>
            <a:r>
              <a:rPr lang="en-US" sz="1400" dirty="0" smtClean="0"/>
              <a:t>→ PTSD)</a:t>
            </a:r>
            <a:endParaRPr lang="el-GR" sz="1400" dirty="0" smtClean="0"/>
          </a:p>
          <a:p>
            <a:pPr lvl="1" algn="just" eaLnBrk="1" hangingPunct="1">
              <a:lnSpc>
                <a:spcPct val="150000"/>
              </a:lnSpc>
            </a:pPr>
            <a:r>
              <a:rPr lang="el-GR" sz="1400" dirty="0" smtClean="0"/>
              <a:t>Ασυνόδευτα παιδιά</a:t>
            </a:r>
            <a:r>
              <a:rPr lang="en-US" sz="1400" dirty="0" smtClean="0"/>
              <a:t> ( → </a:t>
            </a:r>
            <a:r>
              <a:rPr lang="el-GR" sz="1400" dirty="0" smtClean="0"/>
              <a:t>Κατάθλιψη,</a:t>
            </a:r>
            <a:r>
              <a:rPr lang="en-US" sz="1400" dirty="0" smtClean="0"/>
              <a:t> PTSD)</a:t>
            </a:r>
            <a:r>
              <a:rPr lang="el-GR" sz="1400" dirty="0" smtClean="0"/>
              <a:t>                                                                  </a:t>
            </a:r>
            <a:r>
              <a:rPr lang="el-GR" sz="1400" b="1" dirty="0" smtClean="0"/>
              <a:t> </a:t>
            </a:r>
            <a:r>
              <a:rPr lang="el-GR" sz="2000" b="1" dirty="0" smtClean="0"/>
              <a:t>→</a:t>
            </a:r>
            <a:endParaRPr lang="el-GR" sz="2000" dirty="0" smtClean="0"/>
          </a:p>
          <a:p>
            <a:pPr lvl="1" eaLnBrk="1" hangingPunct="1">
              <a:lnSpc>
                <a:spcPct val="150000"/>
              </a:lnSpc>
              <a:buNone/>
            </a:pPr>
            <a:r>
              <a:rPr lang="el-GR" sz="1600" dirty="0" smtClean="0"/>
              <a:t>                                                                                                                   </a:t>
            </a:r>
            <a:r>
              <a:rPr lang="el-GR" b="1" dirty="0" smtClean="0"/>
              <a: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 Τίτλος"/>
          <p:cNvSpPr>
            <a:spLocks noGrp="1"/>
          </p:cNvSpPr>
          <p:nvPr>
            <p:ph type="title"/>
          </p:nvPr>
        </p:nvSpPr>
        <p:spPr/>
        <p:txBody>
          <a:bodyPr/>
          <a:lstStyle/>
          <a:p>
            <a:pPr eaLnBrk="1" hangingPunct="1"/>
            <a:r>
              <a:rPr lang="el-GR" sz="3200" b="1" dirty="0" smtClean="0"/>
              <a:t>Πόλεμος</a:t>
            </a:r>
          </a:p>
        </p:txBody>
      </p:sp>
      <p:sp>
        <p:nvSpPr>
          <p:cNvPr id="10243" name="2 - Θέση περιεχομένου"/>
          <p:cNvSpPr>
            <a:spLocks noGrp="1"/>
          </p:cNvSpPr>
          <p:nvPr>
            <p:ph idx="1"/>
          </p:nvPr>
        </p:nvSpPr>
        <p:spPr/>
        <p:txBody>
          <a:bodyPr/>
          <a:lstStyle/>
          <a:p>
            <a:pPr marL="742950" lvl="2" indent="-342900" eaLnBrk="1" hangingPunct="1">
              <a:lnSpc>
                <a:spcPct val="150000"/>
              </a:lnSpc>
            </a:pPr>
            <a:r>
              <a:rPr lang="el-GR" sz="1400" dirty="0" smtClean="0"/>
              <a:t>Συνήθως συνδυάζονται 3 τύποι εμπειρίας: </a:t>
            </a:r>
          </a:p>
          <a:p>
            <a:pPr lvl="1" eaLnBrk="1" hangingPunct="1">
              <a:lnSpc>
                <a:spcPct val="150000"/>
              </a:lnSpc>
            </a:pPr>
            <a:r>
              <a:rPr lang="el-GR" sz="1400" b="1" dirty="0" smtClean="0"/>
              <a:t>Τρόμος</a:t>
            </a:r>
            <a:r>
              <a:rPr lang="el-GR" sz="1400" dirty="0" smtClean="0"/>
              <a:t> που οφείλεται στον κίνδυνο για τη ζωή κάποιου ή στην έκθεση σε τρομακτικές  καταστάσεις, </a:t>
            </a:r>
          </a:p>
          <a:p>
            <a:pPr lvl="1" eaLnBrk="1" hangingPunct="1">
              <a:lnSpc>
                <a:spcPct val="150000"/>
              </a:lnSpc>
            </a:pPr>
            <a:r>
              <a:rPr lang="el-GR" sz="1400" b="1" dirty="0" smtClean="0"/>
              <a:t>Θρήνος </a:t>
            </a:r>
            <a:r>
              <a:rPr lang="el-GR" sz="1400" dirty="0" smtClean="0"/>
              <a:t>που ακολουθεί την απώλεια (π.χ. ανθρώπινες ζωές, βασική εμπιστοσύνη, αυτοεκτίμηση) </a:t>
            </a:r>
          </a:p>
          <a:p>
            <a:pPr lvl="1" eaLnBrk="1" hangingPunct="1">
              <a:lnSpc>
                <a:spcPct val="150000"/>
              </a:lnSpc>
            </a:pPr>
            <a:r>
              <a:rPr lang="el-GR" sz="1400" b="1" dirty="0" smtClean="0"/>
              <a:t>Διατάραξη της φυσιολογικής ζωής </a:t>
            </a:r>
          </a:p>
          <a:p>
            <a:pPr marL="742950" lvl="2" indent="-342900" eaLnBrk="1" hangingPunct="1">
              <a:lnSpc>
                <a:spcPct val="150000"/>
              </a:lnSpc>
            </a:pPr>
            <a:r>
              <a:rPr lang="el-GR" sz="1400" dirty="0" smtClean="0"/>
              <a:t>Κοινωνικές επιπτώσεις:  </a:t>
            </a:r>
          </a:p>
          <a:p>
            <a:pPr marL="1200150" lvl="3" indent="-342900" eaLnBrk="1" hangingPunct="1">
              <a:lnSpc>
                <a:spcPct val="150000"/>
              </a:lnSpc>
            </a:pPr>
            <a:r>
              <a:rPr lang="el-GR" sz="1400" dirty="0" smtClean="0"/>
              <a:t>Μεγάλες πληθυσμιακές ομάδες σε κατάσταση σοκ, κατάθλιψης , πένθους</a:t>
            </a:r>
          </a:p>
          <a:p>
            <a:pPr marL="1200150" lvl="3" indent="-342900" eaLnBrk="1" hangingPunct="1">
              <a:lnSpc>
                <a:spcPct val="150000"/>
              </a:lnSpc>
            </a:pPr>
            <a:r>
              <a:rPr lang="el-GR" sz="1400" dirty="0" smtClean="0"/>
              <a:t>Σύγχυση, αβεβαιότητα, έλλειψη πληροφόρησης, κοινωνική αταξία, </a:t>
            </a:r>
          </a:p>
          <a:p>
            <a:pPr marL="1200150" lvl="3" indent="-342900" eaLnBrk="1" hangingPunct="1">
              <a:lnSpc>
                <a:spcPct val="150000"/>
              </a:lnSpc>
            </a:pPr>
            <a:r>
              <a:rPr lang="el-GR" sz="1400" dirty="0" smtClean="0"/>
              <a:t>Οργή, παραβίαση κανόνων, </a:t>
            </a:r>
            <a:r>
              <a:rPr lang="el-GR" sz="1400" dirty="0" err="1" smtClean="0"/>
              <a:t>παραπτωματική</a:t>
            </a:r>
            <a:r>
              <a:rPr lang="el-GR" sz="1400" dirty="0" smtClean="0"/>
              <a:t> συμπεριφορά, </a:t>
            </a:r>
          </a:p>
          <a:p>
            <a:pPr marL="1200150" lvl="3" indent="-342900" eaLnBrk="1" hangingPunct="1">
              <a:lnSpc>
                <a:spcPct val="150000"/>
              </a:lnSpc>
            </a:pPr>
            <a:r>
              <a:rPr lang="el-GR" sz="1400" dirty="0" smtClean="0"/>
              <a:t>Κατάρρευση της επίσημης ηγεσίας, ανάληψη ανεπίσημης εξουσίας (π.χ. συμμορίες, παραστρατιωτικές ομάδες), </a:t>
            </a:r>
          </a:p>
          <a:p>
            <a:pPr marL="1200150" lvl="3" indent="-342900" eaLnBrk="1" hangingPunct="1">
              <a:lnSpc>
                <a:spcPct val="150000"/>
              </a:lnSpc>
              <a:buNone/>
            </a:pPr>
            <a:r>
              <a:rPr lang="el-GR" sz="1400" dirty="0" smtClean="0"/>
              <a:t>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Προσφυγιά, εκτοπισμός:</a:t>
            </a:r>
            <a:br>
              <a:rPr lang="el-GR" sz="3200" b="1" dirty="0" smtClean="0"/>
            </a:br>
            <a:r>
              <a:rPr lang="el-GR" sz="3200" b="1" dirty="0" smtClean="0"/>
              <a:t>Στατιστικά στοιχεία</a:t>
            </a:r>
            <a:endParaRPr lang="el-GR" sz="3200" b="1" dirty="0"/>
          </a:p>
        </p:txBody>
      </p:sp>
      <p:sp>
        <p:nvSpPr>
          <p:cNvPr id="3" name="2 - Θέση περιεχομένου"/>
          <p:cNvSpPr>
            <a:spLocks noGrp="1"/>
          </p:cNvSpPr>
          <p:nvPr>
            <p:ph idx="1"/>
          </p:nvPr>
        </p:nvSpPr>
        <p:spPr/>
        <p:txBody>
          <a:bodyPr/>
          <a:lstStyle/>
          <a:p>
            <a:pPr algn="just">
              <a:lnSpc>
                <a:spcPct val="150000"/>
              </a:lnSpc>
            </a:pPr>
            <a:r>
              <a:rPr lang="el-GR" sz="1400" dirty="0" smtClean="0"/>
              <a:t>Ύπατη Αρμοστεία του ΟΗΕ:</a:t>
            </a:r>
          </a:p>
          <a:p>
            <a:pPr lvl="1" algn="just">
              <a:lnSpc>
                <a:spcPct val="150000"/>
              </a:lnSpc>
            </a:pPr>
            <a:r>
              <a:rPr lang="el-GR" sz="1400" b="1" dirty="0" smtClean="0"/>
              <a:t>ΕΛΛΑΔΑ, 2020: Συνολικός αριθμός αιτούντων άσυλο και προσφύγων : 120.000</a:t>
            </a:r>
          </a:p>
          <a:p>
            <a:pPr algn="just">
              <a:lnSpc>
                <a:spcPct val="150000"/>
              </a:lnSpc>
            </a:pPr>
            <a:r>
              <a:rPr lang="el-GR" sz="1400" dirty="0" smtClean="0"/>
              <a:t>Ετήσια Έκθεση της Υ.Α. ΟΗΕ ( </a:t>
            </a:r>
            <a:r>
              <a:rPr lang="el-GR" sz="1400" i="1" dirty="0" smtClean="0">
                <a:hlinkClick r:id="rId2"/>
              </a:rPr>
              <a:t>Παγκόσμιες Τάσεις</a:t>
            </a:r>
            <a:r>
              <a:rPr lang="el-GR" sz="1400" i="1" dirty="0" smtClean="0"/>
              <a:t>, 2019)</a:t>
            </a:r>
          </a:p>
          <a:p>
            <a:pPr lvl="1" algn="just">
              <a:lnSpc>
                <a:spcPct val="150000"/>
              </a:lnSpc>
            </a:pPr>
            <a:r>
              <a:rPr lang="el-GR" sz="1400" b="1" dirty="0" smtClean="0"/>
              <a:t>100 εκατομμύρια άνθρωποι </a:t>
            </a:r>
            <a:r>
              <a:rPr lang="el-GR" sz="1400" dirty="0" smtClean="0"/>
              <a:t>τουλάχιστον αναγκάστηκαν να εγκαταλείψουν τα σπίτια τους την τελευταία δεκαετία</a:t>
            </a:r>
          </a:p>
          <a:p>
            <a:pPr lvl="1" algn="just">
              <a:lnSpc>
                <a:spcPct val="150000"/>
              </a:lnSpc>
            </a:pPr>
            <a:r>
              <a:rPr lang="el-GR" sz="1400" b="1" dirty="0" smtClean="0"/>
              <a:t>Ο αναγκαστικός εκτοπισμός έχει σχεδόν διπλασιαστεί</a:t>
            </a:r>
            <a:r>
              <a:rPr lang="el-GR" sz="1400" dirty="0" smtClean="0"/>
              <a:t> από το 2010 (41 εκατ. τότε, 79,5 εκατ. το 2019, ύψος ρεκόρ).</a:t>
            </a:r>
          </a:p>
          <a:p>
            <a:pPr lvl="1" algn="just">
              <a:lnSpc>
                <a:spcPct val="150000"/>
              </a:lnSpc>
            </a:pPr>
            <a:r>
              <a:rPr lang="el-GR" sz="1400" b="1" dirty="0" smtClean="0"/>
              <a:t>Πάνω από τα τρία τέταρτα </a:t>
            </a:r>
            <a:r>
              <a:rPr lang="el-GR" sz="1400" dirty="0" smtClean="0"/>
              <a:t>των προσφύγων του κόσμου </a:t>
            </a:r>
            <a:r>
              <a:rPr lang="el-GR" sz="1400" b="1" dirty="0" smtClean="0"/>
              <a:t>(77%) </a:t>
            </a:r>
            <a:r>
              <a:rPr lang="el-GR" sz="1400" dirty="0" smtClean="0"/>
              <a:t>έχουν παγιδευτεί σε καταστάσεις </a:t>
            </a:r>
            <a:r>
              <a:rPr lang="el-GR" sz="1400" b="1" dirty="0" smtClean="0"/>
              <a:t>μακροπρόθεσμου εκτοπισμού</a:t>
            </a:r>
          </a:p>
          <a:p>
            <a:pPr lvl="1" algn="just">
              <a:lnSpc>
                <a:spcPct val="150000"/>
              </a:lnSpc>
            </a:pPr>
            <a:r>
              <a:rPr lang="el-GR" sz="1400" dirty="0" smtClean="0"/>
              <a:t>Πάνω από </a:t>
            </a:r>
            <a:r>
              <a:rPr lang="el-GR" sz="1400" b="1" dirty="0" smtClean="0"/>
              <a:t>οκτώ στους δέκα πρόσφυγες (85%) βρίσκονται σε αναπτυσσόμενες χώρες</a:t>
            </a:r>
            <a:r>
              <a:rPr lang="el-GR" sz="1400" dirty="0" smtClean="0"/>
              <a:t>, συνήθως σε χώρα που γειτνιάζει στη χώρα από την οποία διέφυγαν.</a:t>
            </a:r>
          </a:p>
          <a:p>
            <a:pPr lvl="1" algn="just">
              <a:lnSpc>
                <a:spcPct val="150000"/>
              </a:lnSpc>
            </a:pPr>
            <a:r>
              <a:rPr lang="el-GR" sz="1400" b="1" dirty="0" smtClean="0"/>
              <a:t>Το 80% </a:t>
            </a:r>
            <a:r>
              <a:rPr lang="el-GR" sz="1400" dirty="0" smtClean="0"/>
              <a:t>των εκτοπισμένων ανθρώπων παγκοσμίως βρίσκεται σε χώρες ή εδάφη που έχουν πληγεί από </a:t>
            </a:r>
            <a:r>
              <a:rPr lang="el-GR" sz="1400" b="1" dirty="0" smtClean="0"/>
              <a:t>οξεία επισιτιστική ανασφάλεια και υποσιτισμό </a:t>
            </a:r>
            <a:r>
              <a:rPr lang="el-GR" sz="1400" dirty="0" smtClean="0"/>
              <a:t>– πολλές από αυτές τις χώρες αντιμετωπίζουν </a:t>
            </a:r>
            <a:r>
              <a:rPr lang="el-GR" sz="1400" b="1" dirty="0" smtClean="0"/>
              <a:t>κινδύνους που αφορούν στο κλίμα καθώς και σε άλλες καταστροφές</a:t>
            </a:r>
            <a:r>
              <a:rPr lang="el-GR" sz="1400" dirty="0" smtClean="0"/>
              <a:t>.</a:t>
            </a:r>
          </a:p>
          <a:p>
            <a:pPr lvl="1">
              <a:lnSpc>
                <a:spcPct val="150000"/>
              </a:lnSpc>
              <a:buNone/>
            </a:pPr>
            <a:endParaRPr lang="el-GR" sz="1400" dirty="0" smtClean="0"/>
          </a:p>
          <a:p>
            <a:pPr>
              <a:lnSpc>
                <a:spcPct val="150000"/>
              </a:lnSpc>
            </a:pPr>
            <a:endParaRPr lang="el-GR" sz="1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 Τίτλος"/>
          <p:cNvSpPr>
            <a:spLocks noGrp="1"/>
          </p:cNvSpPr>
          <p:nvPr>
            <p:ph type="title"/>
          </p:nvPr>
        </p:nvSpPr>
        <p:spPr/>
        <p:txBody>
          <a:bodyPr/>
          <a:lstStyle/>
          <a:p>
            <a:pPr eaLnBrk="1" hangingPunct="1"/>
            <a:r>
              <a:rPr lang="el-GR" sz="3200" b="1" dirty="0" smtClean="0"/>
              <a:t>Ψυχολογικές επιπτώσεις της προσφυγικής εμπειρίας</a:t>
            </a:r>
          </a:p>
        </p:txBody>
      </p:sp>
      <p:sp>
        <p:nvSpPr>
          <p:cNvPr id="12291" name="2 - Θέση περιεχομένου"/>
          <p:cNvSpPr>
            <a:spLocks noGrp="1"/>
          </p:cNvSpPr>
          <p:nvPr>
            <p:ph idx="1"/>
          </p:nvPr>
        </p:nvSpPr>
        <p:spPr>
          <a:xfrm>
            <a:off x="428596" y="1357298"/>
            <a:ext cx="8229600" cy="4525963"/>
          </a:xfrm>
        </p:spPr>
        <p:txBody>
          <a:bodyPr/>
          <a:lstStyle/>
          <a:p>
            <a:pPr algn="just" eaLnBrk="1" hangingPunct="1">
              <a:lnSpc>
                <a:spcPct val="150000"/>
              </a:lnSpc>
            </a:pPr>
            <a:r>
              <a:rPr lang="el-GR" sz="1600" b="1" dirty="0" smtClean="0"/>
              <a:t>Επανατραυματισμός: </a:t>
            </a:r>
          </a:p>
          <a:p>
            <a:pPr lvl="1" algn="just" eaLnBrk="1" hangingPunct="1">
              <a:lnSpc>
                <a:spcPct val="150000"/>
              </a:lnSpc>
            </a:pPr>
            <a:r>
              <a:rPr lang="el-GR" sz="1600" b="1" dirty="0" smtClean="0"/>
              <a:t>2015: 5.000 ναυάγια</a:t>
            </a:r>
            <a:r>
              <a:rPr lang="el-GR" sz="1600" dirty="0" smtClean="0"/>
              <a:t>. </a:t>
            </a:r>
            <a:r>
              <a:rPr lang="el-GR" sz="1600" b="1" dirty="0" smtClean="0"/>
              <a:t>Διασώθηκαν </a:t>
            </a:r>
            <a:r>
              <a:rPr lang="el-GR" sz="1600" dirty="0" smtClean="0"/>
              <a:t>περισσότεροι από </a:t>
            </a:r>
            <a:r>
              <a:rPr lang="el-GR" sz="1600" b="1" dirty="0" smtClean="0"/>
              <a:t>89.000</a:t>
            </a:r>
            <a:r>
              <a:rPr lang="el-GR" sz="1600" dirty="0" smtClean="0"/>
              <a:t> πρόσφυγες και μετανάστες. </a:t>
            </a:r>
            <a:r>
              <a:rPr lang="el-GR" sz="1600" b="1" dirty="0" smtClean="0"/>
              <a:t>3.440 πνιγμοί </a:t>
            </a:r>
            <a:r>
              <a:rPr lang="el-GR" sz="1600" dirty="0" smtClean="0"/>
              <a:t>στη Νότια Ευρώπη, </a:t>
            </a:r>
          </a:p>
          <a:p>
            <a:pPr lvl="1" algn="just" eaLnBrk="1" hangingPunct="1">
              <a:lnSpc>
                <a:spcPct val="150000"/>
              </a:lnSpc>
            </a:pPr>
            <a:r>
              <a:rPr lang="el-GR" sz="1600" b="1" dirty="0" smtClean="0"/>
              <a:t>2016</a:t>
            </a:r>
            <a:r>
              <a:rPr lang="el-GR" sz="1600" dirty="0" smtClean="0"/>
              <a:t>: 5.143 πνιγμοί</a:t>
            </a:r>
          </a:p>
          <a:p>
            <a:pPr lvl="1" algn="just" eaLnBrk="1" hangingPunct="1">
              <a:lnSpc>
                <a:spcPct val="150000"/>
              </a:lnSpc>
            </a:pPr>
            <a:r>
              <a:rPr lang="el-GR" sz="1600" b="1" dirty="0" smtClean="0"/>
              <a:t>2017</a:t>
            </a:r>
            <a:r>
              <a:rPr lang="el-GR" sz="1600" dirty="0" smtClean="0"/>
              <a:t>: 3.116 πνιγμοί</a:t>
            </a:r>
            <a:endParaRPr lang="el-GR" sz="1600" i="1" dirty="0" smtClean="0"/>
          </a:p>
          <a:p>
            <a:pPr marL="342900" lvl="1" indent="-342900" algn="just" eaLnBrk="1" hangingPunct="1">
              <a:lnSpc>
                <a:spcPct val="150000"/>
              </a:lnSpc>
              <a:buFont typeface="Arial" charset="0"/>
              <a:buChar char="•"/>
            </a:pPr>
            <a:r>
              <a:rPr lang="el-GR" sz="1600" b="1" dirty="0" smtClean="0"/>
              <a:t>Βία, ρατσισμός, αβεβαιότητα, εμπόδια </a:t>
            </a:r>
            <a:r>
              <a:rPr lang="el-GR" sz="1600" dirty="0" smtClean="0"/>
              <a:t>στην αναζήτηση ασύλου</a:t>
            </a:r>
          </a:p>
          <a:p>
            <a:pPr algn="just" eaLnBrk="1" hangingPunct="1">
              <a:lnSpc>
                <a:spcPct val="150000"/>
              </a:lnSpc>
            </a:pPr>
            <a:r>
              <a:rPr lang="el-GR" sz="1600" b="1" dirty="0" smtClean="0"/>
              <a:t>Η κράτηση των προσφύγων σε κλειστές δομές </a:t>
            </a:r>
            <a:r>
              <a:rPr lang="el-GR" sz="1600" dirty="0" smtClean="0"/>
              <a:t>είναι δυνητικά επανατραυματική και σχετίζεται με αυξημένα ψυχιατρικά προβλήματα.</a:t>
            </a:r>
            <a:r>
              <a:rPr lang="de-DE" sz="1600" dirty="0" smtClean="0"/>
              <a:t> </a:t>
            </a:r>
            <a:r>
              <a:rPr lang="el-GR" sz="1600" b="1" dirty="0" smtClean="0"/>
              <a:t>Στρεσσογόνοι παράγοντες μετά την μετανάστευση προδιαθέτουν περισσότερο σε κατάθλιψη από αυτούς που προηγήθηκαν </a:t>
            </a:r>
            <a:r>
              <a:rPr lang="de-DE" sz="1600" dirty="0" smtClean="0"/>
              <a:t>(Sack et al, 1993)</a:t>
            </a:r>
            <a:endParaRPr lang="el-GR" sz="1600" dirty="0" smtClean="0"/>
          </a:p>
          <a:p>
            <a:pPr algn="just" eaLnBrk="1" hangingPunct="1">
              <a:lnSpc>
                <a:spcPct val="150000"/>
              </a:lnSpc>
            </a:pPr>
            <a:r>
              <a:rPr lang="el-GR" sz="1600" b="1" dirty="0" smtClean="0"/>
              <a:t>Πιεστική προσαρμοστική περίοδος</a:t>
            </a:r>
            <a:r>
              <a:rPr lang="el-GR" sz="1600" dirty="0" smtClean="0"/>
              <a:t>: Ανάγκη αφενός για διατήρηση συνέχειας με το παρελθόν και αφετέρου για αντιμετώπιση του αγνώστου (διαταραχές προσαρμογής, συμπεριφορές εκδραμάτισης για ανακούφιση του άγχους)</a:t>
            </a:r>
          </a:p>
          <a:p>
            <a:pPr eaLnBrk="1" hangingPunct="1">
              <a:lnSpc>
                <a:spcPct val="150000"/>
              </a:lnSpc>
              <a:buNone/>
            </a:pPr>
            <a:endParaRPr lang="el-GR" sz="1600" dirty="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Καταστροφή σε «δόσεις»</a:t>
            </a:r>
            <a:endParaRPr lang="el-GR" sz="3200" b="1" dirty="0"/>
          </a:p>
        </p:txBody>
      </p:sp>
      <p:sp>
        <p:nvSpPr>
          <p:cNvPr id="3" name="2 - Θέση περιεχομένου"/>
          <p:cNvSpPr>
            <a:spLocks noGrp="1"/>
          </p:cNvSpPr>
          <p:nvPr>
            <p:ph idx="1"/>
          </p:nvPr>
        </p:nvSpPr>
        <p:spPr>
          <a:xfrm>
            <a:off x="428596" y="1357298"/>
            <a:ext cx="8229600" cy="4525963"/>
          </a:xfrm>
        </p:spPr>
        <p:txBody>
          <a:bodyPr/>
          <a:lstStyle/>
          <a:p>
            <a:pPr algn="just">
              <a:lnSpc>
                <a:spcPct val="150000"/>
              </a:lnSpc>
            </a:pPr>
            <a:r>
              <a:rPr lang="el-GR" sz="1600" b="1" u="sng" dirty="0" smtClean="0"/>
              <a:t>Πρωτογενής καταστροφή</a:t>
            </a:r>
            <a:r>
              <a:rPr lang="el-GR" sz="1600" i="1" dirty="0" smtClean="0"/>
              <a:t>: </a:t>
            </a:r>
            <a:r>
              <a:rPr lang="el-GR" sz="1600" dirty="0" smtClean="0"/>
              <a:t>Το καταστροφικό </a:t>
            </a:r>
            <a:r>
              <a:rPr lang="el-GR" sz="1600" b="1" dirty="0" smtClean="0"/>
              <a:t>γεγονός</a:t>
            </a:r>
            <a:r>
              <a:rPr lang="el-GR" sz="1600" dirty="0" smtClean="0"/>
              <a:t>, και οι προσπάθειες περιορισμού των συνεπειών του (διάσωση όσο το δυνατό περισσότερων θυμάτων, παροχή των βασικών αναγκών στον προσβαλλόμενο πληθυσμό). </a:t>
            </a:r>
          </a:p>
          <a:p>
            <a:pPr algn="just">
              <a:lnSpc>
                <a:spcPct val="150000"/>
              </a:lnSpc>
            </a:pPr>
            <a:r>
              <a:rPr lang="el-GR" sz="1600" b="1" u="sng" dirty="0" smtClean="0"/>
              <a:t>Δευτερογενής καταστροφή</a:t>
            </a:r>
            <a:r>
              <a:rPr lang="el-GR" sz="1600" i="1" dirty="0" smtClean="0"/>
              <a:t>:</a:t>
            </a:r>
            <a:r>
              <a:rPr lang="el-GR" sz="1600" dirty="0" smtClean="0"/>
              <a:t> </a:t>
            </a:r>
            <a:r>
              <a:rPr lang="el-GR" sz="1600" b="1" dirty="0" smtClean="0"/>
              <a:t>Μαζικές αλλαγές στην κοινωνική δομή και λειτουργία </a:t>
            </a:r>
            <a:r>
              <a:rPr lang="el-GR" sz="1600" dirty="0" smtClean="0"/>
              <a:t>(</a:t>
            </a:r>
            <a:r>
              <a:rPr lang="el-GR" sz="1600" i="1" dirty="0" smtClean="0"/>
              <a:t>π.χ. εγκατάσταση σε καταυλισμούς, μετακίνηση των προσφύγων</a:t>
            </a:r>
            <a:r>
              <a:rPr lang="el-GR" sz="1600" dirty="0" smtClean="0"/>
              <a:t>), οι οποίες μπορεί να οδηγήσουν σε απώλεια των κανόνων, των δομών και των λειτουργιών (κοινωνική παλινδρόμηση). Η αρχική αισιοδοξία για γρήγορη αποκατάσταση διαψεύδεται. Κυριαρχούν φόβοι εγκατάλειψης, απογοήτευση, αίσθημα θυμού και έλλειψης δικαιοσύνης.</a:t>
            </a:r>
          </a:p>
          <a:p>
            <a:pPr algn="just">
              <a:lnSpc>
                <a:spcPct val="150000"/>
              </a:lnSpc>
            </a:pPr>
            <a:r>
              <a:rPr lang="el-GR" sz="1600" b="1" u="sng" dirty="0" smtClean="0"/>
              <a:t>Τριτογενής καταστροφή: </a:t>
            </a:r>
            <a:r>
              <a:rPr lang="el-GR" sz="1600" i="1" dirty="0" smtClean="0"/>
              <a:t> </a:t>
            </a:r>
            <a:r>
              <a:rPr lang="el-GR" sz="1600" dirty="0" smtClean="0"/>
              <a:t>Μετά από τη σταθεροποίηση της ζωής (συνήθως 18 με 36 μήνες) </a:t>
            </a:r>
            <a:r>
              <a:rPr lang="el-GR" sz="1600" b="1" dirty="0" smtClean="0"/>
              <a:t>απειλείται ή αλλοιώνεται η προϋπάρχουσα συλλογική ιδεολογία και ταυτότητα </a:t>
            </a:r>
            <a:r>
              <a:rPr lang="el-GR" sz="1600" dirty="0" smtClean="0"/>
              <a:t>λόγω των κοινωνικών και πολιτισμικών απωλειών.</a:t>
            </a:r>
            <a:endParaRPr lang="el-GR" sz="16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 Τίτλος"/>
          <p:cNvSpPr>
            <a:spLocks noGrp="1"/>
          </p:cNvSpPr>
          <p:nvPr>
            <p:ph type="title"/>
          </p:nvPr>
        </p:nvSpPr>
        <p:spPr/>
        <p:txBody>
          <a:bodyPr/>
          <a:lstStyle/>
          <a:p>
            <a:pPr eaLnBrk="1" hangingPunct="1"/>
            <a:r>
              <a:rPr lang="el-GR" sz="3200" b="1" dirty="0" smtClean="0"/>
              <a:t>Ψυχολογικές επιπτώσεις στα παιδιά</a:t>
            </a:r>
          </a:p>
        </p:txBody>
      </p:sp>
      <p:sp>
        <p:nvSpPr>
          <p:cNvPr id="14339" name="2 - Υπότιτλος"/>
          <p:cNvSpPr>
            <a:spLocks noGrp="1"/>
          </p:cNvSpPr>
          <p:nvPr>
            <p:ph sz="half" idx="1"/>
          </p:nvPr>
        </p:nvSpPr>
        <p:spPr/>
        <p:txBody>
          <a:bodyPr/>
          <a:lstStyle/>
          <a:p>
            <a:pPr eaLnBrk="1" hangingPunct="1"/>
            <a:endParaRPr lang="en-US" sz="1300" dirty="0" smtClean="0"/>
          </a:p>
          <a:p>
            <a:pPr eaLnBrk="1" hangingPunct="1"/>
            <a:endParaRPr lang="en-US" sz="1300" dirty="0" smtClean="0"/>
          </a:p>
          <a:p>
            <a:pPr eaLnBrk="1" hangingPunct="1"/>
            <a:endParaRPr lang="en-US" sz="1300" dirty="0" smtClean="0"/>
          </a:p>
          <a:p>
            <a:pPr eaLnBrk="1" hangingPunct="1"/>
            <a:endParaRPr lang="en-US" sz="1300" dirty="0" smtClean="0"/>
          </a:p>
          <a:p>
            <a:pPr eaLnBrk="1" hangingPunct="1"/>
            <a:endParaRPr lang="en-US" sz="1300" dirty="0" smtClean="0"/>
          </a:p>
          <a:p>
            <a:pPr eaLnBrk="1" hangingPunct="1"/>
            <a:endParaRPr lang="el-GR" dirty="0" smtClean="0"/>
          </a:p>
        </p:txBody>
      </p:sp>
      <p:sp>
        <p:nvSpPr>
          <p:cNvPr id="14340" name="4 - Θέση περιεχομένου"/>
          <p:cNvSpPr>
            <a:spLocks noGrp="1"/>
          </p:cNvSpPr>
          <p:nvPr>
            <p:ph sz="half" idx="2"/>
          </p:nvPr>
        </p:nvSpPr>
        <p:spPr>
          <a:xfrm>
            <a:off x="4572000" y="1357298"/>
            <a:ext cx="4038600" cy="4500593"/>
          </a:xfrm>
        </p:spPr>
        <p:txBody>
          <a:bodyPr/>
          <a:lstStyle/>
          <a:p>
            <a:pPr algn="just" eaLnBrk="1" hangingPunct="1">
              <a:lnSpc>
                <a:spcPct val="150000"/>
              </a:lnSpc>
            </a:pPr>
            <a:r>
              <a:rPr lang="el-GR" sz="1800" b="1" dirty="0" smtClean="0"/>
              <a:t>Το σύνδρομο της καταστροφής</a:t>
            </a:r>
            <a:r>
              <a:rPr lang="el-GR" sz="1800" dirty="0" smtClean="0"/>
              <a:t>, επηρεάζει όλες τις πτυχές των αναπτυσσόμενων γνωστικών δομών και δυνατοτήτων του παιδιού και δημιουργεί μια  </a:t>
            </a:r>
            <a:r>
              <a:rPr lang="el-GR" sz="1800" b="1" dirty="0" smtClean="0"/>
              <a:t>σύνθετη παθολογική απειλή.</a:t>
            </a:r>
            <a:r>
              <a:rPr lang="el-GR" sz="1800" dirty="0" smtClean="0"/>
              <a:t> Περιλαμβάνει:</a:t>
            </a:r>
          </a:p>
          <a:p>
            <a:pPr algn="just" eaLnBrk="1" hangingPunct="1">
              <a:lnSpc>
                <a:spcPct val="150000"/>
              </a:lnSpc>
              <a:buNone/>
            </a:pPr>
            <a:r>
              <a:rPr lang="el-GR" sz="1800" dirty="0" smtClean="0"/>
              <a:t>	Α) </a:t>
            </a:r>
            <a:r>
              <a:rPr lang="el-GR" sz="1800" b="1" dirty="0" smtClean="0"/>
              <a:t>Απώλειες</a:t>
            </a:r>
            <a:r>
              <a:rPr lang="el-GR" sz="1800" dirty="0" smtClean="0"/>
              <a:t>: (ανθρώπων, υποστηρικτικών συστημάτων, φυσιολογικών ρουτινών και </a:t>
            </a:r>
            <a:r>
              <a:rPr lang="el-GR" sz="1800" b="1" dirty="0" smtClean="0"/>
              <a:t>βασικών παραδοχών για την ασφάλεια και την κανονικότητα</a:t>
            </a:r>
            <a:r>
              <a:rPr lang="el-GR" sz="1800" dirty="0" smtClean="0"/>
              <a:t>)        </a:t>
            </a:r>
            <a:r>
              <a:rPr lang="el-GR" sz="1800" b="1" dirty="0" smtClean="0"/>
              <a:t>→</a:t>
            </a:r>
          </a:p>
          <a:p>
            <a:pPr eaLnBrk="1" hangingPunct="1"/>
            <a:endParaRPr lang="en-US" dirty="0" smtClean="0"/>
          </a:p>
          <a:p>
            <a:pPr eaLnBrk="1" hangingPunct="1"/>
            <a:endParaRPr lang="el-GR" dirty="0" smtClean="0"/>
          </a:p>
        </p:txBody>
      </p:sp>
      <p:pic>
        <p:nvPicPr>
          <p:cNvPr id="7" name="6 - Εικόνα" descr="asterix-33_-kai-o-oyranos-epese-sto-kefali-toys-800x800.png"/>
          <p:cNvPicPr>
            <a:picLocks noChangeAspect="1"/>
          </p:cNvPicPr>
          <p:nvPr/>
        </p:nvPicPr>
        <p:blipFill>
          <a:blip r:embed="rId2"/>
          <a:stretch>
            <a:fillRect/>
          </a:stretch>
        </p:blipFill>
        <p:spPr>
          <a:xfrm>
            <a:off x="357158" y="1643050"/>
            <a:ext cx="4343410" cy="4429156"/>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 Τίτλος"/>
          <p:cNvSpPr>
            <a:spLocks noGrp="1"/>
          </p:cNvSpPr>
          <p:nvPr>
            <p:ph type="title"/>
          </p:nvPr>
        </p:nvSpPr>
        <p:spPr/>
        <p:txBody>
          <a:bodyPr/>
          <a:lstStyle/>
          <a:p>
            <a:pPr eaLnBrk="1" hangingPunct="1"/>
            <a:r>
              <a:rPr lang="el-GR" sz="3200" b="1" dirty="0" smtClean="0"/>
              <a:t>Ψυχολογικές επιπτώσεις στα παιδιά</a:t>
            </a:r>
          </a:p>
        </p:txBody>
      </p:sp>
      <p:sp>
        <p:nvSpPr>
          <p:cNvPr id="15363" name="2 - Θέση περιεχομένου"/>
          <p:cNvSpPr>
            <a:spLocks noGrp="1"/>
          </p:cNvSpPr>
          <p:nvPr>
            <p:ph idx="1"/>
          </p:nvPr>
        </p:nvSpPr>
        <p:spPr>
          <a:xfrm>
            <a:off x="428596" y="1643050"/>
            <a:ext cx="8229600" cy="4525963"/>
          </a:xfrm>
        </p:spPr>
        <p:txBody>
          <a:bodyPr/>
          <a:lstStyle/>
          <a:p>
            <a:pPr algn="just" eaLnBrk="1" hangingPunct="1">
              <a:lnSpc>
                <a:spcPct val="150000"/>
              </a:lnSpc>
            </a:pPr>
            <a:r>
              <a:rPr lang="el-GR" sz="1800" b="1" dirty="0" smtClean="0"/>
              <a:t>Β) Πιθανά ελλείμματα στη συγκρότηση της προσωπικότητας</a:t>
            </a:r>
            <a:r>
              <a:rPr lang="el-GR" sz="1800" b="1" dirty="0" smtClean="0">
                <a:latin typeface="Arial" charset="0"/>
              </a:rPr>
              <a:t> </a:t>
            </a:r>
            <a:r>
              <a:rPr lang="el-GR" sz="1800" dirty="0" smtClean="0">
                <a:latin typeface="Arial" charset="0"/>
              </a:rPr>
              <a:t>:</a:t>
            </a:r>
          </a:p>
          <a:p>
            <a:pPr lvl="1" algn="just" eaLnBrk="1" hangingPunct="1">
              <a:lnSpc>
                <a:spcPct val="150000"/>
              </a:lnSpc>
            </a:pPr>
            <a:r>
              <a:rPr lang="el-GR" sz="1600" dirty="0" smtClean="0"/>
              <a:t>Προβλήματα στη δημιουργία ασφαλούς </a:t>
            </a:r>
            <a:r>
              <a:rPr lang="el-GR" sz="1600" b="1" dirty="0" smtClean="0"/>
              <a:t>δεσμού</a:t>
            </a:r>
            <a:r>
              <a:rPr lang="el-GR" sz="1600" dirty="0" smtClean="0"/>
              <a:t> με τα πρόσωπα φροντίδας</a:t>
            </a:r>
          </a:p>
          <a:p>
            <a:pPr lvl="1" algn="just" eaLnBrk="1" hangingPunct="1">
              <a:lnSpc>
                <a:spcPct val="150000"/>
              </a:lnSpc>
            </a:pPr>
            <a:r>
              <a:rPr lang="el-GR" sz="1600" dirty="0" smtClean="0"/>
              <a:t>στην αίσθηση επάρκειας εαυτού, την ασφάλεια, την αυτονομία, </a:t>
            </a:r>
          </a:p>
          <a:p>
            <a:pPr lvl="1" algn="just" eaLnBrk="1" hangingPunct="1">
              <a:lnSpc>
                <a:spcPct val="150000"/>
              </a:lnSpc>
            </a:pPr>
            <a:r>
              <a:rPr lang="el-GR" sz="1600" dirty="0" smtClean="0"/>
              <a:t>τη φυσιολογική ωρίμανση της </a:t>
            </a:r>
            <a:r>
              <a:rPr lang="el-GR" sz="1600" b="1" dirty="0" smtClean="0"/>
              <a:t>αμυντικής λειτουργικότητας</a:t>
            </a:r>
            <a:r>
              <a:rPr lang="el-GR" sz="1600" dirty="0" smtClean="0"/>
              <a:t>, </a:t>
            </a:r>
            <a:endParaRPr lang="en-US" sz="1600" dirty="0" smtClean="0"/>
          </a:p>
          <a:p>
            <a:pPr lvl="1" algn="just" eaLnBrk="1" hangingPunct="1">
              <a:lnSpc>
                <a:spcPct val="150000"/>
              </a:lnSpc>
            </a:pPr>
            <a:r>
              <a:rPr lang="el-GR" sz="1600" dirty="0" smtClean="0"/>
              <a:t>την ανάπτυξη μιας διαρκούς αίσθησης ταυτότητας, που </a:t>
            </a:r>
            <a:r>
              <a:rPr lang="el-GR" sz="1600" b="1" dirty="0" smtClean="0"/>
              <a:t>απαρτιώνει</a:t>
            </a:r>
            <a:r>
              <a:rPr lang="el-GR" sz="1600" dirty="0" smtClean="0"/>
              <a:t> σκέψεις, αντιληπτικά ερεθίσματα, συναισθήματα</a:t>
            </a:r>
            <a:endParaRPr lang="en-US" sz="1600" dirty="0" smtClean="0"/>
          </a:p>
          <a:p>
            <a:pPr lvl="1" algn="just" eaLnBrk="1" hangingPunct="1">
              <a:lnSpc>
                <a:spcPct val="150000"/>
              </a:lnSpc>
            </a:pPr>
            <a:r>
              <a:rPr lang="el-GR" sz="1600" dirty="0" smtClean="0"/>
              <a:t>τον έλεγχο της πραγματικότητας   </a:t>
            </a:r>
            <a:endParaRPr lang="en-US" sz="1600" dirty="0" smtClean="0"/>
          </a:p>
          <a:p>
            <a:pPr lvl="1" algn="just" eaLnBrk="1" hangingPunct="1">
              <a:lnSpc>
                <a:spcPct val="150000"/>
              </a:lnSpc>
            </a:pPr>
            <a:r>
              <a:rPr lang="el-GR" sz="1600" dirty="0" smtClean="0"/>
              <a:t>τη ρύθμιση της έντασης των συναισθημάτων, των παρορμήσεων και των ασυνείδητων φαντασιώσεων</a:t>
            </a:r>
          </a:p>
          <a:p>
            <a:pPr lvl="1" algn="just" eaLnBrk="1" hangingPunct="1">
              <a:lnSpc>
                <a:spcPct val="150000"/>
              </a:lnSpc>
            </a:pPr>
            <a:r>
              <a:rPr lang="el-GR" sz="1600" dirty="0" smtClean="0"/>
              <a:t>τη μνήμη, την ικανότητα συγκέντρωσης της προσοχής και μάθησης </a:t>
            </a:r>
            <a:r>
              <a:rPr lang="el-GR" sz="1400" dirty="0" smtClean="0"/>
              <a:t>                 </a:t>
            </a:r>
            <a:r>
              <a:rPr lang="el-GR" sz="1400" b="1" dirty="0" smtClean="0"/>
              <a:t>→</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 Τίτλος"/>
          <p:cNvSpPr>
            <a:spLocks noGrp="1"/>
          </p:cNvSpPr>
          <p:nvPr>
            <p:ph type="title"/>
          </p:nvPr>
        </p:nvSpPr>
        <p:spPr/>
        <p:txBody>
          <a:bodyPr/>
          <a:lstStyle/>
          <a:p>
            <a:pPr eaLnBrk="1" hangingPunct="1"/>
            <a:r>
              <a:rPr lang="el-GR" sz="3200" b="1" dirty="0" smtClean="0"/>
              <a:t>Ψυχολογικές επιπτώσεις στα παιδιά</a:t>
            </a:r>
          </a:p>
        </p:txBody>
      </p:sp>
      <p:sp>
        <p:nvSpPr>
          <p:cNvPr id="16387" name="2 - Θέση περιεχομένου"/>
          <p:cNvSpPr>
            <a:spLocks noGrp="1"/>
          </p:cNvSpPr>
          <p:nvPr>
            <p:ph idx="1"/>
          </p:nvPr>
        </p:nvSpPr>
        <p:spPr/>
        <p:txBody>
          <a:bodyPr/>
          <a:lstStyle/>
          <a:p>
            <a:pPr eaLnBrk="1" hangingPunct="1">
              <a:lnSpc>
                <a:spcPct val="150000"/>
              </a:lnSpc>
            </a:pPr>
            <a:r>
              <a:rPr lang="el-GR" sz="1800" b="1" dirty="0" smtClean="0"/>
              <a:t>Γ) Αυξημένη προδιάθεση για εμφάνιση ψυχιατρικών συμπτωμάτων:</a:t>
            </a:r>
            <a:endParaRPr lang="en-US" sz="1800" b="1" dirty="0" smtClean="0"/>
          </a:p>
          <a:p>
            <a:pPr lvl="1" eaLnBrk="1" hangingPunct="1">
              <a:lnSpc>
                <a:spcPct val="150000"/>
              </a:lnSpc>
            </a:pPr>
            <a:r>
              <a:rPr lang="el-GR" sz="1800" b="1" dirty="0" smtClean="0"/>
              <a:t>Απώλεια κατακτημένων δεξιοτήτων</a:t>
            </a:r>
          </a:p>
          <a:p>
            <a:pPr lvl="1" eaLnBrk="1" hangingPunct="1">
              <a:lnSpc>
                <a:spcPct val="150000"/>
              </a:lnSpc>
            </a:pPr>
            <a:r>
              <a:rPr lang="el-GR" sz="1800" b="1" dirty="0" smtClean="0"/>
              <a:t>Αποσυνδετικές καταστάσεις</a:t>
            </a:r>
            <a:r>
              <a:rPr lang="el-GR" sz="1800" dirty="0" smtClean="0"/>
              <a:t>: </a:t>
            </a:r>
          </a:p>
          <a:p>
            <a:pPr lvl="1" eaLnBrk="1" hangingPunct="1">
              <a:lnSpc>
                <a:spcPct val="150000"/>
              </a:lnSpc>
              <a:buNone/>
            </a:pPr>
            <a:r>
              <a:rPr lang="el-GR" sz="1800" dirty="0" smtClean="0"/>
              <a:t>	«Εγώ που το βιώνω αυτό, δεν είμαι πραγματικός» </a:t>
            </a:r>
          </a:p>
          <a:p>
            <a:pPr lvl="1" eaLnBrk="1" hangingPunct="1">
              <a:lnSpc>
                <a:spcPct val="150000"/>
              </a:lnSpc>
              <a:buNone/>
            </a:pPr>
            <a:r>
              <a:rPr lang="el-GR" sz="1800" dirty="0" smtClean="0"/>
              <a:t>	«Αυτό που μου συμβαίνει δεν είναι πραγματικό» 	</a:t>
            </a:r>
          </a:p>
          <a:p>
            <a:pPr lvl="1" eaLnBrk="1" hangingPunct="1">
              <a:lnSpc>
                <a:spcPct val="150000"/>
              </a:lnSpc>
              <a:buNone/>
            </a:pPr>
            <a:r>
              <a:rPr lang="el-GR" sz="1800" dirty="0" smtClean="0"/>
              <a:t>	Διαταραχές της αντίληψης, της μνήμης, του συναισθήματος </a:t>
            </a:r>
          </a:p>
          <a:p>
            <a:pPr lvl="1" eaLnBrk="1" hangingPunct="1">
              <a:lnSpc>
                <a:spcPct val="150000"/>
              </a:lnSpc>
            </a:pPr>
            <a:r>
              <a:rPr lang="en-US" sz="1800" b="1" dirty="0" smtClean="0"/>
              <a:t>K</a:t>
            </a:r>
            <a:r>
              <a:rPr lang="el-GR" sz="1800" b="1" dirty="0" smtClean="0"/>
              <a:t>ατάθλιψη</a:t>
            </a:r>
          </a:p>
          <a:p>
            <a:pPr lvl="1" eaLnBrk="1" hangingPunct="1">
              <a:lnSpc>
                <a:spcPct val="150000"/>
              </a:lnSpc>
            </a:pPr>
            <a:r>
              <a:rPr lang="el-GR" sz="1800" b="1" dirty="0" smtClean="0"/>
              <a:t>Άγχος, σωματικά ενοχλήματα</a:t>
            </a:r>
          </a:p>
          <a:p>
            <a:pPr lvl="1" eaLnBrk="1" hangingPunct="1">
              <a:lnSpc>
                <a:spcPct val="150000"/>
              </a:lnSpc>
            </a:pPr>
            <a:r>
              <a:rPr lang="el-GR" sz="1800" b="1" dirty="0" smtClean="0"/>
              <a:t>Διαταραχές προσαρμογής, οξεία αντίδραση στ</a:t>
            </a:r>
            <a:r>
              <a:rPr lang="en-US" sz="1800" b="1" dirty="0" smtClean="0"/>
              <a:t>o</a:t>
            </a:r>
            <a:r>
              <a:rPr lang="el-GR" sz="1800" b="1" dirty="0" smtClean="0"/>
              <a:t> </a:t>
            </a:r>
            <a:r>
              <a:rPr lang="en-US" sz="1800" b="1" dirty="0" smtClean="0"/>
              <a:t>stress,</a:t>
            </a:r>
            <a:r>
              <a:rPr lang="el-GR" sz="1800" b="1" dirty="0" smtClean="0"/>
              <a:t> </a:t>
            </a:r>
            <a:r>
              <a:rPr lang="en-US" sz="1800" b="1" dirty="0" smtClean="0"/>
              <a:t>PTSD</a:t>
            </a:r>
            <a:endParaRPr lang="el-GR" sz="1800" b="1"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 Τίτλος"/>
          <p:cNvSpPr>
            <a:spLocks noGrp="1"/>
          </p:cNvSpPr>
          <p:nvPr>
            <p:ph type="title"/>
          </p:nvPr>
        </p:nvSpPr>
        <p:spPr>
          <a:xfrm>
            <a:off x="428596" y="1785926"/>
            <a:ext cx="8229600" cy="1143000"/>
          </a:xfrm>
        </p:spPr>
        <p:txBody>
          <a:bodyPr/>
          <a:lstStyle/>
          <a:p>
            <a:pPr eaLnBrk="1" hangingPunct="1"/>
            <a:r>
              <a:rPr lang="el-GR" sz="3600" b="1" dirty="0" smtClean="0"/>
              <a:t>Διαταραχή μετά από τραυματικό </a:t>
            </a:r>
            <a:r>
              <a:rPr lang="en-US" sz="3600" b="1" dirty="0" smtClean="0"/>
              <a:t>stress</a:t>
            </a:r>
            <a:r>
              <a:rPr lang="el-GR" sz="3600" b="1" dirty="0" smtClean="0"/>
              <a:t> (</a:t>
            </a:r>
            <a:r>
              <a:rPr lang="en-US" sz="3600" b="1" dirty="0" smtClean="0"/>
              <a:t>PTSD</a:t>
            </a:r>
            <a:r>
              <a:rPr lang="el-GR" sz="3600" b="1" dirty="0" smtClean="0"/>
              <a:t>) σε παιδιά και εφήβους</a:t>
            </a:r>
          </a:p>
        </p:txBody>
      </p:sp>
      <p:sp>
        <p:nvSpPr>
          <p:cNvPr id="3" name="2 - Υπότιτλος"/>
          <p:cNvSpPr>
            <a:spLocks noGrp="1"/>
          </p:cNvSpPr>
          <p:nvPr>
            <p:ph idx="1"/>
          </p:nvPr>
        </p:nvSpPr>
        <p:spPr/>
        <p:txBody>
          <a:bodyPr rtlCol="0">
            <a:normAutofit/>
          </a:bodyPr>
          <a:lstStyle/>
          <a:p>
            <a:pPr eaLnBrk="1" fontAlgn="auto" hangingPunct="1">
              <a:spcAft>
                <a:spcPts val="0"/>
              </a:spcAft>
              <a:buFont typeface="Arial" pitchFamily="34" charset="0"/>
              <a:buNone/>
              <a:defRPr/>
            </a:pPr>
            <a:endParaRPr lang="el-GR" sz="1400" dirty="0" smtClean="0"/>
          </a:p>
          <a:p>
            <a:pPr eaLnBrk="1" fontAlgn="auto" hangingPunct="1">
              <a:spcAft>
                <a:spcPts val="0"/>
              </a:spcAft>
              <a:buFont typeface="Arial" pitchFamily="34" charset="0"/>
              <a:buNone/>
              <a:defRPr/>
            </a:pPr>
            <a:endParaRPr lang="el-GR" sz="1400" dirty="0" smtClean="0"/>
          </a:p>
          <a:p>
            <a:pPr eaLnBrk="1" fontAlgn="auto" hangingPunct="1">
              <a:spcAft>
                <a:spcPts val="0"/>
              </a:spcAft>
              <a:buFont typeface="Arial" pitchFamily="34" charset="0"/>
              <a:buNone/>
              <a:defRPr/>
            </a:pPr>
            <a:endParaRPr lang="el-GR" sz="16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 Τίτλος"/>
          <p:cNvSpPr>
            <a:spLocks noGrp="1"/>
          </p:cNvSpPr>
          <p:nvPr>
            <p:ph type="title"/>
          </p:nvPr>
        </p:nvSpPr>
        <p:spPr/>
        <p:txBody>
          <a:bodyPr/>
          <a:lstStyle/>
          <a:p>
            <a:pPr eaLnBrk="1" hangingPunct="1"/>
            <a:r>
              <a:rPr lang="el-GR" sz="3200" b="1" dirty="0" smtClean="0"/>
              <a:t>Προϋποθέσεις για διάγνωση </a:t>
            </a:r>
            <a:r>
              <a:rPr lang="en-US" sz="3200" b="1" dirty="0" smtClean="0"/>
              <a:t>(DSM 5)</a:t>
            </a:r>
            <a:endParaRPr lang="el-GR" sz="3200" b="1" dirty="0" smtClean="0"/>
          </a:p>
        </p:txBody>
      </p:sp>
      <p:sp>
        <p:nvSpPr>
          <p:cNvPr id="3" name="2 - Θέση περιεχομένου"/>
          <p:cNvSpPr>
            <a:spLocks noGrp="1"/>
          </p:cNvSpPr>
          <p:nvPr>
            <p:ph idx="1"/>
          </p:nvPr>
        </p:nvSpPr>
        <p:spPr/>
        <p:txBody>
          <a:bodyPr rtlCol="0">
            <a:normAutofit fontScale="25000" lnSpcReduction="20000"/>
          </a:bodyPr>
          <a:lstStyle/>
          <a:p>
            <a:pPr eaLnBrk="1" fontAlgn="auto" hangingPunct="1">
              <a:lnSpc>
                <a:spcPct val="170000"/>
              </a:lnSpc>
              <a:spcAft>
                <a:spcPts val="0"/>
              </a:spcAft>
              <a:buFont typeface="Arial" pitchFamily="34" charset="0"/>
              <a:buChar char="•"/>
              <a:defRPr/>
            </a:pPr>
            <a:r>
              <a:rPr lang="el-GR" sz="7200" b="1" dirty="0" smtClean="0"/>
              <a:t>Α. Άμεση έκθεση σε τραυματικό γεγονός  ή μαρτυρία ή πληροφόρηση</a:t>
            </a:r>
          </a:p>
          <a:p>
            <a:pPr eaLnBrk="1" fontAlgn="auto" hangingPunct="1">
              <a:lnSpc>
                <a:spcPct val="170000"/>
              </a:lnSpc>
              <a:spcAft>
                <a:spcPts val="0"/>
              </a:spcAft>
              <a:buFont typeface="Arial" pitchFamily="34" charset="0"/>
              <a:buChar char="•"/>
              <a:defRPr/>
            </a:pPr>
            <a:r>
              <a:rPr lang="el-GR" sz="7200" b="1" dirty="0" smtClean="0"/>
              <a:t>Β. Τουλάχιστον ένα σύμπτωμα επαναβίωσης:</a:t>
            </a:r>
          </a:p>
          <a:p>
            <a:pPr lvl="1" eaLnBrk="1" fontAlgn="auto" hangingPunct="1">
              <a:lnSpc>
                <a:spcPct val="170000"/>
              </a:lnSpc>
              <a:spcAft>
                <a:spcPts val="0"/>
              </a:spcAft>
              <a:buFont typeface="Arial" pitchFamily="34" charset="0"/>
              <a:buChar char="–"/>
              <a:defRPr/>
            </a:pPr>
            <a:r>
              <a:rPr lang="el-GR" sz="7200" dirty="0" smtClean="0"/>
              <a:t>Επαναλαμβανόμενες και παρείσακτες ενοχλητικές </a:t>
            </a:r>
            <a:r>
              <a:rPr lang="el-GR" sz="7200" b="1" dirty="0" smtClean="0"/>
              <a:t>αναμνήσεις</a:t>
            </a:r>
            <a:r>
              <a:rPr lang="el-GR" sz="7200" dirty="0" smtClean="0"/>
              <a:t>, </a:t>
            </a:r>
          </a:p>
          <a:p>
            <a:pPr lvl="1" eaLnBrk="1" fontAlgn="auto" hangingPunct="1">
              <a:lnSpc>
                <a:spcPct val="170000"/>
              </a:lnSpc>
              <a:spcAft>
                <a:spcPts val="0"/>
              </a:spcAft>
              <a:buFont typeface="Arial" pitchFamily="34" charset="0"/>
              <a:buChar char="–"/>
              <a:defRPr/>
            </a:pPr>
            <a:r>
              <a:rPr lang="el-GR" sz="7200" dirty="0" smtClean="0"/>
              <a:t>Επανειλημμένοι </a:t>
            </a:r>
            <a:r>
              <a:rPr lang="el-GR" sz="7200" b="1" dirty="0" smtClean="0"/>
              <a:t>εφιάλτες</a:t>
            </a:r>
            <a:r>
              <a:rPr lang="el-GR" sz="7200" dirty="0" smtClean="0"/>
              <a:t>, </a:t>
            </a:r>
          </a:p>
          <a:p>
            <a:pPr lvl="1" eaLnBrk="1" fontAlgn="auto" hangingPunct="1">
              <a:lnSpc>
                <a:spcPct val="170000"/>
              </a:lnSpc>
              <a:spcAft>
                <a:spcPts val="0"/>
              </a:spcAft>
              <a:buFont typeface="Arial" pitchFamily="34" charset="0"/>
              <a:buChar char="–"/>
              <a:defRPr/>
            </a:pPr>
            <a:r>
              <a:rPr lang="el-GR" sz="7200" dirty="0" smtClean="0"/>
              <a:t>Ενέργεια ή αίσθημα σα να ξανασυμβαίνει το γεγονός, παραισθήσεις , ψευδαισθήσεις, </a:t>
            </a:r>
            <a:r>
              <a:rPr lang="el-GR" sz="7200" b="1" dirty="0" smtClean="0"/>
              <a:t>«</a:t>
            </a:r>
            <a:r>
              <a:rPr lang="en-US" sz="7200" b="1" dirty="0" smtClean="0"/>
              <a:t>flashback</a:t>
            </a:r>
            <a:r>
              <a:rPr lang="el-GR" sz="7200" b="1" dirty="0" smtClean="0"/>
              <a:t>» </a:t>
            </a:r>
            <a:r>
              <a:rPr lang="el-GR" sz="7200" dirty="0" smtClean="0"/>
              <a:t>(στα παιδιά επαναλαμβανόμενο παιχνίδι), </a:t>
            </a:r>
          </a:p>
          <a:p>
            <a:pPr lvl="1" eaLnBrk="1" fontAlgn="auto" hangingPunct="1">
              <a:lnSpc>
                <a:spcPct val="170000"/>
              </a:lnSpc>
              <a:spcAft>
                <a:spcPts val="0"/>
              </a:spcAft>
              <a:buFont typeface="Arial" pitchFamily="34" charset="0"/>
              <a:buChar char="–"/>
              <a:defRPr/>
            </a:pPr>
            <a:r>
              <a:rPr lang="el-GR" sz="7200" dirty="0" smtClean="0"/>
              <a:t>Έντονη </a:t>
            </a:r>
            <a:r>
              <a:rPr lang="el-GR" sz="7200" b="1" dirty="0" smtClean="0"/>
              <a:t>ψυχολογική</a:t>
            </a:r>
            <a:r>
              <a:rPr lang="el-GR" sz="7200" dirty="0" smtClean="0"/>
              <a:t> ενόχληση </a:t>
            </a:r>
            <a:r>
              <a:rPr lang="el-GR" sz="7200" b="1" dirty="0" smtClean="0"/>
              <a:t>όταν εκτίθεται </a:t>
            </a:r>
            <a:r>
              <a:rPr lang="el-GR" sz="7200" dirty="0" smtClean="0"/>
              <a:t>σε νύξεις του τραύματος </a:t>
            </a:r>
          </a:p>
          <a:p>
            <a:pPr lvl="1" eaLnBrk="1" fontAlgn="auto" hangingPunct="1">
              <a:lnSpc>
                <a:spcPct val="170000"/>
              </a:lnSpc>
              <a:spcAft>
                <a:spcPts val="0"/>
              </a:spcAft>
              <a:buFont typeface="Arial" pitchFamily="34" charset="0"/>
              <a:buChar char="–"/>
              <a:defRPr/>
            </a:pPr>
            <a:r>
              <a:rPr lang="el-GR" sz="7200" dirty="0" smtClean="0"/>
              <a:t>Έντονη </a:t>
            </a:r>
            <a:r>
              <a:rPr lang="el-GR" sz="7200" b="1" dirty="0" smtClean="0"/>
              <a:t>σωματική </a:t>
            </a:r>
            <a:r>
              <a:rPr lang="el-GR" sz="7200" dirty="0" smtClean="0"/>
              <a:t>αντίδραση όταν εκτίθεται σε νύξεις του τραύματος</a:t>
            </a:r>
          </a:p>
          <a:p>
            <a:pPr lvl="1" eaLnBrk="1" fontAlgn="auto" hangingPunct="1">
              <a:lnSpc>
                <a:spcPct val="170000"/>
              </a:lnSpc>
              <a:spcAft>
                <a:spcPts val="0"/>
              </a:spcAft>
              <a:buNone/>
              <a:defRPr/>
            </a:pPr>
            <a:r>
              <a:rPr lang="el-GR" sz="7200" b="1" dirty="0" smtClean="0"/>
              <a:t>									→</a:t>
            </a:r>
            <a:endParaRPr lang="en-US" sz="7200" dirty="0" smtClean="0"/>
          </a:p>
          <a:p>
            <a:pPr lvl="8">
              <a:lnSpc>
                <a:spcPct val="150000"/>
              </a:lnSpc>
              <a:defRPr/>
            </a:pPr>
            <a:endParaRPr lang="el-GR" b="1" dirty="0" smtClean="0"/>
          </a:p>
          <a:p>
            <a:pPr eaLnBrk="1" fontAlgn="auto" hangingPunct="1">
              <a:lnSpc>
                <a:spcPct val="150000"/>
              </a:lnSpc>
              <a:spcAft>
                <a:spcPts val="0"/>
              </a:spcAft>
              <a:buFont typeface="Arial" pitchFamily="34" charset="0"/>
              <a:buChar char="•"/>
              <a:defRPr/>
            </a:pPr>
            <a:endParaRPr lang="el-GR" b="1" dirty="0" smtClean="0"/>
          </a:p>
          <a:p>
            <a:pPr lvl="1" eaLnBrk="1" fontAlgn="auto" hangingPunct="1">
              <a:lnSpc>
                <a:spcPct val="150000"/>
              </a:lnSpc>
              <a:spcAft>
                <a:spcPts val="0"/>
              </a:spcAft>
              <a:buFont typeface="Arial" pitchFamily="34" charset="0"/>
              <a:buNone/>
              <a:defRPr/>
            </a:pPr>
            <a:r>
              <a:rPr lang="en-US" sz="1300" i="1" dirty="0" smtClean="0"/>
              <a:t>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 Τίτλος"/>
          <p:cNvSpPr>
            <a:spLocks noGrp="1"/>
          </p:cNvSpPr>
          <p:nvPr>
            <p:ph type="title"/>
          </p:nvPr>
        </p:nvSpPr>
        <p:spPr/>
        <p:txBody>
          <a:bodyPr/>
          <a:lstStyle/>
          <a:p>
            <a:pPr eaLnBrk="1" hangingPunct="1"/>
            <a:r>
              <a:rPr lang="el-GR" sz="3200" b="1" dirty="0" smtClean="0"/>
              <a:t>Προϋποθέσεις για διάγνωση </a:t>
            </a:r>
            <a:r>
              <a:rPr lang="en-US" sz="3200" b="1" dirty="0" smtClean="0"/>
              <a:t>(DSM 5)</a:t>
            </a:r>
            <a:endParaRPr lang="el-GR" sz="3200" dirty="0" smtClean="0"/>
          </a:p>
        </p:txBody>
      </p:sp>
      <p:sp>
        <p:nvSpPr>
          <p:cNvPr id="3" name="2 - Θέση περιεχομένου"/>
          <p:cNvSpPr>
            <a:spLocks noGrp="1"/>
          </p:cNvSpPr>
          <p:nvPr>
            <p:ph idx="1"/>
          </p:nvPr>
        </p:nvSpPr>
        <p:spPr>
          <a:xfrm>
            <a:off x="428596" y="1428736"/>
            <a:ext cx="8229600" cy="4525963"/>
          </a:xfrm>
        </p:spPr>
        <p:txBody>
          <a:bodyPr rtlCol="0">
            <a:noAutofit/>
          </a:bodyPr>
          <a:lstStyle/>
          <a:p>
            <a:pPr eaLnBrk="1" fontAlgn="auto" hangingPunct="1">
              <a:lnSpc>
                <a:spcPct val="150000"/>
              </a:lnSpc>
              <a:spcAft>
                <a:spcPts val="0"/>
              </a:spcAft>
              <a:buFont typeface="Arial" pitchFamily="34" charset="0"/>
              <a:buChar char="•"/>
              <a:defRPr/>
            </a:pPr>
            <a:r>
              <a:rPr lang="el-GR" sz="1400" b="1" dirty="0" smtClean="0"/>
              <a:t>Γ. Τουλάχιστον 1 σύμπτωμα αποφυγής :</a:t>
            </a:r>
          </a:p>
          <a:p>
            <a:pPr lvl="1" eaLnBrk="1" fontAlgn="auto" hangingPunct="1">
              <a:lnSpc>
                <a:spcPct val="150000"/>
              </a:lnSpc>
              <a:spcAft>
                <a:spcPts val="0"/>
              </a:spcAft>
              <a:buFont typeface="Arial" pitchFamily="34" charset="0"/>
              <a:buChar char="•"/>
              <a:defRPr/>
            </a:pPr>
            <a:r>
              <a:rPr lang="el-GR" sz="1400" dirty="0" smtClean="0"/>
              <a:t>προσπάθειες αποφυγής των σχετικών με το τραύμα </a:t>
            </a:r>
            <a:r>
              <a:rPr lang="el-GR" sz="1400" b="1" dirty="0" smtClean="0"/>
              <a:t>σκέψεων, αισθημάτων ή συζητήσεων, </a:t>
            </a:r>
          </a:p>
          <a:p>
            <a:pPr lvl="1" eaLnBrk="1" fontAlgn="auto" hangingPunct="1">
              <a:lnSpc>
                <a:spcPct val="150000"/>
              </a:lnSpc>
              <a:spcAft>
                <a:spcPts val="0"/>
              </a:spcAft>
              <a:buFont typeface="Arial" pitchFamily="34" charset="0"/>
              <a:buChar char="•"/>
              <a:defRPr/>
            </a:pPr>
            <a:r>
              <a:rPr lang="el-GR" sz="1400" dirty="0" smtClean="0"/>
              <a:t>προσπάθειες αποφυγής </a:t>
            </a:r>
            <a:r>
              <a:rPr lang="el-GR" sz="1400" b="1" dirty="0" smtClean="0"/>
              <a:t>δραστηριοτήτων, τόπων ή ανθρώπων </a:t>
            </a:r>
            <a:r>
              <a:rPr lang="el-GR" sz="1400" dirty="0" smtClean="0"/>
              <a:t>που προκαλούν ανακλήσεις του τραύματος, </a:t>
            </a:r>
          </a:p>
          <a:p>
            <a:pPr eaLnBrk="1" fontAlgn="auto" hangingPunct="1">
              <a:lnSpc>
                <a:spcPct val="150000"/>
              </a:lnSpc>
              <a:spcAft>
                <a:spcPts val="0"/>
              </a:spcAft>
              <a:buFont typeface="Arial" pitchFamily="34" charset="0"/>
              <a:buChar char="•"/>
              <a:defRPr/>
            </a:pPr>
            <a:r>
              <a:rPr lang="el-GR" sz="1400" b="1" dirty="0" smtClean="0"/>
              <a:t>Δ. Τουλάχιστον 2 αρνητικές αλλαγές στη  σκέψη και το συναίσθημα:</a:t>
            </a:r>
          </a:p>
          <a:p>
            <a:pPr marL="742950" lvl="2" indent="-342900" eaLnBrk="1" fontAlgn="auto" hangingPunct="1">
              <a:lnSpc>
                <a:spcPct val="150000"/>
              </a:lnSpc>
              <a:spcAft>
                <a:spcPts val="0"/>
              </a:spcAft>
              <a:buFont typeface="Arial" pitchFamily="34" charset="0"/>
              <a:buChar char="•"/>
              <a:defRPr/>
            </a:pPr>
            <a:r>
              <a:rPr lang="el-GR" sz="1400" dirty="0" smtClean="0"/>
              <a:t>ανικανότητα για </a:t>
            </a:r>
            <a:r>
              <a:rPr lang="el-GR" sz="1400" b="1" dirty="0" smtClean="0"/>
              <a:t>ανάκληση</a:t>
            </a:r>
            <a:r>
              <a:rPr lang="el-GR" sz="1400" dirty="0" smtClean="0"/>
              <a:t> σημαντικών  πλευρών του τραύματος, </a:t>
            </a:r>
          </a:p>
          <a:p>
            <a:pPr marL="742950" lvl="2" indent="-342900" eaLnBrk="1" fontAlgn="auto" hangingPunct="1">
              <a:lnSpc>
                <a:spcPct val="150000"/>
              </a:lnSpc>
              <a:spcAft>
                <a:spcPts val="0"/>
              </a:spcAft>
              <a:buFont typeface="Arial" pitchFamily="34" charset="0"/>
              <a:buChar char="•"/>
              <a:defRPr/>
            </a:pPr>
            <a:r>
              <a:rPr lang="el-GR" sz="1400" dirty="0" smtClean="0"/>
              <a:t>επίμονες και υπερβολικά </a:t>
            </a:r>
            <a:r>
              <a:rPr lang="el-GR" sz="1400" b="1" dirty="0" smtClean="0"/>
              <a:t>αρνητικές πεποιθήσεις ή προσδοκίες</a:t>
            </a:r>
            <a:r>
              <a:rPr lang="el-GR" sz="1400" dirty="0" smtClean="0"/>
              <a:t> από τον εαυτό, τους άλλους και τον κόσμο (π.χ. «είμαι κακός», «δεν τα καταφέρνω σε τίποτα», «δεν μπορείς να εμπιστευθείς κανέναν») </a:t>
            </a:r>
          </a:p>
          <a:p>
            <a:pPr marL="742950" lvl="2" indent="-342900" eaLnBrk="1" fontAlgn="auto" hangingPunct="1">
              <a:lnSpc>
                <a:spcPct val="150000"/>
              </a:lnSpc>
              <a:spcAft>
                <a:spcPts val="0"/>
              </a:spcAft>
              <a:buFont typeface="Arial" pitchFamily="34" charset="0"/>
              <a:buChar char="•"/>
              <a:defRPr/>
            </a:pPr>
            <a:r>
              <a:rPr lang="el-GR" sz="1400" dirty="0" smtClean="0"/>
              <a:t>επίμονη και διαστρεβλωμένη εκτίμηση για τις αιτίες και τα αποτελέσματα, </a:t>
            </a:r>
            <a:r>
              <a:rPr lang="el-GR" sz="1400" b="1" dirty="0" smtClean="0"/>
              <a:t>απόδοση ευθύνης </a:t>
            </a:r>
            <a:r>
              <a:rPr lang="el-GR" sz="1400" dirty="0" smtClean="0"/>
              <a:t>στον εαυτό ή στους άλλους</a:t>
            </a:r>
          </a:p>
          <a:p>
            <a:pPr marL="742950" lvl="2" indent="-342900" eaLnBrk="1" fontAlgn="auto" hangingPunct="1">
              <a:lnSpc>
                <a:spcPct val="150000"/>
              </a:lnSpc>
              <a:spcAft>
                <a:spcPts val="0"/>
              </a:spcAft>
              <a:buFont typeface="Arial" pitchFamily="34" charset="0"/>
              <a:buChar char="•"/>
              <a:defRPr/>
            </a:pPr>
            <a:r>
              <a:rPr lang="el-GR" sz="1400" dirty="0" smtClean="0"/>
              <a:t>επίμονα </a:t>
            </a:r>
            <a:r>
              <a:rPr lang="el-GR" sz="1400" b="1" dirty="0" smtClean="0"/>
              <a:t>αρνητική συναισθηματική κατάσταση </a:t>
            </a:r>
            <a:r>
              <a:rPr lang="el-GR" sz="1400" dirty="0" smtClean="0"/>
              <a:t>(π.χ. φόβος, τρόμος, θυμός, ντροπή, ενοχή)</a:t>
            </a:r>
          </a:p>
          <a:p>
            <a:pPr marL="742950" lvl="2" indent="-342900" eaLnBrk="1" fontAlgn="auto" hangingPunct="1">
              <a:lnSpc>
                <a:spcPct val="150000"/>
              </a:lnSpc>
              <a:spcAft>
                <a:spcPts val="0"/>
              </a:spcAft>
              <a:buFont typeface="Arial" pitchFamily="34" charset="0"/>
              <a:buChar char="•"/>
              <a:defRPr/>
            </a:pPr>
            <a:r>
              <a:rPr lang="el-GR" sz="1400" dirty="0" smtClean="0"/>
              <a:t>μειωμένο </a:t>
            </a:r>
            <a:r>
              <a:rPr lang="el-GR" sz="1400" b="1" dirty="0" smtClean="0"/>
              <a:t>ενδιαφέρον </a:t>
            </a:r>
            <a:r>
              <a:rPr lang="el-GR" sz="1400" dirty="0" smtClean="0"/>
              <a:t>για σημαντικές δραστηριότητες</a:t>
            </a:r>
          </a:p>
          <a:p>
            <a:pPr marL="742950" lvl="2" indent="-342900" eaLnBrk="1" fontAlgn="auto" hangingPunct="1">
              <a:lnSpc>
                <a:spcPct val="150000"/>
              </a:lnSpc>
              <a:spcAft>
                <a:spcPts val="0"/>
              </a:spcAft>
              <a:buFont typeface="Arial" pitchFamily="34" charset="0"/>
              <a:buChar char="•"/>
              <a:defRPr/>
            </a:pPr>
            <a:r>
              <a:rPr lang="el-GR" sz="1400" dirty="0" smtClean="0"/>
              <a:t>αισθήματα </a:t>
            </a:r>
            <a:r>
              <a:rPr lang="el-GR" sz="1400" b="1" dirty="0" smtClean="0"/>
              <a:t>απομάκρυνσης ή αποξένωσης</a:t>
            </a:r>
          </a:p>
          <a:p>
            <a:pPr marL="742950" lvl="2" indent="-342900" eaLnBrk="1" fontAlgn="auto" hangingPunct="1">
              <a:lnSpc>
                <a:spcPct val="150000"/>
              </a:lnSpc>
              <a:spcAft>
                <a:spcPts val="0"/>
              </a:spcAft>
              <a:buFont typeface="Arial" pitchFamily="34" charset="0"/>
              <a:buChar char="•"/>
              <a:defRPr/>
            </a:pPr>
            <a:r>
              <a:rPr lang="el-GR" sz="1400" dirty="0" smtClean="0"/>
              <a:t>επίμονη αδυναμία να βιώσει </a:t>
            </a:r>
            <a:r>
              <a:rPr lang="el-GR" sz="1400" b="1" dirty="0" smtClean="0"/>
              <a:t>θετικά συναισθήματα</a:t>
            </a:r>
            <a:r>
              <a:rPr lang="el-GR" sz="1400" dirty="0" smtClean="0"/>
              <a:t>                                   </a:t>
            </a:r>
            <a:r>
              <a:rPr lang="el-GR" sz="1400" b="1" dirty="0" smtClean="0"/>
              <a:t>→</a:t>
            </a:r>
            <a:endParaRPr lang="en-US" sz="1400" dirty="0" smtClean="0"/>
          </a:p>
          <a:p>
            <a:pPr lvl="1" eaLnBrk="1" fontAlgn="auto" hangingPunct="1">
              <a:lnSpc>
                <a:spcPct val="150000"/>
              </a:lnSpc>
              <a:spcAft>
                <a:spcPts val="0"/>
              </a:spcAft>
              <a:buFont typeface="Arial" charset="0"/>
              <a:buNone/>
              <a:defRPr/>
            </a:pPr>
            <a:endParaRPr lang="el-GR" sz="1400"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 Τίτλος"/>
          <p:cNvSpPr>
            <a:spLocks noGrp="1"/>
          </p:cNvSpPr>
          <p:nvPr>
            <p:ph type="title"/>
          </p:nvPr>
        </p:nvSpPr>
        <p:spPr/>
        <p:txBody>
          <a:bodyPr/>
          <a:lstStyle/>
          <a:p>
            <a:pPr eaLnBrk="1" hangingPunct="1"/>
            <a:r>
              <a:rPr lang="el-GR" sz="3200" b="1" dirty="0" smtClean="0"/>
              <a:t>Προϋποθέσεις για διάγνωση </a:t>
            </a:r>
            <a:r>
              <a:rPr lang="en-US" sz="3200" b="1" dirty="0" smtClean="0"/>
              <a:t>(DSM 5)</a:t>
            </a:r>
            <a:endParaRPr lang="el-GR" sz="3200" dirty="0" smtClean="0"/>
          </a:p>
        </p:txBody>
      </p:sp>
      <p:sp>
        <p:nvSpPr>
          <p:cNvPr id="27651" name="2 - Θέση περιεχομένου"/>
          <p:cNvSpPr>
            <a:spLocks noGrp="1"/>
          </p:cNvSpPr>
          <p:nvPr>
            <p:ph idx="1"/>
          </p:nvPr>
        </p:nvSpPr>
        <p:spPr/>
        <p:txBody>
          <a:bodyPr/>
          <a:lstStyle/>
          <a:p>
            <a:pPr eaLnBrk="1" hangingPunct="1">
              <a:lnSpc>
                <a:spcPct val="150000"/>
              </a:lnSpc>
            </a:pPr>
            <a:r>
              <a:rPr lang="el-GR" sz="1600" b="1" dirty="0" smtClean="0"/>
              <a:t>Ε. Τουλάχιστον δύο συμπτώματα αυξημένης διεγερσιμότητας:</a:t>
            </a:r>
          </a:p>
          <a:p>
            <a:pPr lvl="1" eaLnBrk="1" hangingPunct="1">
              <a:lnSpc>
                <a:spcPct val="150000"/>
              </a:lnSpc>
              <a:buFont typeface="Arial" charset="0"/>
              <a:buChar char="•"/>
            </a:pPr>
            <a:r>
              <a:rPr lang="el-GR" sz="1600" dirty="0" smtClean="0"/>
              <a:t>δυσκολία συγκέντρωσης, </a:t>
            </a:r>
          </a:p>
          <a:p>
            <a:pPr lvl="1" eaLnBrk="1" hangingPunct="1">
              <a:lnSpc>
                <a:spcPct val="150000"/>
              </a:lnSpc>
              <a:buFont typeface="Arial" charset="0"/>
              <a:buChar char="•"/>
            </a:pPr>
            <a:r>
              <a:rPr lang="el-GR" sz="1600" dirty="0" smtClean="0"/>
              <a:t>υπερεπαγρύπνηση </a:t>
            </a:r>
          </a:p>
          <a:p>
            <a:pPr lvl="1" eaLnBrk="1" hangingPunct="1">
              <a:lnSpc>
                <a:spcPct val="150000"/>
              </a:lnSpc>
              <a:buFont typeface="Arial" charset="0"/>
              <a:buChar char="•"/>
            </a:pPr>
            <a:r>
              <a:rPr lang="el-GR" sz="1600" dirty="0" smtClean="0"/>
              <a:t>υπερβολική απάντηση στο ξάφνιασμα</a:t>
            </a:r>
          </a:p>
          <a:p>
            <a:pPr lvl="1" eaLnBrk="1" hangingPunct="1">
              <a:lnSpc>
                <a:spcPct val="150000"/>
              </a:lnSpc>
              <a:buFont typeface="Arial" charset="0"/>
              <a:buChar char="•"/>
            </a:pPr>
            <a:r>
              <a:rPr lang="el-GR" sz="1600" dirty="0" smtClean="0"/>
              <a:t>ευερεθιστότητα ή εκρήξεις θυμού, </a:t>
            </a:r>
          </a:p>
          <a:p>
            <a:pPr lvl="1" eaLnBrk="1" hangingPunct="1">
              <a:lnSpc>
                <a:spcPct val="150000"/>
              </a:lnSpc>
              <a:buFont typeface="Arial" charset="0"/>
              <a:buChar char="•"/>
            </a:pPr>
            <a:r>
              <a:rPr lang="el-GR" sz="1600" dirty="0" smtClean="0"/>
              <a:t>δυσκολία στον ύπνο, </a:t>
            </a:r>
          </a:p>
          <a:p>
            <a:pPr eaLnBrk="1" hangingPunct="1">
              <a:lnSpc>
                <a:spcPct val="150000"/>
              </a:lnSpc>
            </a:pPr>
            <a:r>
              <a:rPr lang="el-GR" sz="1600" b="1" dirty="0" smtClean="0"/>
              <a:t>ΣΤ. Διάρκεια μεγαλύτερη από ένα μήνα</a:t>
            </a:r>
          </a:p>
          <a:p>
            <a:pPr eaLnBrk="1" hangingPunct="1">
              <a:lnSpc>
                <a:spcPct val="150000"/>
              </a:lnSpc>
            </a:pPr>
            <a:r>
              <a:rPr lang="el-GR" sz="1600" b="1" dirty="0" smtClean="0"/>
              <a:t>Ζ. Σημαντική ενόχληση ή έκπτωση λειτουργικότητας (π.χ. σχολική επίδοση, κοινωνικές σχέσεις )</a:t>
            </a:r>
          </a:p>
          <a:p>
            <a:pPr eaLnBrk="1" hangingPunct="1">
              <a:lnSpc>
                <a:spcPct val="150000"/>
              </a:lnSpc>
            </a:pPr>
            <a:r>
              <a:rPr lang="el-GR" sz="1600" b="1" dirty="0" smtClean="0"/>
              <a:t>Η. Τα συμπτώματα δεν οφείλονται σε ιατρική κατάσταση ή χρήση ουσιών </a:t>
            </a:r>
            <a:endParaRPr lang="en-US" sz="1600" b="1" dirty="0" smtClean="0"/>
          </a:p>
          <a:p>
            <a:pPr lvl="1" eaLnBrk="1" hangingPunct="1">
              <a:lnSpc>
                <a:spcPct val="150000"/>
              </a:lnSpc>
              <a:buFont typeface="Arial" charset="0"/>
              <a:buChar char="•"/>
            </a:pPr>
            <a:endParaRPr lang="en-US" sz="2000" dirty="0" smtClean="0"/>
          </a:p>
          <a:p>
            <a:pPr lvl="1" eaLnBrk="1" hangingPunct="1">
              <a:lnSpc>
                <a:spcPct val="150000"/>
              </a:lnSpc>
              <a:buFont typeface="Arial" charset="0"/>
              <a:buChar char="•"/>
            </a:pPr>
            <a:endParaRPr lang="en-US" sz="2000"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 Τίτλος"/>
          <p:cNvSpPr>
            <a:spLocks noGrp="1"/>
          </p:cNvSpPr>
          <p:nvPr>
            <p:ph type="title"/>
          </p:nvPr>
        </p:nvSpPr>
        <p:spPr/>
        <p:txBody>
          <a:bodyPr/>
          <a:lstStyle/>
          <a:p>
            <a:pPr eaLnBrk="1" hangingPunct="1"/>
            <a:r>
              <a:rPr lang="el-GR" sz="3600" b="1" dirty="0" smtClean="0"/>
              <a:t>Παθογένεια</a:t>
            </a:r>
          </a:p>
        </p:txBody>
      </p:sp>
      <p:sp>
        <p:nvSpPr>
          <p:cNvPr id="31747" name="2 - Θέση περιεχομένου"/>
          <p:cNvSpPr>
            <a:spLocks noGrp="1"/>
          </p:cNvSpPr>
          <p:nvPr>
            <p:ph idx="1"/>
          </p:nvPr>
        </p:nvSpPr>
        <p:spPr/>
        <p:txBody>
          <a:bodyPr/>
          <a:lstStyle/>
          <a:p>
            <a:pPr eaLnBrk="1" hangingPunct="1">
              <a:lnSpc>
                <a:spcPct val="150000"/>
              </a:lnSpc>
            </a:pPr>
            <a:r>
              <a:rPr lang="el-GR" sz="1800" b="1" dirty="0" smtClean="0"/>
              <a:t>Αντίδραση πάλης ή φυγής</a:t>
            </a:r>
            <a:r>
              <a:rPr lang="el-GR" sz="1800" dirty="0" smtClean="0"/>
              <a:t>: Αύξηση πίεσης, σφυγμού και συχνότητας αναπνοής, αυξημένη παροχή αίματος στους μυς, εστίαση της προσοχής και επαγρύπνηση </a:t>
            </a:r>
          </a:p>
          <a:p>
            <a:pPr eaLnBrk="1" hangingPunct="1">
              <a:lnSpc>
                <a:spcPct val="150000"/>
              </a:lnSpc>
            </a:pPr>
            <a:r>
              <a:rPr lang="el-GR" sz="1800" b="1" dirty="0" smtClean="0"/>
              <a:t>Συμπεριφορές αποσύνδεσης</a:t>
            </a:r>
            <a:r>
              <a:rPr lang="el-GR" sz="1800" dirty="0" smtClean="0"/>
              <a:t>: Αντίδραση με πάγωμα – το παιδί ακινητοποιείται και συμμορφώνεται. Το πάγωμα είναι προσαρμοστικό επειδή επιτρέπει έναν πιο εντατικό έλεγχο του περιβάλλοντος και μπορεί να καλύψει την παρουσία του παιδιού, ελαττώνοντας την πιθανότητα να το προσέξει ένας δυνητικός δράστης</a:t>
            </a:r>
          </a:p>
          <a:p>
            <a:pPr eaLnBrk="1" hangingPunct="1">
              <a:lnSpc>
                <a:spcPct val="150000"/>
              </a:lnSpc>
            </a:pPr>
            <a:r>
              <a:rPr lang="el-GR" sz="1800" b="1" dirty="0" smtClean="0"/>
              <a:t>Αλλαγές στη ρύθμιση των ορμονών του </a:t>
            </a:r>
            <a:r>
              <a:rPr lang="en-US" sz="1800" b="1" dirty="0" smtClean="0"/>
              <a:t>stress</a:t>
            </a:r>
            <a:r>
              <a:rPr lang="el-GR" sz="1800" b="1" dirty="0" smtClean="0"/>
              <a:t> </a:t>
            </a:r>
            <a:r>
              <a:rPr lang="en-US" sz="1800" dirty="0" smtClean="0"/>
              <a:t>(</a:t>
            </a:r>
            <a:r>
              <a:rPr lang="el-GR" sz="1800" dirty="0" smtClean="0"/>
              <a:t>αδρεναλίνη, άξονας Υ-Υ-Ε), </a:t>
            </a:r>
          </a:p>
          <a:p>
            <a:pPr eaLnBrk="1" hangingPunct="1">
              <a:lnSpc>
                <a:spcPct val="150000"/>
              </a:lnSpc>
            </a:pPr>
            <a:r>
              <a:rPr lang="el-GR" sz="1800" b="1" dirty="0" smtClean="0"/>
              <a:t>Αλλαγές στη λειτουργία και την «αρχιτεκτονική» του εγκεφάλου</a:t>
            </a:r>
          </a:p>
          <a:p>
            <a:pPr eaLnBrk="1" hangingPunct="1">
              <a:lnSpc>
                <a:spcPct val="150000"/>
              </a:lnSpc>
              <a:buNone/>
            </a:pPr>
            <a:endParaRPr lang="en-US" sz="1800"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 Τίτλος"/>
          <p:cNvSpPr>
            <a:spLocks noGrp="1"/>
          </p:cNvSpPr>
          <p:nvPr>
            <p:ph type="title"/>
          </p:nvPr>
        </p:nvSpPr>
        <p:spPr/>
        <p:txBody>
          <a:bodyPr/>
          <a:lstStyle/>
          <a:p>
            <a:pPr eaLnBrk="1" hangingPunct="1"/>
            <a:r>
              <a:rPr lang="el-GR" sz="3200" b="1" dirty="0" smtClean="0"/>
              <a:t>Παράγοντες που επηρεάζουν την αντίδραση</a:t>
            </a:r>
          </a:p>
        </p:txBody>
      </p:sp>
      <p:sp>
        <p:nvSpPr>
          <p:cNvPr id="32771" name="2 - Θέση περιεχομένου"/>
          <p:cNvSpPr>
            <a:spLocks noGrp="1"/>
          </p:cNvSpPr>
          <p:nvPr>
            <p:ph idx="1"/>
          </p:nvPr>
        </p:nvSpPr>
        <p:spPr/>
        <p:txBody>
          <a:bodyPr/>
          <a:lstStyle/>
          <a:p>
            <a:pPr eaLnBrk="1" hangingPunct="1">
              <a:lnSpc>
                <a:spcPct val="150000"/>
              </a:lnSpc>
              <a:buNone/>
            </a:pPr>
            <a:r>
              <a:rPr lang="el-GR" sz="1600" dirty="0" smtClean="0"/>
              <a:t>1. Το τραυματικό γεγονός: </a:t>
            </a:r>
          </a:p>
          <a:p>
            <a:pPr lvl="1" eaLnBrk="1" hangingPunct="1">
              <a:lnSpc>
                <a:spcPct val="150000"/>
              </a:lnSpc>
            </a:pPr>
            <a:r>
              <a:rPr lang="el-GR" sz="1600" dirty="0" smtClean="0"/>
              <a:t>Ο βαθμός έκθεσης</a:t>
            </a:r>
            <a:r>
              <a:rPr lang="en-US" sz="1600" dirty="0" smtClean="0"/>
              <a:t> </a:t>
            </a:r>
            <a:r>
              <a:rPr lang="el-GR" sz="1600" dirty="0" smtClean="0"/>
              <a:t>(αμεσότητα, ένταση, σωματικός τραυματισμός)</a:t>
            </a:r>
          </a:p>
          <a:p>
            <a:pPr lvl="1" eaLnBrk="1" hangingPunct="1">
              <a:lnSpc>
                <a:spcPct val="150000"/>
              </a:lnSpc>
            </a:pPr>
            <a:r>
              <a:rPr lang="el-GR" sz="1600" dirty="0" smtClean="0"/>
              <a:t>Η παροχή/ έλλειψη υποστήριξης, </a:t>
            </a:r>
          </a:p>
          <a:p>
            <a:pPr lvl="1" eaLnBrk="1" hangingPunct="1">
              <a:lnSpc>
                <a:spcPct val="150000"/>
              </a:lnSpc>
            </a:pPr>
            <a:r>
              <a:rPr lang="el-GR" sz="1600" dirty="0" smtClean="0"/>
              <a:t>Η στενότητα της σχέσης μεταξύ του παιδιού και του θύματος όταν η έκθεση είναι έμμεση</a:t>
            </a:r>
            <a:r>
              <a:rPr lang="en-US" sz="1600" dirty="0" smtClean="0"/>
              <a:t> </a:t>
            </a:r>
            <a:endParaRPr lang="el-GR" sz="1600" dirty="0" smtClean="0"/>
          </a:p>
          <a:p>
            <a:pPr lvl="1" eaLnBrk="1" hangingPunct="1">
              <a:lnSpc>
                <a:spcPct val="150000"/>
              </a:lnSpc>
            </a:pPr>
            <a:r>
              <a:rPr lang="el-GR" sz="1600" dirty="0" smtClean="0"/>
              <a:t>Ακόμα και η παρακολούθηση της καταστροφής στα </a:t>
            </a:r>
            <a:r>
              <a:rPr lang="en-US" sz="1600" dirty="0" smtClean="0"/>
              <a:t>media</a:t>
            </a:r>
            <a:r>
              <a:rPr lang="el-GR" sz="1600" dirty="0" smtClean="0"/>
              <a:t> μπορεί να σχετίζεται με την ανάπτυξη συμπτωμάτων</a:t>
            </a:r>
            <a:r>
              <a:rPr lang="el-GR" sz="1600" b="1" dirty="0" smtClean="0"/>
              <a:t> </a:t>
            </a:r>
          </a:p>
          <a:p>
            <a:pPr lvl="1" eaLnBrk="1" hangingPunct="1">
              <a:lnSpc>
                <a:spcPct val="150000"/>
              </a:lnSpc>
            </a:pPr>
            <a:r>
              <a:rPr lang="el-GR" sz="1600" dirty="0" smtClean="0"/>
              <a:t>Τα γεγονότα που προκαλούνται από τον άνθρωπο θεωρούνται περισσότερο τραυματικά από τα φυσικά                                                                                                 </a:t>
            </a:r>
            <a:r>
              <a:rPr lang="el-GR" sz="1600" b="1" dirty="0" smtClean="0"/>
              <a:t>→</a:t>
            </a:r>
            <a:endParaRPr lang="en-US" sz="1600" dirty="0" smtClean="0"/>
          </a:p>
          <a:p>
            <a:pPr lvl="1" eaLnBrk="1" hangingPunct="1">
              <a:lnSpc>
                <a:spcPct val="150000"/>
              </a:lnSpc>
            </a:pPr>
            <a:endParaRPr lang="en-US" sz="1600"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 Τίτλος"/>
          <p:cNvSpPr>
            <a:spLocks noGrp="1"/>
          </p:cNvSpPr>
          <p:nvPr>
            <p:ph type="title"/>
          </p:nvPr>
        </p:nvSpPr>
        <p:spPr/>
        <p:txBody>
          <a:bodyPr/>
          <a:lstStyle/>
          <a:p>
            <a:pPr eaLnBrk="1" hangingPunct="1"/>
            <a:r>
              <a:rPr lang="el-GR" sz="3200" b="1" dirty="0" smtClean="0"/>
              <a:t>Παράγοντες που επηρεάζουν την αντίδραση</a:t>
            </a:r>
          </a:p>
        </p:txBody>
      </p:sp>
      <p:sp>
        <p:nvSpPr>
          <p:cNvPr id="33795" name="2 - Θέση περιεχομένου"/>
          <p:cNvSpPr>
            <a:spLocks noGrp="1"/>
          </p:cNvSpPr>
          <p:nvPr>
            <p:ph idx="1"/>
          </p:nvPr>
        </p:nvSpPr>
        <p:spPr/>
        <p:txBody>
          <a:bodyPr/>
          <a:lstStyle/>
          <a:p>
            <a:pPr eaLnBrk="1" hangingPunct="1">
              <a:lnSpc>
                <a:spcPct val="150000"/>
              </a:lnSpc>
              <a:buFont typeface="Arial" charset="0"/>
              <a:buNone/>
            </a:pPr>
            <a:r>
              <a:rPr lang="el-GR" sz="1800" dirty="0" smtClean="0"/>
              <a:t>	2. Δευτερογενείς δυσκολίες και υπενθυμητές του τραύματος:</a:t>
            </a:r>
          </a:p>
          <a:p>
            <a:pPr lvl="1" eaLnBrk="1" hangingPunct="1">
              <a:lnSpc>
                <a:spcPct val="150000"/>
              </a:lnSpc>
            </a:pPr>
            <a:r>
              <a:rPr lang="el-GR" sz="1800" dirty="0" smtClean="0"/>
              <a:t>εκτοπισμός και η επανατοποθέτηση, </a:t>
            </a:r>
          </a:p>
          <a:p>
            <a:pPr lvl="1" eaLnBrk="1" hangingPunct="1">
              <a:lnSpc>
                <a:spcPct val="150000"/>
              </a:lnSpc>
            </a:pPr>
            <a:r>
              <a:rPr lang="el-GR" sz="1800" dirty="0" smtClean="0"/>
              <a:t>οικονομική απώλεια και απώλεια ιδιοκτησίας,</a:t>
            </a:r>
          </a:p>
          <a:p>
            <a:pPr lvl="1" eaLnBrk="1" hangingPunct="1">
              <a:lnSpc>
                <a:spcPct val="150000"/>
              </a:lnSpc>
            </a:pPr>
            <a:r>
              <a:rPr lang="el-GR" sz="1800" dirty="0" smtClean="0"/>
              <a:t>αντιξοότητες που επενεργούν επανατραυματικά</a:t>
            </a:r>
          </a:p>
          <a:p>
            <a:pPr lvl="1" eaLnBrk="1" hangingPunct="1">
              <a:lnSpc>
                <a:spcPct val="150000"/>
              </a:lnSpc>
              <a:buFont typeface="Arial" charset="0"/>
              <a:buNone/>
            </a:pPr>
            <a:r>
              <a:rPr lang="el-GR" sz="1800" dirty="0" smtClean="0"/>
              <a:t>3. Η αρχική αντίδραση</a:t>
            </a:r>
          </a:p>
          <a:p>
            <a:pPr lvl="1" eaLnBrk="1" hangingPunct="1">
              <a:lnSpc>
                <a:spcPct val="150000"/>
              </a:lnSpc>
              <a:buFont typeface="Arial" charset="0"/>
              <a:buNone/>
            </a:pPr>
            <a:r>
              <a:rPr lang="el-GR" sz="1800" dirty="0" smtClean="0"/>
              <a:t>4. Τα ατομικά χαρακτηριστικά (ηλικία, νοημοσύνη, δεξιότητες αντιμετώπισης του </a:t>
            </a:r>
            <a:r>
              <a:rPr lang="en-US" sz="1800" dirty="0" smtClean="0"/>
              <a:t>stress, </a:t>
            </a:r>
            <a:r>
              <a:rPr lang="el-GR" sz="1800" dirty="0" smtClean="0"/>
              <a:t>γενετική προδιάθεση)</a:t>
            </a:r>
          </a:p>
          <a:p>
            <a:pPr lvl="1" eaLnBrk="1" hangingPunct="1">
              <a:lnSpc>
                <a:spcPct val="150000"/>
              </a:lnSpc>
              <a:buFont typeface="Arial" charset="0"/>
              <a:buNone/>
            </a:pPr>
            <a:r>
              <a:rPr lang="el-GR" sz="1800" dirty="0" smtClean="0"/>
              <a:t>5. Προϋπάρχοντα συναισθηματικά και συμπεριφορικά προβλήματα </a:t>
            </a:r>
          </a:p>
          <a:p>
            <a:pPr lvl="1" eaLnBrk="1" hangingPunct="1">
              <a:lnSpc>
                <a:spcPct val="150000"/>
              </a:lnSpc>
              <a:buNone/>
            </a:pPr>
            <a:r>
              <a:rPr lang="el-GR" sz="1800" dirty="0" smtClean="0"/>
              <a:t>6. Προηγούμενο τραύμα                                                                                    </a:t>
            </a:r>
            <a:r>
              <a:rPr lang="el-GR" sz="1800" b="1" dirty="0" smtClean="0"/>
              <a:t>→</a:t>
            </a:r>
            <a:endParaRPr lang="en-US" sz="1800" dirty="0" smtClean="0"/>
          </a:p>
          <a:p>
            <a:pPr lvl="1" eaLnBrk="1" hangingPunct="1">
              <a:lnSpc>
                <a:spcPct val="150000"/>
              </a:lnSpc>
              <a:buFont typeface="Arial" charset="0"/>
              <a:buNone/>
            </a:pPr>
            <a:endParaRPr lang="en-US" sz="1800" dirty="0" smtClean="0"/>
          </a:p>
          <a:p>
            <a:pPr lvl="1" eaLnBrk="1" hangingPunct="1">
              <a:lnSpc>
                <a:spcPct val="150000"/>
              </a:lnSpc>
              <a:buFont typeface="Arial" charset="0"/>
              <a:buNone/>
            </a:pPr>
            <a:endParaRPr lang="el-GR" sz="1800" dirty="0" smtClean="0"/>
          </a:p>
          <a:p>
            <a:pPr lvl="1" eaLnBrk="1" hangingPunct="1">
              <a:lnSpc>
                <a:spcPct val="150000"/>
              </a:lnSpc>
              <a:buFont typeface="Arial" charset="0"/>
              <a:buNone/>
            </a:pPr>
            <a:endParaRPr lang="el-GR" sz="1800"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 Τίτλος"/>
          <p:cNvSpPr>
            <a:spLocks noGrp="1"/>
          </p:cNvSpPr>
          <p:nvPr>
            <p:ph type="title"/>
          </p:nvPr>
        </p:nvSpPr>
        <p:spPr/>
        <p:txBody>
          <a:bodyPr/>
          <a:lstStyle/>
          <a:p>
            <a:pPr eaLnBrk="1" hangingPunct="1"/>
            <a:r>
              <a:rPr lang="el-GR" sz="3200" b="1" dirty="0" smtClean="0"/>
              <a:t>Παράγοντες που επηρεάζουν την αντίδραση</a:t>
            </a:r>
          </a:p>
        </p:txBody>
      </p:sp>
      <p:sp>
        <p:nvSpPr>
          <p:cNvPr id="34819" name="2 - Θέση περιεχομένου"/>
          <p:cNvSpPr>
            <a:spLocks noGrp="1"/>
          </p:cNvSpPr>
          <p:nvPr>
            <p:ph idx="1"/>
          </p:nvPr>
        </p:nvSpPr>
        <p:spPr/>
        <p:txBody>
          <a:bodyPr/>
          <a:lstStyle/>
          <a:p>
            <a:pPr eaLnBrk="1" hangingPunct="1">
              <a:lnSpc>
                <a:spcPct val="150000"/>
              </a:lnSpc>
              <a:buFont typeface="Arial" charset="0"/>
              <a:buNone/>
            </a:pPr>
            <a:r>
              <a:rPr lang="el-GR" sz="1800" dirty="0" smtClean="0"/>
              <a:t>	7. Οικογένεια:</a:t>
            </a:r>
          </a:p>
          <a:p>
            <a:pPr lvl="1" eaLnBrk="1" hangingPunct="1">
              <a:lnSpc>
                <a:spcPct val="150000"/>
              </a:lnSpc>
            </a:pPr>
            <a:r>
              <a:rPr lang="el-GR" sz="1800" dirty="0" smtClean="0"/>
              <a:t>Σχέσεις: επαφή, προστασία, προσαρμοστικότητα (ικανότητα αλλαγής ρόλων και κανόνων), ελαστικότητα των συναισθηματικών δεσμών</a:t>
            </a:r>
          </a:p>
          <a:p>
            <a:pPr lvl="1" eaLnBrk="1" hangingPunct="1">
              <a:lnSpc>
                <a:spcPct val="150000"/>
              </a:lnSpc>
            </a:pPr>
            <a:r>
              <a:rPr lang="el-GR" sz="1800" dirty="0" smtClean="0"/>
              <a:t>Ψυχικός τραυματισμός άλλων μελών της οικογένειας, (</a:t>
            </a:r>
            <a:r>
              <a:rPr lang="el-GR" sz="1800" b="1" dirty="0" smtClean="0"/>
              <a:t>το τραύμα είναι μεταδοτικό</a:t>
            </a:r>
            <a:r>
              <a:rPr lang="el-GR" sz="1800" dirty="0" smtClean="0"/>
              <a:t>)</a:t>
            </a:r>
          </a:p>
          <a:p>
            <a:pPr lvl="1" eaLnBrk="1" hangingPunct="1">
              <a:lnSpc>
                <a:spcPct val="150000"/>
              </a:lnSpc>
            </a:pPr>
            <a:r>
              <a:rPr lang="el-GR" sz="1800" dirty="0" smtClean="0"/>
              <a:t>Επίγνωση των γονέων για τα συμπτώματα του παιδιού</a:t>
            </a:r>
          </a:p>
          <a:p>
            <a:pPr lvl="1" eaLnBrk="1" hangingPunct="1">
              <a:lnSpc>
                <a:spcPct val="150000"/>
              </a:lnSpc>
              <a:buFont typeface="Arial" charset="0"/>
              <a:buNone/>
            </a:pPr>
            <a:r>
              <a:rPr lang="el-GR" sz="1800" dirty="0" smtClean="0"/>
              <a:t>8. Κοινωνικοί παράγοντες:</a:t>
            </a:r>
          </a:p>
          <a:p>
            <a:pPr lvl="1" eaLnBrk="1" hangingPunct="1">
              <a:lnSpc>
                <a:spcPct val="150000"/>
              </a:lnSpc>
              <a:buFont typeface="Arial" charset="0"/>
              <a:buNone/>
            </a:pPr>
            <a:r>
              <a:rPr lang="el-GR" sz="1800" dirty="0" smtClean="0"/>
              <a:t>	Απώλεια των διαπροσωπικών δικτύων υποστήριξης, ανταγωνισμός, αντίδραση της κοινότητας</a:t>
            </a:r>
            <a:endParaRPr lang="en-US" sz="1800"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dirty="0"/>
          </a:p>
        </p:txBody>
      </p:sp>
      <p:sp>
        <p:nvSpPr>
          <p:cNvPr id="3" name="2 - Θέση περιεχομένου"/>
          <p:cNvSpPr>
            <a:spLocks noGrp="1"/>
          </p:cNvSpPr>
          <p:nvPr>
            <p:ph idx="1"/>
          </p:nvPr>
        </p:nvSpPr>
        <p:spPr/>
        <p:txBody>
          <a:bodyPr/>
          <a:lstStyle/>
          <a:p>
            <a:r>
              <a:rPr lang="el-GR" dirty="0" smtClean="0"/>
              <a:t>Η περίπτωση της Τ.</a:t>
            </a:r>
            <a:endParaRPr lang="el-G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Παρεμβάσεις υποστήριξης πληθυσμού σε περιπτώσεις μαζικών καταστροφών</a:t>
            </a:r>
            <a:endParaRPr lang="el-GR" sz="3200" dirty="0"/>
          </a:p>
        </p:txBody>
      </p:sp>
      <p:sp>
        <p:nvSpPr>
          <p:cNvPr id="3" name="2 - Θέση περιεχομένου"/>
          <p:cNvSpPr>
            <a:spLocks noGrp="1"/>
          </p:cNvSpPr>
          <p:nvPr>
            <p:ph idx="1"/>
          </p:nvPr>
        </p:nvSpPr>
        <p:spPr/>
        <p:txBody>
          <a:bodyPr/>
          <a:lstStyle/>
          <a:p>
            <a:endParaRPr lang="el-GR" dirty="0" smtClean="0"/>
          </a:p>
          <a:p>
            <a:endParaRPr lang="el-GR" dirty="0" smtClean="0"/>
          </a:p>
          <a:p>
            <a:r>
              <a:rPr lang="el-GR" b="1" dirty="0" smtClean="0"/>
              <a:t>«Επιστροφή στην κανονικότητα»</a:t>
            </a:r>
          </a:p>
          <a:p>
            <a:pPr lvl="1">
              <a:buNone/>
            </a:pPr>
            <a:r>
              <a:rPr lang="el-GR" dirty="0" smtClean="0"/>
              <a:t>				            </a:t>
            </a:r>
            <a:r>
              <a:rPr lang="el-GR" sz="1800" dirty="0" smtClean="0"/>
              <a:t>Κοινωνική ενσωμάτωση</a:t>
            </a:r>
          </a:p>
          <a:p>
            <a:pPr lvl="1">
              <a:buNone/>
            </a:pPr>
            <a:r>
              <a:rPr lang="el-GR" sz="1800" dirty="0" smtClean="0"/>
              <a:t>				                   Μείωση συμπτωμάτων</a:t>
            </a:r>
            <a:endParaRPr lang="el-GR"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 Τίτλος"/>
          <p:cNvSpPr>
            <a:spLocks noGrp="1"/>
          </p:cNvSpPr>
          <p:nvPr>
            <p:ph type="title"/>
          </p:nvPr>
        </p:nvSpPr>
        <p:spPr/>
        <p:txBody>
          <a:bodyPr/>
          <a:lstStyle/>
          <a:p>
            <a:pPr eaLnBrk="1" hangingPunct="1"/>
            <a:r>
              <a:rPr lang="el-GR" sz="3200" b="1" dirty="0" smtClean="0"/>
              <a:t>Παρεμβάσεις υποστήριξης πληθυσμού σε περιπτώσεις μαζικών καταστροφών</a:t>
            </a:r>
          </a:p>
        </p:txBody>
      </p:sp>
      <p:pic>
        <p:nvPicPr>
          <p:cNvPr id="17411" name="4 - Θέση περιεχομένου" descr="Pyramida.jpg"/>
          <p:cNvPicPr>
            <a:picLocks noGrp="1" noChangeAspect="1"/>
          </p:cNvPicPr>
          <p:nvPr>
            <p:ph idx="1"/>
          </p:nvPr>
        </p:nvPicPr>
        <p:blipFill>
          <a:blip r:embed="rId2" cstate="print"/>
          <a:srcRect/>
          <a:stretch>
            <a:fillRect/>
          </a:stretch>
        </p:blipFill>
        <p:spPr>
          <a:xfrm>
            <a:off x="457200" y="1627188"/>
            <a:ext cx="8229600" cy="4471987"/>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 Τίτλος"/>
          <p:cNvSpPr>
            <a:spLocks noGrp="1"/>
          </p:cNvSpPr>
          <p:nvPr>
            <p:ph type="title"/>
          </p:nvPr>
        </p:nvSpPr>
        <p:spPr/>
        <p:txBody>
          <a:bodyPr rtlCol="0">
            <a:normAutofit/>
          </a:bodyPr>
          <a:lstStyle/>
          <a:p>
            <a:pPr eaLnBrk="1" fontAlgn="auto" hangingPunct="1">
              <a:spcAft>
                <a:spcPts val="0"/>
              </a:spcAft>
              <a:defRPr/>
            </a:pPr>
            <a:r>
              <a:rPr lang="el-GR" sz="3200" b="1" dirty="0" smtClean="0"/>
              <a:t>Ζητήματα υπηρεσιών (ψυχικής) υγείας σε περιπτώσεις μαζικών καταστροφών  </a:t>
            </a:r>
          </a:p>
        </p:txBody>
      </p:sp>
      <p:sp>
        <p:nvSpPr>
          <p:cNvPr id="13315" name="2 - Θέση περιεχομένου"/>
          <p:cNvSpPr>
            <a:spLocks noGrp="1"/>
          </p:cNvSpPr>
          <p:nvPr>
            <p:ph idx="1"/>
          </p:nvPr>
        </p:nvSpPr>
        <p:spPr>
          <a:xfrm>
            <a:off x="428596" y="2071678"/>
            <a:ext cx="8229600" cy="4525963"/>
          </a:xfrm>
        </p:spPr>
        <p:txBody>
          <a:bodyPr/>
          <a:lstStyle/>
          <a:p>
            <a:pPr algn="just" eaLnBrk="1" hangingPunct="1">
              <a:lnSpc>
                <a:spcPct val="150000"/>
              </a:lnSpc>
            </a:pPr>
            <a:r>
              <a:rPr lang="el-GR" sz="1800" dirty="0" smtClean="0"/>
              <a:t>Αιφνίδια εμφάνιση μαζικών αναγκών.</a:t>
            </a:r>
          </a:p>
          <a:p>
            <a:pPr algn="just" eaLnBrk="1" hangingPunct="1">
              <a:lnSpc>
                <a:spcPct val="150000"/>
              </a:lnSpc>
            </a:pPr>
            <a:r>
              <a:rPr lang="el-GR" sz="1800" dirty="0" smtClean="0"/>
              <a:t>Απουσία «θεωρίας μαζικής καταστροφής», </a:t>
            </a:r>
          </a:p>
          <a:p>
            <a:pPr algn="just" eaLnBrk="1" hangingPunct="1">
              <a:lnSpc>
                <a:spcPct val="150000"/>
              </a:lnSpc>
            </a:pPr>
            <a:r>
              <a:rPr lang="el-GR" sz="1800" dirty="0" smtClean="0"/>
              <a:t>Τα περισσότερα εκπαιδευτικά προγράμματα ψυχικής υγείας δεν περιλαμβάνουν την εκπαίδευση παρέμβασης σε καταστροφές</a:t>
            </a:r>
          </a:p>
          <a:p>
            <a:pPr algn="just" eaLnBrk="1" hangingPunct="1">
              <a:lnSpc>
                <a:spcPct val="150000"/>
              </a:lnSpc>
            </a:pPr>
            <a:r>
              <a:rPr lang="el-GR" sz="1800" dirty="0" smtClean="0"/>
              <a:t>Απαιτούνται διεπιστημονική προσέγγιση, πολυσυστηματική κοινωνική συνεργασία, διαθεσιμότητα και προσωπικό ενδιαφέρον</a:t>
            </a:r>
            <a:r>
              <a:rPr lang="el-GR" sz="1800" dirty="0" smtClean="0"/>
              <a:t>.                    </a:t>
            </a:r>
            <a:r>
              <a:rPr lang="el-GR" sz="1800" b="1" dirty="0" smtClean="0"/>
              <a:t>→</a:t>
            </a:r>
            <a:endParaRPr lang="el-GR" sz="1800" b="1" dirty="0" smtClean="0"/>
          </a:p>
          <a:p>
            <a:pPr algn="just" eaLnBrk="1" hangingPunct="1">
              <a:lnSpc>
                <a:spcPct val="150000"/>
              </a:lnSpc>
              <a:buNone/>
            </a:pPr>
            <a:endParaRPr lang="el-GR" sz="1800"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 Τίτλος"/>
          <p:cNvSpPr>
            <a:spLocks noGrp="1"/>
          </p:cNvSpPr>
          <p:nvPr>
            <p:ph type="title"/>
          </p:nvPr>
        </p:nvSpPr>
        <p:spPr/>
        <p:txBody>
          <a:bodyPr rtlCol="0">
            <a:normAutofit/>
          </a:bodyPr>
          <a:lstStyle/>
          <a:p>
            <a:pPr eaLnBrk="1" fontAlgn="auto" hangingPunct="1">
              <a:spcAft>
                <a:spcPts val="0"/>
              </a:spcAft>
              <a:defRPr/>
            </a:pPr>
            <a:r>
              <a:rPr lang="el-GR" sz="3200" b="1" dirty="0" smtClean="0"/>
              <a:t>Ζητήματα υπηρεσιών (ψυχικής) υγείας σε περιπτώσεις μαζικών καταστροφών  </a:t>
            </a:r>
          </a:p>
        </p:txBody>
      </p:sp>
      <p:sp>
        <p:nvSpPr>
          <p:cNvPr id="13315" name="2 - Θέση περιεχομένου"/>
          <p:cNvSpPr>
            <a:spLocks noGrp="1"/>
          </p:cNvSpPr>
          <p:nvPr>
            <p:ph idx="1"/>
          </p:nvPr>
        </p:nvSpPr>
        <p:spPr>
          <a:xfrm>
            <a:off x="428596" y="2332037"/>
            <a:ext cx="8229600" cy="4525963"/>
          </a:xfrm>
        </p:spPr>
        <p:txBody>
          <a:bodyPr/>
          <a:lstStyle/>
          <a:p>
            <a:pPr algn="just" eaLnBrk="1" hangingPunct="1">
              <a:lnSpc>
                <a:spcPct val="150000"/>
              </a:lnSpc>
            </a:pPr>
            <a:r>
              <a:rPr lang="el-GR" sz="1800" dirty="0" smtClean="0"/>
              <a:t>Πρακτικά </a:t>
            </a:r>
            <a:r>
              <a:rPr lang="el-GR" sz="1800" dirty="0" smtClean="0"/>
              <a:t>προβλήματα κατανομής πόρων, ανάπτυξης μετώπου παρέμβασης, οργάνωσης και διάδοσης των πληροφοριών και της επικοινωνίας.</a:t>
            </a:r>
          </a:p>
          <a:p>
            <a:pPr algn="just" eaLnBrk="1" hangingPunct="1">
              <a:lnSpc>
                <a:spcPct val="150000"/>
              </a:lnSpc>
            </a:pPr>
            <a:r>
              <a:rPr lang="el-GR" sz="1800" dirty="0" smtClean="0"/>
              <a:t>Επιπτώσεις της καταστροφής στην ψυχική υγεία των ειδικών (επαγγελματική εξουθένωση, ψυχικό τραύμα)</a:t>
            </a:r>
          </a:p>
          <a:p>
            <a:pPr algn="just" eaLnBrk="1" hangingPunct="1">
              <a:lnSpc>
                <a:spcPct val="150000"/>
              </a:lnSpc>
            </a:pPr>
            <a:endParaRPr lang="el-GR" sz="1800"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 Τίτλος"/>
          <p:cNvSpPr>
            <a:spLocks noGrp="1"/>
          </p:cNvSpPr>
          <p:nvPr>
            <p:ph type="title"/>
          </p:nvPr>
        </p:nvSpPr>
        <p:spPr/>
        <p:txBody>
          <a:bodyPr/>
          <a:lstStyle/>
          <a:p>
            <a:pPr eaLnBrk="1" hangingPunct="1"/>
            <a:r>
              <a:rPr lang="el-GR" sz="3200" b="1" dirty="0" smtClean="0"/>
              <a:t>Ρόλος των Υπηρεσιών ψυχικής υγείας</a:t>
            </a:r>
          </a:p>
        </p:txBody>
      </p:sp>
      <p:sp>
        <p:nvSpPr>
          <p:cNvPr id="18435" name="2 - Θέση περιεχομένου"/>
          <p:cNvSpPr>
            <a:spLocks noGrp="1"/>
          </p:cNvSpPr>
          <p:nvPr>
            <p:ph idx="1"/>
          </p:nvPr>
        </p:nvSpPr>
        <p:spPr/>
        <p:txBody>
          <a:bodyPr/>
          <a:lstStyle/>
          <a:p>
            <a:pPr marL="514350" indent="-514350" eaLnBrk="1" hangingPunct="1">
              <a:lnSpc>
                <a:spcPct val="150000"/>
              </a:lnSpc>
              <a:buFont typeface="Calibri" pitchFamily="34" charset="0"/>
              <a:buAutoNum type="arabicPeriod"/>
            </a:pPr>
            <a:r>
              <a:rPr lang="el-GR" sz="2000" dirty="0" smtClean="0"/>
              <a:t>Προετοιμασία επαγγελματιών (πρόνοιας, υγείας, παιδείας)</a:t>
            </a:r>
          </a:p>
          <a:p>
            <a:pPr marL="514350" indent="-514350" eaLnBrk="1" hangingPunct="1">
              <a:lnSpc>
                <a:spcPct val="150000"/>
              </a:lnSpc>
              <a:buFont typeface="Calibri" pitchFamily="34" charset="0"/>
              <a:buAutoNum type="arabicPeriod"/>
            </a:pPr>
            <a:r>
              <a:rPr lang="el-GR" sz="2000" dirty="0" smtClean="0"/>
              <a:t>Επανακαθορισμός ρόλων και αρμοδιοτήτων</a:t>
            </a:r>
          </a:p>
          <a:p>
            <a:pPr marL="514350" indent="-514350" eaLnBrk="1" hangingPunct="1">
              <a:lnSpc>
                <a:spcPct val="150000"/>
              </a:lnSpc>
              <a:buFont typeface="Calibri" pitchFamily="34" charset="0"/>
              <a:buAutoNum type="arabicPeriod"/>
            </a:pPr>
            <a:r>
              <a:rPr lang="el-GR" sz="2000" dirty="0" smtClean="0"/>
              <a:t>Ενδυνάμωση ειδικών και κοινότητας , θεωρητική εκπαίδευση, πρακτικές δεξιότητες</a:t>
            </a:r>
          </a:p>
          <a:p>
            <a:pPr marL="514350" indent="-514350" eaLnBrk="1" hangingPunct="1">
              <a:lnSpc>
                <a:spcPct val="150000"/>
              </a:lnSpc>
              <a:buFont typeface="Calibri" pitchFamily="34" charset="0"/>
              <a:buAutoNum type="arabicPeriod"/>
            </a:pPr>
            <a:r>
              <a:rPr lang="el-GR" sz="2000" dirty="0" smtClean="0"/>
              <a:t>Εποπτεία, υποστήριξη επαγγελματιών πρώτης γραμμής</a:t>
            </a:r>
          </a:p>
          <a:p>
            <a:pPr marL="514350" indent="-514350" eaLnBrk="1" hangingPunct="1">
              <a:lnSpc>
                <a:spcPct val="150000"/>
              </a:lnSpc>
              <a:buFont typeface="Calibri" pitchFamily="34" charset="0"/>
              <a:buAutoNum type="arabicPeriod"/>
            </a:pPr>
            <a:r>
              <a:rPr lang="el-GR" sz="2000" dirty="0" smtClean="0"/>
              <a:t>Εκτίμηση περιπτώσεων, θεραπεία, παρακολούθηση</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Ρόλος του Σχολείου</a:t>
            </a:r>
            <a:endParaRPr lang="el-GR" sz="3200" b="1" dirty="0"/>
          </a:p>
        </p:txBody>
      </p:sp>
      <p:sp>
        <p:nvSpPr>
          <p:cNvPr id="3" name="2 - Θέση περιεχομένου"/>
          <p:cNvSpPr>
            <a:spLocks noGrp="1"/>
          </p:cNvSpPr>
          <p:nvPr>
            <p:ph idx="1"/>
          </p:nvPr>
        </p:nvSpPr>
        <p:spPr>
          <a:xfrm>
            <a:off x="428596" y="1857364"/>
            <a:ext cx="8229600" cy="4525963"/>
          </a:xfrm>
        </p:spPr>
        <p:txBody>
          <a:bodyPr/>
          <a:lstStyle/>
          <a:p>
            <a:pPr lvl="1" eaLnBrk="1" fontAlgn="auto" hangingPunct="1">
              <a:lnSpc>
                <a:spcPct val="150000"/>
              </a:lnSpc>
              <a:spcAft>
                <a:spcPts val="0"/>
              </a:spcAft>
              <a:buFont typeface="Arial" pitchFamily="34" charset="0"/>
              <a:buChar char="–"/>
              <a:defRPr/>
            </a:pPr>
            <a:r>
              <a:rPr lang="el-GR" sz="1600" dirty="0" smtClean="0"/>
              <a:t>Προετοιμασία/ υποδοχή → συνεκπαίδευση.  </a:t>
            </a:r>
          </a:p>
          <a:p>
            <a:pPr lvl="1" eaLnBrk="1" fontAlgn="auto" hangingPunct="1">
              <a:lnSpc>
                <a:spcPct val="150000"/>
              </a:lnSpc>
              <a:spcAft>
                <a:spcPts val="0"/>
              </a:spcAft>
              <a:buFont typeface="Arial" pitchFamily="34" charset="0"/>
              <a:buChar char="–"/>
              <a:defRPr/>
            </a:pPr>
            <a:r>
              <a:rPr lang="el-GR" sz="1600" dirty="0" smtClean="0"/>
              <a:t>Καλλιέργεια δεξιοτήτων </a:t>
            </a:r>
            <a:r>
              <a:rPr lang="el-GR" sz="1600" b="1" dirty="0" smtClean="0"/>
              <a:t>διαπολιτισμικής επικοινωνίας σε όλους : </a:t>
            </a:r>
            <a:r>
              <a:rPr lang="el-GR" sz="1600" dirty="0" smtClean="0"/>
              <a:t>ενσυναίσθηση, γνώσεις, αξίες, επικοινωνιακές δεξιότητες</a:t>
            </a:r>
            <a:endParaRPr lang="el-GR" sz="1600" b="1" dirty="0" smtClean="0"/>
          </a:p>
          <a:p>
            <a:pPr lvl="1" eaLnBrk="1" fontAlgn="auto" hangingPunct="1">
              <a:lnSpc>
                <a:spcPct val="150000"/>
              </a:lnSpc>
              <a:spcAft>
                <a:spcPts val="0"/>
              </a:spcAft>
              <a:buFont typeface="Arial" pitchFamily="34" charset="0"/>
              <a:buChar char="–"/>
              <a:defRPr/>
            </a:pPr>
            <a:r>
              <a:rPr lang="el-GR" sz="1600" dirty="0" smtClean="0"/>
              <a:t>Διδασκαλία ελληνικής και μητρικής γλώσσας, με βάση τις επικοινωνιακές ανάγκες και την καθημερινότητα των μαθητών/τριών</a:t>
            </a:r>
          </a:p>
          <a:p>
            <a:pPr lvl="1" eaLnBrk="1" fontAlgn="auto" hangingPunct="1">
              <a:lnSpc>
                <a:spcPct val="150000"/>
              </a:lnSpc>
              <a:spcAft>
                <a:spcPts val="0"/>
              </a:spcAft>
              <a:buFont typeface="Arial" pitchFamily="34" charset="0"/>
              <a:buChar char="–"/>
              <a:defRPr/>
            </a:pPr>
            <a:r>
              <a:rPr lang="el-GR" sz="1600" dirty="0" smtClean="0"/>
              <a:t>Σχέση εμπιστοσύνης  γονέων και μαθητών με τον εκπαιδευτικό</a:t>
            </a:r>
          </a:p>
          <a:p>
            <a:pPr lvl="1" eaLnBrk="1" fontAlgn="auto" hangingPunct="1">
              <a:lnSpc>
                <a:spcPct val="150000"/>
              </a:lnSpc>
              <a:spcAft>
                <a:spcPts val="0"/>
              </a:spcAft>
              <a:buFont typeface="Arial" pitchFamily="34" charset="0"/>
              <a:buChar char="–"/>
              <a:defRPr/>
            </a:pPr>
            <a:r>
              <a:rPr lang="el-GR" sz="1600" dirty="0" smtClean="0"/>
              <a:t>Ανάπτυξη αλληλεγγύης, αντιμετώπιση ρατσιστικών συμπεριφορών, </a:t>
            </a:r>
            <a:r>
              <a:rPr lang="el-GR" sz="1600" dirty="0" smtClean="0"/>
              <a:t>εκφοβισμού</a:t>
            </a:r>
            <a:r>
              <a:rPr lang="el-GR" sz="1600" dirty="0"/>
              <a:t> </a:t>
            </a:r>
            <a:r>
              <a:rPr lang="el-GR" sz="1600" dirty="0" smtClean="0"/>
              <a:t> </a:t>
            </a:r>
            <a:r>
              <a:rPr lang="el-GR" sz="1600" b="1" dirty="0" smtClean="0"/>
              <a:t>→</a:t>
            </a:r>
            <a:endParaRPr lang="el-GR" sz="1600" b="1" dirty="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Ρόλος του Σχολείου</a:t>
            </a:r>
            <a:endParaRPr lang="el-GR" sz="3200" b="1" dirty="0"/>
          </a:p>
        </p:txBody>
      </p:sp>
      <p:sp>
        <p:nvSpPr>
          <p:cNvPr id="3" name="2 - Θέση περιεχομένου"/>
          <p:cNvSpPr>
            <a:spLocks noGrp="1"/>
          </p:cNvSpPr>
          <p:nvPr>
            <p:ph idx="1"/>
          </p:nvPr>
        </p:nvSpPr>
        <p:spPr>
          <a:xfrm>
            <a:off x="428596" y="1857364"/>
            <a:ext cx="8229600" cy="4525963"/>
          </a:xfrm>
        </p:spPr>
        <p:txBody>
          <a:bodyPr/>
          <a:lstStyle/>
          <a:p>
            <a:pPr lvl="1" eaLnBrk="1" fontAlgn="auto" hangingPunct="1">
              <a:lnSpc>
                <a:spcPct val="150000"/>
              </a:lnSpc>
              <a:spcAft>
                <a:spcPts val="0"/>
              </a:spcAft>
              <a:buFont typeface="Arial" pitchFamily="34" charset="0"/>
              <a:buChar char="–"/>
              <a:defRPr/>
            </a:pPr>
            <a:r>
              <a:rPr lang="el-GR" sz="1800" dirty="0" smtClean="0"/>
              <a:t>Δημιουργία </a:t>
            </a:r>
            <a:r>
              <a:rPr lang="el-GR" sz="1800" dirty="0" smtClean="0"/>
              <a:t>αισθήματος «ανήκειν» στο σχολείο, </a:t>
            </a:r>
          </a:p>
          <a:p>
            <a:pPr lvl="1" eaLnBrk="1" fontAlgn="auto" hangingPunct="1">
              <a:lnSpc>
                <a:spcPct val="150000"/>
              </a:lnSpc>
              <a:spcAft>
                <a:spcPts val="0"/>
              </a:spcAft>
              <a:buFont typeface="Arial" pitchFamily="34" charset="0"/>
              <a:buChar char="–"/>
              <a:defRPr/>
            </a:pPr>
            <a:r>
              <a:rPr lang="el-GR" sz="1800" dirty="0" smtClean="0"/>
              <a:t>Ενίσχυση αυτοεκτίμησης,</a:t>
            </a:r>
          </a:p>
          <a:p>
            <a:pPr lvl="1" eaLnBrk="1" fontAlgn="auto" hangingPunct="1">
              <a:lnSpc>
                <a:spcPct val="150000"/>
              </a:lnSpc>
              <a:spcAft>
                <a:spcPts val="0"/>
              </a:spcAft>
              <a:buFont typeface="Arial" pitchFamily="34" charset="0"/>
              <a:buChar char="–"/>
              <a:defRPr/>
            </a:pPr>
            <a:r>
              <a:rPr lang="el-GR" sz="1800" dirty="0" smtClean="0"/>
              <a:t>Συναισθηματική έκφραση, </a:t>
            </a:r>
          </a:p>
          <a:p>
            <a:pPr lvl="1" eaLnBrk="1" fontAlgn="auto" hangingPunct="1">
              <a:lnSpc>
                <a:spcPct val="150000"/>
              </a:lnSpc>
              <a:spcAft>
                <a:spcPts val="0"/>
              </a:spcAft>
              <a:buFont typeface="Arial" pitchFamily="34" charset="0"/>
              <a:buChar char="–"/>
              <a:defRPr/>
            </a:pPr>
            <a:r>
              <a:rPr lang="el-GR" sz="1800" dirty="0" smtClean="0"/>
              <a:t>Αφομοίωση εμπειριών, </a:t>
            </a:r>
          </a:p>
          <a:p>
            <a:pPr lvl="1" eaLnBrk="1" fontAlgn="auto" hangingPunct="1">
              <a:lnSpc>
                <a:spcPct val="150000"/>
              </a:lnSpc>
              <a:spcAft>
                <a:spcPts val="0"/>
              </a:spcAft>
              <a:buFont typeface="Arial" pitchFamily="34" charset="0"/>
              <a:buChar char="–"/>
              <a:defRPr/>
            </a:pPr>
            <a:r>
              <a:rPr lang="el-GR" sz="1800" dirty="0" smtClean="0"/>
              <a:t>Μετουσίωση της αντιξοότητας μέσω δημιουργικών δραστηριοτήτων</a:t>
            </a:r>
          </a:p>
          <a:p>
            <a:pPr lvl="1" eaLnBrk="1" fontAlgn="auto" hangingPunct="1">
              <a:lnSpc>
                <a:spcPct val="150000"/>
              </a:lnSpc>
              <a:spcAft>
                <a:spcPts val="0"/>
              </a:spcAft>
              <a:buFont typeface="Arial" pitchFamily="34" charset="0"/>
              <a:buChar char="–"/>
              <a:defRPr/>
            </a:pPr>
            <a:endParaRPr lang="el-GR" sz="1400" dirty="0" smtClean="0"/>
          </a:p>
          <a:p>
            <a:pPr lvl="1" eaLnBrk="1" fontAlgn="auto" hangingPunct="1">
              <a:lnSpc>
                <a:spcPct val="150000"/>
              </a:lnSpc>
              <a:spcAft>
                <a:spcPts val="0"/>
              </a:spcAft>
              <a:buNone/>
              <a:defRPr/>
            </a:pPr>
            <a:r>
              <a:rPr lang="el-GR" sz="1100" dirty="0" smtClean="0"/>
              <a:t>* Αναλυτικές οδηγίες στο  Ινστιτούτο  Εκπαιδευτικής Πολιτικής </a:t>
            </a:r>
            <a:r>
              <a:rPr lang="en-US" sz="1100" dirty="0" smtClean="0">
                <a:hlinkClick r:id="rId2"/>
              </a:rPr>
              <a:t>http://iep.edu.gr/el/component/k2/content/50-ekpaidefsi-prosfygon</a:t>
            </a:r>
            <a:r>
              <a:rPr lang="el-GR" sz="1100" dirty="0" smtClean="0"/>
              <a:t> και στο </a:t>
            </a:r>
            <a:r>
              <a:rPr lang="el-GR" sz="1100" dirty="0" smtClean="0">
                <a:hlinkClick r:id="rId3"/>
              </a:rPr>
              <a:t>Μαθαίνουμε για τους πρόσφυγες – UNHCR Greece</a:t>
            </a:r>
            <a:endParaRPr lang="el-GR" sz="1100" dirty="0" smtClean="0"/>
          </a:p>
          <a:p>
            <a:pPr>
              <a:buNone/>
            </a:pPr>
            <a:endParaRPr lang="el-GR"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2000" b="1" dirty="0" smtClean="0"/>
              <a:t>Ετήσια έκθεση για την εκπαίδευση της Ύπατης Αρμοστείας του ΟΗΕ: «Ενώνοντας Δυνάμεις για την Εκπαίδευση των Προσφύγων» (‘</a:t>
            </a:r>
            <a:r>
              <a:rPr lang="el-GR" sz="2000" b="1" dirty="0" smtClean="0">
                <a:hlinkClick r:id="rId2"/>
              </a:rPr>
              <a:t>Coming Together for Refugee Education</a:t>
            </a:r>
            <a:r>
              <a:rPr lang="el-GR" sz="2000" b="1" dirty="0" smtClean="0"/>
              <a:t>’) 2020</a:t>
            </a:r>
            <a:endParaRPr lang="el-GR" sz="2000" b="1" dirty="0"/>
          </a:p>
        </p:txBody>
      </p:sp>
      <p:pic>
        <p:nvPicPr>
          <p:cNvPr id="4" name="3 - Θέση περιεχομένου" descr="RF2303986_RefugeeSchoolchildrenOutOfSchool_Social_Gr_fnl2.jpg"/>
          <p:cNvPicPr>
            <a:picLocks noGrp="1" noChangeAspect="1"/>
          </p:cNvPicPr>
          <p:nvPr>
            <p:ph idx="1"/>
          </p:nvPr>
        </p:nvPicPr>
        <p:blipFill>
          <a:blip r:embed="rId3"/>
          <a:stretch>
            <a:fillRect/>
          </a:stretch>
        </p:blipFill>
        <p:spPr>
          <a:xfrm>
            <a:off x="2309018" y="1600200"/>
            <a:ext cx="4525963" cy="4525963"/>
          </a:xfrm>
        </p:spPr>
      </p:pic>
      <p:sp>
        <p:nvSpPr>
          <p:cNvPr id="5" name="4 - TextBox"/>
          <p:cNvSpPr txBox="1"/>
          <p:nvPr/>
        </p:nvSpPr>
        <p:spPr>
          <a:xfrm>
            <a:off x="285720" y="6215082"/>
            <a:ext cx="7858180" cy="646331"/>
          </a:xfrm>
          <a:prstGeom prst="rect">
            <a:avLst/>
          </a:prstGeom>
          <a:noFill/>
        </p:spPr>
        <p:txBody>
          <a:bodyPr wrap="square" rtlCol="0">
            <a:spAutoFit/>
          </a:bodyPr>
          <a:lstStyle/>
          <a:p>
            <a:pPr lvl="1" eaLnBrk="1" fontAlgn="auto" hangingPunct="1">
              <a:lnSpc>
                <a:spcPct val="150000"/>
              </a:lnSpc>
              <a:spcAft>
                <a:spcPts val="0"/>
              </a:spcAft>
              <a:buFont typeface="Arial" charset="0"/>
              <a:buChar char="•"/>
              <a:defRPr/>
            </a:pPr>
            <a:r>
              <a:rPr lang="el-GR" sz="1200" dirty="0" smtClean="0"/>
              <a:t>  Ελλάδα (2018 -19): Εγγεγραμμένοι 11.500 μαθητές /τριες </a:t>
            </a:r>
          </a:p>
          <a:p>
            <a:pPr lvl="1" eaLnBrk="1" fontAlgn="auto" hangingPunct="1">
              <a:lnSpc>
                <a:spcPct val="150000"/>
              </a:lnSpc>
              <a:spcAft>
                <a:spcPts val="0"/>
              </a:spcAft>
              <a:defRPr/>
            </a:pPr>
            <a:r>
              <a:rPr lang="el-GR" sz="1200" dirty="0" smtClean="0"/>
              <a:t>					(Ινστιτούτο  Εκπαιδευτικής Πολιτικής) </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2000" b="1" dirty="0" smtClean="0"/>
              <a:t>Ετήσια έκθεση για την εκπαίδευση της Ύπατης Αρμοστείας του ΟΗΕ: «Ενώνοντας Δυνάμεις για την Εκπαίδευση των Προσφύγων» (‘</a:t>
            </a:r>
            <a:r>
              <a:rPr lang="el-GR" sz="2000" b="1" dirty="0" smtClean="0">
                <a:hlinkClick r:id="rId2"/>
              </a:rPr>
              <a:t>Coming Together for Refugee Education</a:t>
            </a:r>
            <a:r>
              <a:rPr lang="el-GR" sz="2000" b="1" dirty="0" smtClean="0"/>
              <a:t>’) 2020</a:t>
            </a:r>
            <a:endParaRPr lang="el-GR" sz="2000" dirty="0"/>
          </a:p>
        </p:txBody>
      </p:sp>
      <p:pic>
        <p:nvPicPr>
          <p:cNvPr id="4" name="3 - Θέση περιεχομένου" descr="RF2303985_EnrollmentOfRefugeesInEducation_Social_GR_Fnl2.jpg"/>
          <p:cNvPicPr>
            <a:picLocks noGrp="1" noChangeAspect="1"/>
          </p:cNvPicPr>
          <p:nvPr>
            <p:ph idx="1"/>
          </p:nvPr>
        </p:nvPicPr>
        <p:blipFill>
          <a:blip r:embed="rId3"/>
          <a:stretch>
            <a:fillRect/>
          </a:stretch>
        </p:blipFill>
        <p:spPr>
          <a:xfrm>
            <a:off x="2309018" y="1600200"/>
            <a:ext cx="4525963" cy="4525963"/>
          </a:xfrm>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2000" b="1" dirty="0" smtClean="0"/>
              <a:t>Ετήσια έκθεση για την εκπαίδευση της Ύπατης Αρμοστείας του ΟΗΕ: «Ενώνοντας Δυνάμεις για την Εκπαίδευση των Προσφύγων» (‘</a:t>
            </a:r>
            <a:r>
              <a:rPr lang="el-GR" sz="2000" b="1" dirty="0" smtClean="0">
                <a:hlinkClick r:id="rId2"/>
              </a:rPr>
              <a:t>Coming Together for Refugee Education</a:t>
            </a:r>
            <a:r>
              <a:rPr lang="el-GR" sz="2000" b="1" dirty="0" smtClean="0"/>
              <a:t>’) 2020</a:t>
            </a:r>
            <a:endParaRPr lang="el-GR" sz="2000" dirty="0"/>
          </a:p>
        </p:txBody>
      </p:sp>
      <p:pic>
        <p:nvPicPr>
          <p:cNvPr id="4" name="3 - Θέση περιεχομένου" descr="RF2303987_50OfRefugeeGirls_Social_Gr_fnl2.jpg"/>
          <p:cNvPicPr>
            <a:picLocks noGrp="1" noChangeAspect="1"/>
          </p:cNvPicPr>
          <p:nvPr>
            <p:ph idx="1"/>
          </p:nvPr>
        </p:nvPicPr>
        <p:blipFill>
          <a:blip r:embed="rId3"/>
          <a:stretch>
            <a:fillRect/>
          </a:stretch>
        </p:blipFill>
        <p:spPr>
          <a:xfrm>
            <a:off x="2309018" y="1600200"/>
            <a:ext cx="4525963" cy="4525963"/>
          </a:xfr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 Τίτλος"/>
          <p:cNvSpPr>
            <a:spLocks noGrp="1"/>
          </p:cNvSpPr>
          <p:nvPr>
            <p:ph type="title"/>
          </p:nvPr>
        </p:nvSpPr>
        <p:spPr/>
        <p:txBody>
          <a:bodyPr/>
          <a:lstStyle/>
          <a:p>
            <a:pPr eaLnBrk="1" hangingPunct="1"/>
            <a:r>
              <a:rPr lang="el-GR" sz="3200" b="1" dirty="0" smtClean="0"/>
              <a:t>Παιδοψυχιατρική διαγνωστική προσέγγιση </a:t>
            </a:r>
          </a:p>
        </p:txBody>
      </p:sp>
      <p:sp>
        <p:nvSpPr>
          <p:cNvPr id="20483" name="2 - Θέση περιεχομένου"/>
          <p:cNvSpPr>
            <a:spLocks noGrp="1"/>
          </p:cNvSpPr>
          <p:nvPr>
            <p:ph idx="1"/>
          </p:nvPr>
        </p:nvSpPr>
        <p:spPr/>
        <p:txBody>
          <a:bodyPr/>
          <a:lstStyle/>
          <a:p>
            <a:pPr eaLnBrk="1" hangingPunct="1">
              <a:lnSpc>
                <a:spcPct val="150000"/>
              </a:lnSpc>
            </a:pPr>
            <a:r>
              <a:rPr lang="el-GR" sz="1800" dirty="0" smtClean="0"/>
              <a:t>Εμπειρίες της οικογένειας στην πατρίδα της και στη χώρα φιλοξενίας</a:t>
            </a:r>
          </a:p>
          <a:p>
            <a:pPr eaLnBrk="1" hangingPunct="1">
              <a:lnSpc>
                <a:spcPct val="150000"/>
              </a:lnSpc>
            </a:pPr>
            <a:r>
              <a:rPr lang="el-GR" sz="1800" dirty="0" smtClean="0"/>
              <a:t>Συμπτώματα του παιδιού</a:t>
            </a:r>
          </a:p>
          <a:p>
            <a:pPr eaLnBrk="1" hangingPunct="1">
              <a:lnSpc>
                <a:spcPct val="150000"/>
              </a:lnSpc>
            </a:pPr>
            <a:r>
              <a:rPr lang="el-GR" sz="1800" dirty="0" smtClean="0"/>
              <a:t>Συμπτώματα άλλων μελών της οικογένειας</a:t>
            </a:r>
          </a:p>
          <a:p>
            <a:pPr eaLnBrk="1" hangingPunct="1">
              <a:lnSpc>
                <a:spcPct val="150000"/>
              </a:lnSpc>
            </a:pPr>
            <a:r>
              <a:rPr lang="el-GR" sz="1800" dirty="0" smtClean="0"/>
              <a:t>Ισχυρά χαρακτηριστικά παιδιού και οικογένειας, </a:t>
            </a:r>
          </a:p>
          <a:p>
            <a:pPr eaLnBrk="1" hangingPunct="1">
              <a:lnSpc>
                <a:spcPct val="150000"/>
              </a:lnSpc>
            </a:pPr>
            <a:r>
              <a:rPr lang="el-GR" sz="1800" dirty="0" smtClean="0"/>
              <a:t>Πηγές και προηγούμενες διαδρομές αναζήτησης βοήθειας</a:t>
            </a:r>
          </a:p>
          <a:p>
            <a:pPr eaLnBrk="1" hangingPunct="1">
              <a:lnSpc>
                <a:spcPct val="150000"/>
              </a:lnSpc>
            </a:pPr>
            <a:r>
              <a:rPr lang="el-GR" sz="1800" dirty="0" smtClean="0"/>
              <a:t>Διαπραγμάτευση για την ανακατασκευή της οικογένειας και του κοινωνικού της δικτύου, </a:t>
            </a:r>
          </a:p>
          <a:p>
            <a:pPr eaLnBrk="1" hangingPunct="1">
              <a:lnSpc>
                <a:spcPct val="150000"/>
              </a:lnSpc>
            </a:pPr>
            <a:r>
              <a:rPr lang="el-GR" sz="1800" dirty="0" smtClean="0"/>
              <a:t>Ανάληψη ρόλων και σημασία τους</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 Τίτλος"/>
          <p:cNvSpPr>
            <a:spLocks noGrp="1"/>
          </p:cNvSpPr>
          <p:nvPr>
            <p:ph type="title"/>
          </p:nvPr>
        </p:nvSpPr>
        <p:spPr/>
        <p:txBody>
          <a:bodyPr/>
          <a:lstStyle/>
          <a:p>
            <a:pPr eaLnBrk="1" hangingPunct="1"/>
            <a:r>
              <a:rPr lang="el-GR" sz="3200" b="1" dirty="0" smtClean="0"/>
              <a:t>Σημεία προσοχής, ιδιαιτερότητες</a:t>
            </a:r>
          </a:p>
        </p:txBody>
      </p:sp>
      <p:sp>
        <p:nvSpPr>
          <p:cNvPr id="19459" name="2 - Θέση περιεχομένου"/>
          <p:cNvSpPr>
            <a:spLocks noGrp="1"/>
          </p:cNvSpPr>
          <p:nvPr>
            <p:ph idx="1"/>
          </p:nvPr>
        </p:nvSpPr>
        <p:spPr/>
        <p:txBody>
          <a:bodyPr rtlCol="0">
            <a:normAutofit fontScale="92500" lnSpcReduction="20000"/>
          </a:bodyPr>
          <a:lstStyle/>
          <a:p>
            <a:pPr algn="just" eaLnBrk="1" fontAlgn="auto" hangingPunct="1">
              <a:lnSpc>
                <a:spcPct val="170000"/>
              </a:lnSpc>
              <a:spcAft>
                <a:spcPts val="0"/>
              </a:spcAft>
              <a:buFont typeface="Arial" pitchFamily="34" charset="0"/>
              <a:buChar char="•"/>
              <a:defRPr/>
            </a:pPr>
            <a:r>
              <a:rPr lang="el-GR" sz="1700" dirty="0" smtClean="0"/>
              <a:t>Φόβος, έλλειψη εμπιστοσύνης, συνεχιζόμενες καταστάσεις κινδύνου. Επιφυλακτικότητα στη θεραπευτική συμμαχία. Απαραίτητη η προστασία του απορρήτου</a:t>
            </a:r>
          </a:p>
          <a:p>
            <a:pPr algn="just" eaLnBrk="1" fontAlgn="auto" hangingPunct="1">
              <a:lnSpc>
                <a:spcPct val="170000"/>
              </a:lnSpc>
              <a:spcAft>
                <a:spcPts val="0"/>
              </a:spcAft>
              <a:buFont typeface="Arial" pitchFamily="34" charset="0"/>
              <a:buChar char="•"/>
              <a:defRPr/>
            </a:pPr>
            <a:r>
              <a:rPr lang="el-GR" sz="1700" b="1" dirty="0" smtClean="0"/>
              <a:t>Έντονα τραυματικά βιώματα μπορεί να</a:t>
            </a:r>
            <a:r>
              <a:rPr lang="en-US" sz="1700" b="1" dirty="0" smtClean="0"/>
              <a:t> </a:t>
            </a:r>
            <a:r>
              <a:rPr lang="el-GR" sz="1700" b="1" dirty="0" smtClean="0"/>
              <a:t>είναι αδύνατο να περιγραφούν ή να  αποφεύγεται η περιγραφή τους</a:t>
            </a:r>
          </a:p>
          <a:p>
            <a:pPr algn="just" eaLnBrk="1" fontAlgn="auto" hangingPunct="1">
              <a:lnSpc>
                <a:spcPct val="170000"/>
              </a:lnSpc>
              <a:spcAft>
                <a:spcPts val="0"/>
              </a:spcAft>
              <a:buFont typeface="Arial" pitchFamily="34" charset="0"/>
              <a:buChar char="•"/>
              <a:defRPr/>
            </a:pPr>
            <a:r>
              <a:rPr lang="el-GR" sz="1700" dirty="0" smtClean="0"/>
              <a:t>Η αποκάλυψη γεγονότων </a:t>
            </a:r>
            <a:r>
              <a:rPr lang="en-US" sz="1700" dirty="0" smtClean="0"/>
              <a:t>taboo</a:t>
            </a:r>
            <a:r>
              <a:rPr lang="el-GR" sz="1700" dirty="0" smtClean="0"/>
              <a:t> μπορεί μην είναι ανεκτή από το παιδί και να βλάψει τις οικογενειακές και κοινωνικές του σχέσεις</a:t>
            </a:r>
          </a:p>
          <a:p>
            <a:pPr algn="just" eaLnBrk="1" fontAlgn="auto" hangingPunct="1">
              <a:lnSpc>
                <a:spcPct val="170000"/>
              </a:lnSpc>
              <a:spcAft>
                <a:spcPts val="0"/>
              </a:spcAft>
              <a:buFont typeface="Arial" pitchFamily="34" charset="0"/>
              <a:buChar char="•"/>
              <a:defRPr/>
            </a:pPr>
            <a:r>
              <a:rPr lang="el-GR" sz="1700" b="1" u="sng" dirty="0" smtClean="0"/>
              <a:t>ΔΙΕΡΕΥΝΗΣΗ ΚΑΙ ΔΙΑΚΟΠΗ ΝΕΑΣ ΤΡΑΥΜΑΤΙΚΗΣ ΕΠΙΒΑΡΥΝΣΗΣ</a:t>
            </a:r>
          </a:p>
          <a:p>
            <a:pPr algn="just" eaLnBrk="1" fontAlgn="auto" hangingPunct="1">
              <a:lnSpc>
                <a:spcPct val="170000"/>
              </a:lnSpc>
              <a:spcAft>
                <a:spcPts val="0"/>
              </a:spcAft>
              <a:buFont typeface="Arial" pitchFamily="34" charset="0"/>
              <a:buChar char="•"/>
              <a:defRPr/>
            </a:pPr>
            <a:r>
              <a:rPr lang="el-GR" sz="1700" dirty="0" smtClean="0"/>
              <a:t>Πολιτισμικές διαφορές (π.χ. αποφυγή βλεμματικής επαφής ως ένδειξη σεβασμού, αποφυγή χειραψίας πριν την προσευχή, αργία Παρασκευής, παρεξηγήσιμος ο</a:t>
            </a:r>
            <a:r>
              <a:rPr lang="el-GR" sz="1800" dirty="0" smtClean="0"/>
              <a:t> </a:t>
            </a:r>
            <a:r>
              <a:rPr lang="el-GR" sz="1700" dirty="0" smtClean="0"/>
              <a:t>χαιρετισμός με χειραψία προς γυναίκες αραβικής καταγωγής και το χτύπημα στην πλάτη προς τους άνδρες). </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 Τίτλος"/>
          <p:cNvSpPr>
            <a:spLocks noGrp="1"/>
          </p:cNvSpPr>
          <p:nvPr>
            <p:ph type="title"/>
          </p:nvPr>
        </p:nvSpPr>
        <p:spPr/>
        <p:txBody>
          <a:bodyPr/>
          <a:lstStyle/>
          <a:p>
            <a:pPr eaLnBrk="1" hangingPunct="1"/>
            <a:r>
              <a:rPr lang="el-GR" sz="3200" b="1" dirty="0" smtClean="0"/>
              <a:t>Μέτρα πρόληψης και πρώιμης παρέμβασης </a:t>
            </a:r>
            <a:br>
              <a:rPr lang="el-GR" sz="3200" b="1" dirty="0" smtClean="0"/>
            </a:br>
            <a:endParaRPr lang="el-GR" sz="3200" b="1" dirty="0" smtClean="0"/>
          </a:p>
        </p:txBody>
      </p:sp>
      <p:sp>
        <p:nvSpPr>
          <p:cNvPr id="22531" name="2 - Θέση περιεχομένου"/>
          <p:cNvSpPr>
            <a:spLocks noGrp="1"/>
          </p:cNvSpPr>
          <p:nvPr>
            <p:ph idx="1"/>
          </p:nvPr>
        </p:nvSpPr>
        <p:spPr>
          <a:xfrm>
            <a:off x="428596" y="1643050"/>
            <a:ext cx="8229600" cy="4525963"/>
          </a:xfrm>
        </p:spPr>
        <p:txBody>
          <a:bodyPr/>
          <a:lstStyle/>
          <a:p>
            <a:pPr algn="just" eaLnBrk="1" hangingPunct="1">
              <a:lnSpc>
                <a:spcPct val="150000"/>
              </a:lnSpc>
            </a:pPr>
            <a:r>
              <a:rPr lang="el-GR" sz="1600" dirty="0" smtClean="0"/>
              <a:t>Επίλυση προβλημάτων διαβίωσης και σωματικής υγείας. Επαναφορά της αίσθησης κανονικότητας</a:t>
            </a:r>
          </a:p>
          <a:p>
            <a:pPr algn="just" eaLnBrk="1" hangingPunct="1">
              <a:lnSpc>
                <a:spcPct val="150000"/>
              </a:lnSpc>
            </a:pPr>
            <a:r>
              <a:rPr lang="el-GR" sz="1600" dirty="0" smtClean="0"/>
              <a:t>Παροχή διευκολύνσεων στη συλλογή απαιτούμενων εγγράφων για παροχή ασύλου και κοινωνική ενσωμάτωση στη φιλοξενούσα χώρα</a:t>
            </a:r>
          </a:p>
          <a:p>
            <a:pPr algn="just" eaLnBrk="1" hangingPunct="1">
              <a:lnSpc>
                <a:spcPct val="150000"/>
              </a:lnSpc>
            </a:pPr>
            <a:r>
              <a:rPr lang="el-GR" sz="1600" b="1" dirty="0" smtClean="0"/>
              <a:t>Πιστοποίηση της αυθεντικότητας της προσφυγικής εμπειρίας</a:t>
            </a:r>
            <a:r>
              <a:rPr lang="el-GR" sz="1600" dirty="0" smtClean="0"/>
              <a:t>. Η διάγνωση </a:t>
            </a:r>
            <a:r>
              <a:rPr lang="en-US" sz="1600" dirty="0" smtClean="0"/>
              <a:t>PTSD</a:t>
            </a:r>
            <a:r>
              <a:rPr lang="el-GR" sz="1600" dirty="0" smtClean="0"/>
              <a:t>  ισχυροποιεί νομικά την αναγνώριση της προσφυγικής ιδιότητας. </a:t>
            </a:r>
            <a:r>
              <a:rPr lang="el-GR" sz="1600" b="1" dirty="0" smtClean="0"/>
              <a:t>Η υπερδιάγνωση μπορεί να προκαλέσει ψυχιατρικοποίηση,</a:t>
            </a:r>
            <a:r>
              <a:rPr lang="el-GR" sz="1600" dirty="0" smtClean="0"/>
              <a:t> απαξίωση των κοινωνικών και εκπαιδευτικών παρεμβάσεων και κοινωνικό </a:t>
            </a:r>
            <a:r>
              <a:rPr lang="el-GR" sz="1600" dirty="0" smtClean="0"/>
              <a:t>στιγματισμό              </a:t>
            </a:r>
            <a:r>
              <a:rPr lang="el-GR" sz="1600" b="1" dirty="0" smtClean="0"/>
              <a:t>→</a:t>
            </a:r>
            <a:r>
              <a:rPr lang="el-GR" sz="1600" dirty="0" smtClean="0"/>
              <a:t>       </a:t>
            </a:r>
            <a:endParaRPr lang="el-GR" sz="1600" dirty="0" smtClean="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 Τίτλος"/>
          <p:cNvSpPr>
            <a:spLocks noGrp="1"/>
          </p:cNvSpPr>
          <p:nvPr>
            <p:ph type="title"/>
          </p:nvPr>
        </p:nvSpPr>
        <p:spPr/>
        <p:txBody>
          <a:bodyPr/>
          <a:lstStyle/>
          <a:p>
            <a:pPr eaLnBrk="1" hangingPunct="1"/>
            <a:r>
              <a:rPr lang="el-GR" sz="3200" b="1" dirty="0" smtClean="0"/>
              <a:t>Μέτρα πρόληψης και πρώιμης παρέμβασης </a:t>
            </a:r>
            <a:br>
              <a:rPr lang="el-GR" sz="3200" b="1" dirty="0" smtClean="0"/>
            </a:br>
            <a:endParaRPr lang="el-GR" sz="3200" b="1" dirty="0" smtClean="0"/>
          </a:p>
        </p:txBody>
      </p:sp>
      <p:sp>
        <p:nvSpPr>
          <p:cNvPr id="22531" name="2 - Θέση περιεχομένου"/>
          <p:cNvSpPr>
            <a:spLocks noGrp="1"/>
          </p:cNvSpPr>
          <p:nvPr>
            <p:ph idx="1"/>
          </p:nvPr>
        </p:nvSpPr>
        <p:spPr>
          <a:xfrm>
            <a:off x="428596" y="1643050"/>
            <a:ext cx="8229600" cy="4525963"/>
          </a:xfrm>
        </p:spPr>
        <p:txBody>
          <a:bodyPr/>
          <a:lstStyle/>
          <a:p>
            <a:pPr algn="just" eaLnBrk="1" hangingPunct="1">
              <a:lnSpc>
                <a:spcPct val="150000"/>
              </a:lnSpc>
            </a:pPr>
            <a:r>
              <a:rPr lang="el-GR" sz="1600" b="1" dirty="0" smtClean="0"/>
              <a:t>Ανάπτυξη </a:t>
            </a:r>
            <a:r>
              <a:rPr lang="el-GR" sz="1600" b="1" dirty="0" smtClean="0"/>
              <a:t>κοινωνικού δικτύου </a:t>
            </a:r>
            <a:r>
              <a:rPr lang="el-GR" sz="1600" dirty="0" smtClean="0"/>
              <a:t>με οικογένειες από την ίδια χώρα προέλευσης  (προσοχή στη διαμάχη!) </a:t>
            </a:r>
          </a:p>
          <a:p>
            <a:pPr algn="just" eaLnBrk="1" hangingPunct="1">
              <a:lnSpc>
                <a:spcPct val="150000"/>
              </a:lnSpc>
            </a:pPr>
            <a:r>
              <a:rPr lang="el-GR" sz="1600" dirty="0" smtClean="0"/>
              <a:t>Διατήρηση θρησκευτικού συναισθήματος και πολιτισμικών χαρακτηριστικών</a:t>
            </a:r>
          </a:p>
          <a:p>
            <a:pPr algn="just" eaLnBrk="1" hangingPunct="1">
              <a:lnSpc>
                <a:spcPct val="150000"/>
              </a:lnSpc>
            </a:pPr>
            <a:r>
              <a:rPr lang="el-GR" sz="1600" dirty="0" smtClean="0"/>
              <a:t>Διατήρηση συνέχειας με ουσιαστικές πλευρές της ζωής πριν την τραυματική διακοπή (καλλιτεχνικές δραστηριότητες, αθλήματα, εργασία, μελέτη). </a:t>
            </a:r>
          </a:p>
          <a:p>
            <a:pPr algn="just" eaLnBrk="1" hangingPunct="1">
              <a:lnSpc>
                <a:spcPct val="150000"/>
              </a:lnSpc>
            </a:pPr>
            <a:r>
              <a:rPr lang="el-GR" sz="1600" dirty="0" smtClean="0"/>
              <a:t>Εκμάθηση νέων δραστηριοτήτων και ρόλων</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 Τίτλος"/>
          <p:cNvSpPr>
            <a:spLocks noGrp="1"/>
          </p:cNvSpPr>
          <p:nvPr>
            <p:ph type="title"/>
          </p:nvPr>
        </p:nvSpPr>
        <p:spPr/>
        <p:txBody>
          <a:bodyPr/>
          <a:lstStyle/>
          <a:p>
            <a:pPr eaLnBrk="1" hangingPunct="1"/>
            <a:r>
              <a:rPr lang="el-GR" sz="3200" b="1" dirty="0" smtClean="0"/>
              <a:t>Τραύμα: Ψυχοθ</a:t>
            </a:r>
            <a:r>
              <a:rPr lang="en-GB" sz="3200" b="1" dirty="0" smtClean="0"/>
              <a:t>εραπευτικές </a:t>
            </a:r>
            <a:r>
              <a:rPr lang="el-GR" sz="3200" b="1" dirty="0" smtClean="0"/>
              <a:t>προσεγγίσεις</a:t>
            </a:r>
          </a:p>
        </p:txBody>
      </p:sp>
      <p:sp>
        <p:nvSpPr>
          <p:cNvPr id="35843" name="2 - Θέση περιεχομένου"/>
          <p:cNvSpPr>
            <a:spLocks noGrp="1"/>
          </p:cNvSpPr>
          <p:nvPr>
            <p:ph idx="1"/>
          </p:nvPr>
        </p:nvSpPr>
        <p:spPr>
          <a:xfrm>
            <a:off x="571472" y="1714488"/>
            <a:ext cx="8229600" cy="4525963"/>
          </a:xfrm>
        </p:spPr>
        <p:txBody>
          <a:bodyPr/>
          <a:lstStyle/>
          <a:p>
            <a:pPr algn="just" eaLnBrk="1" hangingPunct="1">
              <a:lnSpc>
                <a:spcPct val="150000"/>
              </a:lnSpc>
            </a:pPr>
            <a:r>
              <a:rPr lang="el-GR" sz="1600" dirty="0" smtClean="0"/>
              <a:t>Πιο αποτελεσματικές οι εστιασμένες στο τραύμα θεραπείες</a:t>
            </a:r>
          </a:p>
          <a:p>
            <a:pPr algn="just" eaLnBrk="1" hangingPunct="1">
              <a:lnSpc>
                <a:spcPct val="150000"/>
              </a:lnSpc>
            </a:pPr>
            <a:r>
              <a:rPr lang="el-GR" sz="1600" dirty="0" err="1" smtClean="0"/>
              <a:t>Ψυχοεκπαίδευση</a:t>
            </a:r>
            <a:r>
              <a:rPr lang="el-GR" sz="1600" dirty="0" smtClean="0"/>
              <a:t> παιδιών και γονέων για</a:t>
            </a:r>
            <a:r>
              <a:rPr lang="en-GB" sz="1600" dirty="0" smtClean="0"/>
              <a:t> τα συνήθη μετατραυματικά συμπτώματα και πορεία</a:t>
            </a:r>
            <a:r>
              <a:rPr lang="el-GR" sz="1600" dirty="0" smtClean="0"/>
              <a:t>, </a:t>
            </a:r>
            <a:r>
              <a:rPr lang="en-GB" sz="1600" dirty="0" smtClean="0"/>
              <a:t>συζήτηση για την αποφυγή</a:t>
            </a:r>
            <a:endParaRPr lang="el-GR" sz="1600" dirty="0" smtClean="0"/>
          </a:p>
          <a:p>
            <a:pPr algn="just" eaLnBrk="1" hangingPunct="1">
              <a:lnSpc>
                <a:spcPct val="150000"/>
              </a:lnSpc>
            </a:pPr>
            <a:r>
              <a:rPr lang="el-GR" sz="1600" dirty="0" smtClean="0"/>
              <a:t>Διευκόλυνση αφήγησης τραύματος, διόρθωση γνωσιακών διαστρεβλώσεων (αυτοκατηγορία, αναζήτηση οιωνών),</a:t>
            </a:r>
            <a:r>
              <a:rPr lang="en-GB" sz="1600" dirty="0" smtClean="0"/>
              <a:t> </a:t>
            </a:r>
            <a:r>
              <a:rPr lang="el-GR" sz="1600" dirty="0" smtClean="0"/>
              <a:t>μετατροπή </a:t>
            </a:r>
            <a:r>
              <a:rPr lang="en-GB" sz="1600" dirty="0" smtClean="0"/>
              <a:t>αντίληψη</a:t>
            </a:r>
            <a:r>
              <a:rPr lang="el-GR" sz="1600" dirty="0" smtClean="0"/>
              <a:t>ς</a:t>
            </a:r>
            <a:r>
              <a:rPr lang="en-GB" sz="1600" dirty="0" smtClean="0"/>
              <a:t> εαυτού </a:t>
            </a:r>
            <a:r>
              <a:rPr lang="el-GR" sz="1600" dirty="0" smtClean="0"/>
              <a:t>από</a:t>
            </a:r>
            <a:r>
              <a:rPr lang="en-GB" sz="1600" dirty="0" smtClean="0"/>
              <a:t> θύμα σε επιζήσαντα</a:t>
            </a:r>
            <a:endParaRPr lang="el-GR" sz="1600" dirty="0" smtClean="0"/>
          </a:p>
          <a:p>
            <a:pPr algn="just" eaLnBrk="1" hangingPunct="1">
              <a:lnSpc>
                <a:spcPct val="150000"/>
              </a:lnSpc>
            </a:pPr>
            <a:r>
              <a:rPr lang="el-GR" sz="1600" dirty="0" smtClean="0"/>
              <a:t>Δεν συνιστάται η λεπτομερής ανάκληση των τραυματικών εμπειριών </a:t>
            </a:r>
            <a:r>
              <a:rPr lang="en-US" sz="1600" dirty="0" smtClean="0"/>
              <a:t>(debriefing</a:t>
            </a:r>
            <a:r>
              <a:rPr lang="en-US" sz="1600" dirty="0" smtClean="0"/>
              <a:t>)</a:t>
            </a:r>
            <a:r>
              <a:rPr lang="el-GR" sz="1600" dirty="0" smtClean="0"/>
              <a:t>   </a:t>
            </a:r>
            <a:r>
              <a:rPr lang="el-GR" sz="1600" b="1" dirty="0" smtClean="0"/>
              <a:t>→</a:t>
            </a:r>
            <a:endParaRPr lang="el-GR" sz="1600" b="1"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 Τίτλος"/>
          <p:cNvSpPr>
            <a:spLocks noGrp="1"/>
          </p:cNvSpPr>
          <p:nvPr>
            <p:ph type="title"/>
          </p:nvPr>
        </p:nvSpPr>
        <p:spPr/>
        <p:txBody>
          <a:bodyPr/>
          <a:lstStyle/>
          <a:p>
            <a:pPr eaLnBrk="1" hangingPunct="1"/>
            <a:r>
              <a:rPr lang="el-GR" sz="3200" b="1" dirty="0" smtClean="0"/>
              <a:t>Τραύμα: Ψυχοθ</a:t>
            </a:r>
            <a:r>
              <a:rPr lang="en-GB" sz="3200" b="1" dirty="0" smtClean="0"/>
              <a:t>εραπευτικές </a:t>
            </a:r>
            <a:r>
              <a:rPr lang="el-GR" sz="3200" b="1" dirty="0" smtClean="0"/>
              <a:t>προσεγγίσεις</a:t>
            </a:r>
          </a:p>
        </p:txBody>
      </p:sp>
      <p:sp>
        <p:nvSpPr>
          <p:cNvPr id="35843" name="2 - Θέση περιεχομένου"/>
          <p:cNvSpPr>
            <a:spLocks noGrp="1"/>
          </p:cNvSpPr>
          <p:nvPr>
            <p:ph idx="1"/>
          </p:nvPr>
        </p:nvSpPr>
        <p:spPr>
          <a:xfrm>
            <a:off x="500034" y="1571612"/>
            <a:ext cx="8229600" cy="4525963"/>
          </a:xfrm>
        </p:spPr>
        <p:txBody>
          <a:bodyPr/>
          <a:lstStyle/>
          <a:p>
            <a:pPr algn="just" eaLnBrk="1" hangingPunct="1">
              <a:lnSpc>
                <a:spcPct val="150000"/>
              </a:lnSpc>
              <a:buNone/>
            </a:pPr>
            <a:endParaRPr lang="el-GR" sz="1600" dirty="0" smtClean="0"/>
          </a:p>
          <a:p>
            <a:pPr algn="just" eaLnBrk="1" hangingPunct="1">
              <a:lnSpc>
                <a:spcPct val="150000"/>
              </a:lnSpc>
            </a:pPr>
            <a:r>
              <a:rPr lang="el-GR" sz="1600" dirty="0" smtClean="0"/>
              <a:t>Τεχνικές χαλάρωσης, συναισθηματικής αυτορρύθμισης</a:t>
            </a:r>
            <a:r>
              <a:rPr lang="en-US" sz="1600" dirty="0" smtClean="0"/>
              <a:t>, </a:t>
            </a:r>
            <a:r>
              <a:rPr lang="el-GR" sz="1600" dirty="0" smtClean="0"/>
              <a:t>σταδιακή έκθεση</a:t>
            </a:r>
          </a:p>
          <a:p>
            <a:pPr algn="just" eaLnBrk="1" hangingPunct="1">
              <a:lnSpc>
                <a:spcPct val="150000"/>
              </a:lnSpc>
            </a:pPr>
            <a:r>
              <a:rPr lang="el-GR" sz="1600" dirty="0" smtClean="0"/>
              <a:t>Ενίσχυση της λειτουργικότητας, της ανθεκτικότητας και της αναπτυξιακής πορείας</a:t>
            </a:r>
          </a:p>
          <a:p>
            <a:pPr algn="just" eaLnBrk="1" hangingPunct="1">
              <a:lnSpc>
                <a:spcPct val="150000"/>
              </a:lnSpc>
            </a:pPr>
            <a:r>
              <a:rPr lang="el-GR" sz="1600" dirty="0" smtClean="0"/>
              <a:t>Μη λεκτικές προσεγγίσεις (</a:t>
            </a:r>
            <a:r>
              <a:rPr lang="en-GB" sz="1600" dirty="0" smtClean="0"/>
              <a:t>παιχνίδι,</a:t>
            </a:r>
            <a:r>
              <a:rPr lang="el-GR" sz="1600" dirty="0" smtClean="0"/>
              <a:t> ζωγραφική)</a:t>
            </a:r>
            <a:r>
              <a:rPr lang="en-GB" sz="1600" dirty="0" smtClean="0"/>
              <a:t> και η αφήγηση ιστοριών παρέχουν ευκαιρίες για την εξερεύνηση του τραύματος</a:t>
            </a:r>
            <a:r>
              <a:rPr lang="el-GR" sz="1600" dirty="0" smtClean="0"/>
              <a:t> σε μικρότερα παιδιά και πρόσφυγες</a:t>
            </a:r>
          </a:p>
          <a:p>
            <a:pPr algn="just" eaLnBrk="1" hangingPunct="1">
              <a:lnSpc>
                <a:spcPct val="150000"/>
              </a:lnSpc>
            </a:pPr>
            <a:r>
              <a:rPr lang="el-GR" sz="1600" dirty="0" smtClean="0"/>
              <a:t>Ενσωμάτωση παραδοσιακών στοιχείων στη θεραπεία</a:t>
            </a:r>
          </a:p>
          <a:p>
            <a:pPr algn="just" eaLnBrk="1" hangingPunct="1">
              <a:lnSpc>
                <a:spcPct val="150000"/>
              </a:lnSpc>
            </a:pPr>
            <a:r>
              <a:rPr lang="el-GR" sz="1600" dirty="0" smtClean="0"/>
              <a:t>Θ</a:t>
            </a:r>
            <a:r>
              <a:rPr lang="en-GB" sz="1600" dirty="0" smtClean="0"/>
              <a:t>εραπεία των συννοσηρών συμπτωμάτων </a:t>
            </a:r>
            <a:r>
              <a:rPr lang="el-GR" sz="1600" dirty="0" smtClean="0"/>
              <a:t>(</a:t>
            </a:r>
            <a:r>
              <a:rPr lang="en-GB" sz="1600" dirty="0" smtClean="0"/>
              <a:t>άγχους</a:t>
            </a:r>
            <a:r>
              <a:rPr lang="el-GR" sz="1600" dirty="0" smtClean="0"/>
              <a:t>, </a:t>
            </a:r>
            <a:r>
              <a:rPr lang="en-GB" sz="1600" dirty="0" smtClean="0"/>
              <a:t>κατάθλιψης</a:t>
            </a:r>
            <a:r>
              <a:rPr lang="el-GR" sz="1600" dirty="0" smtClean="0"/>
              <a:t>) </a:t>
            </a:r>
          </a:p>
          <a:p>
            <a:pPr eaLnBrk="1" hangingPunct="1">
              <a:lnSpc>
                <a:spcPct val="150000"/>
              </a:lnSpc>
            </a:pPr>
            <a:endParaRPr lang="el-GR" sz="1600" dirty="0" smtClean="0"/>
          </a:p>
          <a:p>
            <a:pPr eaLnBrk="1" hangingPunct="1"/>
            <a:endParaRPr lang="el-GR" dirty="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 Τίτλος"/>
          <p:cNvSpPr>
            <a:spLocks noGrp="1"/>
          </p:cNvSpPr>
          <p:nvPr>
            <p:ph type="title"/>
          </p:nvPr>
        </p:nvSpPr>
        <p:spPr/>
        <p:txBody>
          <a:bodyPr/>
          <a:lstStyle/>
          <a:p>
            <a:r>
              <a:rPr lang="el-GR" sz="3200" b="1" dirty="0" smtClean="0"/>
              <a:t>Τραύμα: Θ</a:t>
            </a:r>
            <a:r>
              <a:rPr lang="en-GB" sz="3200" b="1" dirty="0" err="1" smtClean="0"/>
              <a:t>εραπευτικές</a:t>
            </a:r>
            <a:r>
              <a:rPr lang="en-GB" sz="3200" b="1" dirty="0" smtClean="0"/>
              <a:t> </a:t>
            </a:r>
            <a:r>
              <a:rPr lang="el-GR" sz="3200" b="1" dirty="0" smtClean="0"/>
              <a:t>τεχνικές</a:t>
            </a:r>
          </a:p>
        </p:txBody>
      </p:sp>
      <p:sp>
        <p:nvSpPr>
          <p:cNvPr id="36867" name="2 - Θέση περιεχομένου"/>
          <p:cNvSpPr>
            <a:spLocks noGrp="1"/>
          </p:cNvSpPr>
          <p:nvPr>
            <p:ph idx="1"/>
          </p:nvPr>
        </p:nvSpPr>
        <p:spPr/>
        <p:txBody>
          <a:bodyPr/>
          <a:lstStyle/>
          <a:p>
            <a:pPr>
              <a:lnSpc>
                <a:spcPct val="150000"/>
              </a:lnSpc>
            </a:pPr>
            <a:r>
              <a:rPr lang="el-GR" sz="1600" dirty="0" smtClean="0"/>
              <a:t>Γ</a:t>
            </a:r>
            <a:r>
              <a:rPr lang="en-GB" sz="1600" dirty="0" smtClean="0"/>
              <a:t>νωσιακ</a:t>
            </a:r>
            <a:r>
              <a:rPr lang="el-GR" sz="1600" dirty="0" smtClean="0"/>
              <a:t>ή</a:t>
            </a:r>
            <a:r>
              <a:rPr lang="en-GB" sz="1600" dirty="0" smtClean="0"/>
              <a:t>-συμπεριφορικ</a:t>
            </a:r>
            <a:r>
              <a:rPr lang="el-GR" sz="1600" dirty="0" smtClean="0"/>
              <a:t>ή θεραπεία</a:t>
            </a:r>
            <a:endParaRPr lang="en-GB" sz="1600" dirty="0" smtClean="0"/>
          </a:p>
          <a:p>
            <a:pPr>
              <a:lnSpc>
                <a:spcPct val="150000"/>
              </a:lnSpc>
            </a:pPr>
            <a:r>
              <a:rPr lang="el-GR" sz="1600" dirty="0" smtClean="0"/>
              <a:t> Απευαισθητοποίηση και Επανεπεξεργασία μέσω Οφθαλμικών Κινήσεων</a:t>
            </a:r>
            <a:r>
              <a:rPr lang="en-US" sz="1600" dirty="0" smtClean="0"/>
              <a:t> (EMDR)</a:t>
            </a:r>
            <a:endParaRPr lang="el-GR" sz="1600" dirty="0" smtClean="0"/>
          </a:p>
          <a:p>
            <a:pPr>
              <a:lnSpc>
                <a:spcPct val="150000"/>
              </a:lnSpc>
            </a:pPr>
            <a:r>
              <a:rPr lang="el-GR" sz="1600" dirty="0" smtClean="0"/>
              <a:t>Ο</a:t>
            </a:r>
            <a:r>
              <a:rPr lang="en-GB" sz="1600" dirty="0" smtClean="0"/>
              <a:t>μαδική </a:t>
            </a:r>
            <a:r>
              <a:rPr lang="el-GR" sz="1600" dirty="0" smtClean="0"/>
              <a:t>ψυχοθεραπεία (μαζικές καταστροφές)</a:t>
            </a:r>
          </a:p>
          <a:p>
            <a:pPr>
              <a:lnSpc>
                <a:spcPct val="150000"/>
              </a:lnSpc>
            </a:pPr>
            <a:r>
              <a:rPr lang="el-GR" sz="1600" dirty="0" smtClean="0"/>
              <a:t>Θ</a:t>
            </a:r>
            <a:r>
              <a:rPr lang="en-GB" sz="1600" dirty="0" smtClean="0"/>
              <a:t>εραπεία οικογένειας</a:t>
            </a:r>
            <a:r>
              <a:rPr lang="el-GR" sz="1600" dirty="0" smtClean="0"/>
              <a:t> ή γονέων χωρίς το παιδί (λειτουργικότητα οικογένειας, δεξιότητες γονέων για τη διαχείριση του </a:t>
            </a:r>
            <a:r>
              <a:rPr lang="en-US" sz="1600" dirty="0" smtClean="0"/>
              <a:t>stress</a:t>
            </a:r>
            <a:r>
              <a:rPr lang="el-GR" sz="1600" dirty="0" smtClean="0"/>
              <a:t>, τραύμα γονέων)</a:t>
            </a:r>
          </a:p>
          <a:p>
            <a:pPr>
              <a:lnSpc>
                <a:spcPct val="150000"/>
              </a:lnSpc>
            </a:pPr>
            <a:r>
              <a:rPr lang="el-GR" sz="1600" dirty="0" smtClean="0"/>
              <a:t>Α</a:t>
            </a:r>
            <a:r>
              <a:rPr lang="en-GB" sz="1600" dirty="0" smtClean="0"/>
              <a:t>τομική ψυχοδυναμική ψυχοθεραπεία</a:t>
            </a:r>
            <a:r>
              <a:rPr lang="el-GR" sz="1600" dirty="0" smtClean="0"/>
              <a:t> </a:t>
            </a:r>
          </a:p>
          <a:p>
            <a:pPr>
              <a:lnSpc>
                <a:spcPct val="150000"/>
              </a:lnSpc>
            </a:pPr>
            <a:r>
              <a:rPr lang="el-GR" sz="1600" dirty="0" smtClean="0"/>
              <a:t>Β</a:t>
            </a:r>
            <a:r>
              <a:rPr lang="en-GB" sz="1600" dirty="0" smtClean="0"/>
              <a:t>ασισμένες στο σχολείο παρεμβάσεις</a:t>
            </a:r>
            <a:endParaRPr lang="el-GR" sz="1600" dirty="0" smtClean="0"/>
          </a:p>
          <a:p>
            <a:pPr>
              <a:lnSpc>
                <a:spcPct val="150000"/>
              </a:lnSpc>
            </a:pPr>
            <a:r>
              <a:rPr lang="el-GR" sz="1600" dirty="0" smtClean="0"/>
              <a:t>Ψ</a:t>
            </a:r>
            <a:r>
              <a:rPr lang="en-GB" sz="1600" dirty="0" smtClean="0"/>
              <a:t>υχοφαρμακολογία</a:t>
            </a:r>
            <a:r>
              <a:rPr lang="el-GR" sz="1600" dirty="0" smtClean="0"/>
              <a:t> (</a:t>
            </a:r>
            <a:r>
              <a:rPr lang="en-US" sz="1600" dirty="0" smtClean="0"/>
              <a:t>SSRIs)</a:t>
            </a:r>
            <a:endParaRPr lang="el-GR" sz="1600" dirty="0" smtClean="0"/>
          </a:p>
          <a:p>
            <a:pPr>
              <a:lnSpc>
                <a:spcPct val="150000"/>
              </a:lnSpc>
            </a:pPr>
            <a:r>
              <a:rPr lang="el-GR" sz="1600" dirty="0" smtClean="0"/>
              <a:t>Μακροχρόνια επαναλαμβανόμενες παρεμβάσεις (λόγω  αναπτυξιακών μεταβατικών περιόδων, επετείων, γεγονότων που υπενθυμίζουν το τραύμα).</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 Τίτλος"/>
          <p:cNvSpPr>
            <a:spLocks noGrp="1"/>
          </p:cNvSpPr>
          <p:nvPr>
            <p:ph type="title"/>
          </p:nvPr>
        </p:nvSpPr>
        <p:spPr/>
        <p:txBody>
          <a:bodyPr/>
          <a:lstStyle/>
          <a:p>
            <a:r>
              <a:rPr lang="el-GR" sz="3200" b="1" dirty="0" smtClean="0"/>
              <a:t>Ομαδικές θεραπείες</a:t>
            </a:r>
          </a:p>
        </p:txBody>
      </p:sp>
      <p:sp>
        <p:nvSpPr>
          <p:cNvPr id="37891" name="2 - Θέση περιεχομένου"/>
          <p:cNvSpPr>
            <a:spLocks noGrp="1"/>
          </p:cNvSpPr>
          <p:nvPr>
            <p:ph idx="1"/>
          </p:nvPr>
        </p:nvSpPr>
        <p:spPr/>
        <p:txBody>
          <a:bodyPr/>
          <a:lstStyle/>
          <a:p>
            <a:pPr>
              <a:lnSpc>
                <a:spcPct val="150000"/>
              </a:lnSpc>
              <a:buFont typeface="Arial" charset="0"/>
              <a:buNone/>
            </a:pPr>
            <a:r>
              <a:rPr lang="el-GR" sz="1400" dirty="0" smtClean="0"/>
              <a:t>	</a:t>
            </a:r>
            <a:r>
              <a:rPr lang="el-GR" sz="1400" b="1" dirty="0" smtClean="0"/>
              <a:t>   Πλεονεκτήματα</a:t>
            </a:r>
            <a:r>
              <a:rPr lang="en-US" sz="1400" b="1" dirty="0" smtClean="0"/>
              <a:t> </a:t>
            </a:r>
            <a:r>
              <a:rPr lang="el-GR" sz="1400" dirty="0" smtClean="0"/>
              <a:t>: </a:t>
            </a:r>
          </a:p>
          <a:p>
            <a:pPr lvl="1">
              <a:lnSpc>
                <a:spcPct val="150000"/>
              </a:lnSpc>
            </a:pPr>
            <a:r>
              <a:rPr lang="el-GR" sz="1400" dirty="0" smtClean="0"/>
              <a:t>Μοίρασμα της εμπειρίας, </a:t>
            </a:r>
          </a:p>
          <a:p>
            <a:pPr lvl="1">
              <a:lnSpc>
                <a:spcPct val="150000"/>
              </a:lnSpc>
            </a:pPr>
            <a:r>
              <a:rPr lang="el-GR" sz="1400" dirty="0" smtClean="0"/>
              <a:t>Δυνατότητα εξερεύνησης  μιας μαζικά τραυματικής εμπειρίας υπό κατάλληλες συνθήκες (διάταξη ομάδας), </a:t>
            </a:r>
          </a:p>
          <a:p>
            <a:pPr lvl="1">
              <a:lnSpc>
                <a:spcPct val="150000"/>
              </a:lnSpc>
            </a:pPr>
            <a:r>
              <a:rPr lang="el-GR" sz="1400" dirty="0" smtClean="0"/>
              <a:t>Π</a:t>
            </a:r>
            <a:r>
              <a:rPr lang="en-GB" sz="1400" dirty="0" smtClean="0"/>
              <a:t>αρακολούθηση άλλων παιδιών που βρίσκονται σε διάφορα στάδια επίλυσης του τραύματος </a:t>
            </a:r>
            <a:endParaRPr lang="el-GR" sz="1400" dirty="0" smtClean="0"/>
          </a:p>
          <a:p>
            <a:pPr lvl="1">
              <a:lnSpc>
                <a:spcPct val="150000"/>
              </a:lnSpc>
            </a:pPr>
            <a:r>
              <a:rPr lang="el-GR" sz="1400" dirty="0" smtClean="0"/>
              <a:t>Ικανοποίηση του παιδιού από την </a:t>
            </a:r>
            <a:r>
              <a:rPr lang="en-GB" sz="1400" dirty="0" smtClean="0"/>
              <a:t>παροχή βοήθειας σε άλλους. </a:t>
            </a:r>
            <a:endParaRPr lang="el-GR" sz="1400" dirty="0" smtClean="0"/>
          </a:p>
          <a:p>
            <a:pPr lvl="1">
              <a:lnSpc>
                <a:spcPct val="150000"/>
              </a:lnSpc>
            </a:pPr>
            <a:r>
              <a:rPr lang="el-GR" sz="1400" dirty="0" smtClean="0"/>
              <a:t>Α</a:t>
            </a:r>
            <a:r>
              <a:rPr lang="en-GB" sz="1400" dirty="0" smtClean="0"/>
              <a:t>ναγνώριση των παιδιών που χρειάζονται</a:t>
            </a:r>
            <a:r>
              <a:rPr lang="el-GR" sz="1400" dirty="0" smtClean="0"/>
              <a:t> </a:t>
            </a:r>
            <a:r>
              <a:rPr lang="en-GB" sz="1400" dirty="0" smtClean="0"/>
              <a:t>πιο εντατική ατομική βοήθεια </a:t>
            </a:r>
            <a:endParaRPr lang="el-GR" sz="1400" dirty="0" smtClean="0"/>
          </a:p>
          <a:p>
            <a:pPr lvl="1">
              <a:lnSpc>
                <a:spcPct val="150000"/>
              </a:lnSpc>
              <a:buFont typeface="Arial" charset="0"/>
              <a:buNone/>
            </a:pPr>
            <a:r>
              <a:rPr lang="el-GR" sz="1400" b="1" dirty="0" smtClean="0"/>
              <a:t>Μειονεκτήματα:</a:t>
            </a:r>
          </a:p>
          <a:p>
            <a:pPr lvl="1">
              <a:lnSpc>
                <a:spcPct val="150000"/>
              </a:lnSpc>
            </a:pPr>
            <a:r>
              <a:rPr lang="el-GR" sz="1400" dirty="0" smtClean="0"/>
              <a:t>Μερικά παιδιά δεν αισθάνονται άνετα να μοιραστούν τις εμπειρίες τους</a:t>
            </a:r>
          </a:p>
          <a:p>
            <a:pPr lvl="1">
              <a:lnSpc>
                <a:spcPct val="150000"/>
              </a:lnSpc>
            </a:pPr>
            <a:r>
              <a:rPr lang="el-GR" sz="1400" dirty="0" smtClean="0"/>
              <a:t>Κίνδυνος </a:t>
            </a:r>
            <a:r>
              <a:rPr lang="en-GB" sz="1400" dirty="0" smtClean="0"/>
              <a:t>επανέκθεσης </a:t>
            </a:r>
            <a:endParaRPr lang="el-GR" sz="1400" dirty="0" smtClean="0"/>
          </a:p>
          <a:p>
            <a:pPr lvl="1">
              <a:lnSpc>
                <a:spcPct val="150000"/>
              </a:lnSpc>
            </a:pPr>
            <a:r>
              <a:rPr lang="el-GR" sz="1400" dirty="0" smtClean="0"/>
              <a:t>Μ</a:t>
            </a:r>
            <a:r>
              <a:rPr lang="en-GB" sz="1400" dirty="0" smtClean="0"/>
              <a:t>πορεί να υιοθετήσουν τις στρατηγικές αντιμετώπισης των άλλων</a:t>
            </a:r>
            <a:endParaRPr lang="el-GR" sz="1400" dirty="0"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Ειδικά προγράμματα αποκατάστασης για παιδιά - στρατιώτες </a:t>
            </a:r>
            <a:endParaRPr lang="el-GR" sz="3200" b="1" dirty="0"/>
          </a:p>
        </p:txBody>
      </p:sp>
      <p:sp>
        <p:nvSpPr>
          <p:cNvPr id="3" name="2 - Θέση περιεχομένου"/>
          <p:cNvSpPr>
            <a:spLocks noGrp="1"/>
          </p:cNvSpPr>
          <p:nvPr>
            <p:ph idx="1"/>
          </p:nvPr>
        </p:nvSpPr>
        <p:spPr>
          <a:xfrm>
            <a:off x="428596" y="2000240"/>
            <a:ext cx="8229600" cy="4525963"/>
          </a:xfrm>
        </p:spPr>
        <p:txBody>
          <a:bodyPr/>
          <a:lstStyle/>
          <a:p>
            <a:pPr algn="just">
              <a:lnSpc>
                <a:spcPct val="150000"/>
              </a:lnSpc>
            </a:pPr>
            <a:r>
              <a:rPr lang="el-GR" sz="1800" dirty="0" smtClean="0"/>
              <a:t>Αφοπλισμός, αποστράτευση</a:t>
            </a:r>
          </a:p>
          <a:p>
            <a:pPr algn="just">
              <a:lnSpc>
                <a:spcPct val="150000"/>
              </a:lnSpc>
            </a:pPr>
            <a:r>
              <a:rPr lang="el-GR" sz="1800" dirty="0" smtClean="0"/>
              <a:t>Ευαισθητοποίηση στην κοινότητα</a:t>
            </a:r>
          </a:p>
          <a:p>
            <a:pPr algn="just">
              <a:lnSpc>
                <a:spcPct val="150000"/>
              </a:lnSpc>
            </a:pPr>
            <a:r>
              <a:rPr lang="el-GR" sz="1800" dirty="0" smtClean="0"/>
              <a:t>Ιχνηλάτηση οικογένειας και διαμεσολάβηση για επανένωση με την οικογένεια</a:t>
            </a:r>
          </a:p>
          <a:p>
            <a:pPr algn="just">
              <a:lnSpc>
                <a:spcPct val="150000"/>
              </a:lnSpc>
            </a:pPr>
            <a:r>
              <a:rPr lang="el-GR" sz="1800" dirty="0" smtClean="0"/>
              <a:t>Μεταβατική περίοδος φιλοξενίας σε κέντρο προσωρινής φροντίδας</a:t>
            </a:r>
          </a:p>
          <a:p>
            <a:pPr algn="just">
              <a:lnSpc>
                <a:spcPct val="150000"/>
              </a:lnSpc>
            </a:pPr>
            <a:r>
              <a:rPr lang="el-GR" sz="1800" dirty="0" smtClean="0"/>
              <a:t>Παραδοσιακές τελετουργίες κάθαρσης και ανακούφισης, θρησκευτική υποστήριξη</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Η συνεργασία του ΚοΚεΨΥΠΕ Ιωαννίνων με ανήλικους πρόσφυγες και μετανάστες</a:t>
            </a:r>
            <a:endParaRPr lang="el-GR" sz="3200" b="1" dirty="0"/>
          </a:p>
        </p:txBody>
      </p:sp>
      <p:sp>
        <p:nvSpPr>
          <p:cNvPr id="3" name="2 - Θέση περιεχομένου"/>
          <p:cNvSpPr>
            <a:spLocks noGrp="1"/>
          </p:cNvSpPr>
          <p:nvPr>
            <p:ph idx="1"/>
          </p:nvPr>
        </p:nvSpPr>
        <p:spPr/>
        <p:txBody>
          <a:bodyPr/>
          <a:lstStyle/>
          <a:p>
            <a:pPr algn="just">
              <a:lnSpc>
                <a:spcPct val="150000"/>
              </a:lnSpc>
            </a:pPr>
            <a:r>
              <a:rPr lang="el-GR" sz="1800" b="1" dirty="0" smtClean="0"/>
              <a:t>ΕΞΥΠΗΡΕΤΟΥΜΕΝΟΣ ΠΛΗΘΥΣΜΟΣ</a:t>
            </a:r>
            <a:r>
              <a:rPr lang="el-GR" sz="1800" dirty="0" smtClean="0"/>
              <a:t>:  </a:t>
            </a:r>
          </a:p>
          <a:p>
            <a:pPr lvl="1" algn="just">
              <a:lnSpc>
                <a:spcPct val="150000"/>
              </a:lnSpc>
            </a:pPr>
            <a:r>
              <a:rPr lang="el-GR" sz="1400" dirty="0" smtClean="0"/>
              <a:t>3.801 πρόσφυγες και αιτούντες άσυλο φιλοξενούνται στις δομές της Ηπείρου. </a:t>
            </a:r>
          </a:p>
          <a:p>
            <a:pPr lvl="1" algn="just">
              <a:lnSpc>
                <a:spcPct val="150000"/>
              </a:lnSpc>
            </a:pPr>
            <a:r>
              <a:rPr lang="el-GR" sz="1400" dirty="0" smtClean="0"/>
              <a:t>Από αυτούς το 46% είναι παιδιά. </a:t>
            </a:r>
          </a:p>
          <a:p>
            <a:pPr lvl="1" algn="just">
              <a:lnSpc>
                <a:spcPct val="150000"/>
              </a:lnSpc>
            </a:pPr>
            <a:r>
              <a:rPr lang="el-GR" sz="1400" dirty="0" smtClean="0"/>
              <a:t>86 είναι ασυνόδευτοι ανήλικοι (Σεπτέμβριος 2020)</a:t>
            </a:r>
            <a:endParaRPr lang="el-GR" sz="1400" b="1" dirty="0" smtClean="0"/>
          </a:p>
          <a:p>
            <a:pPr algn="just">
              <a:lnSpc>
                <a:spcPct val="150000"/>
              </a:lnSpc>
            </a:pPr>
            <a:r>
              <a:rPr lang="el-GR" sz="1800" b="1" dirty="0" smtClean="0"/>
              <a:t>ΠΑΡΑΠΟΜΠΕΣ</a:t>
            </a:r>
            <a:r>
              <a:rPr lang="el-GR" sz="1800" dirty="0" smtClean="0"/>
              <a:t>: </a:t>
            </a:r>
          </a:p>
          <a:p>
            <a:pPr lvl="1" algn="just">
              <a:lnSpc>
                <a:spcPct val="150000"/>
              </a:lnSpc>
            </a:pPr>
            <a:r>
              <a:rPr lang="el-GR" sz="1800" dirty="0" smtClean="0"/>
              <a:t>ΜΚΟ που δραστηριοποιούνται σε δομές ασυνόδευτων ανηλίκων (</a:t>
            </a:r>
            <a:r>
              <a:rPr lang="en-US" sz="1800" dirty="0" smtClean="0"/>
              <a:t>camp</a:t>
            </a:r>
            <a:r>
              <a:rPr lang="el-GR" sz="1800" dirty="0" smtClean="0"/>
              <a:t>,</a:t>
            </a:r>
            <a:r>
              <a:rPr lang="en-US" sz="1800" dirty="0" smtClean="0"/>
              <a:t> </a:t>
            </a:r>
            <a:r>
              <a:rPr lang="el-GR" sz="1800" dirty="0" smtClean="0"/>
              <a:t>εποπτευόμενα διαμερίσματα και ξενοδοχεία)</a:t>
            </a:r>
          </a:p>
          <a:p>
            <a:pPr lvl="1" algn="just">
              <a:lnSpc>
                <a:spcPct val="150000"/>
              </a:lnSpc>
            </a:pPr>
            <a:r>
              <a:rPr lang="el-GR" sz="1800" dirty="0" smtClean="0"/>
              <a:t>Οικογένειες που είχαν στο παρελθόν φιλοξενηθεί σε δομές και έχει ολοκληρωθεί το πρόγραμμα υποστήριξής τους</a:t>
            </a:r>
          </a:p>
          <a:p>
            <a:pPr lvl="1" algn="just">
              <a:lnSpc>
                <a:spcPct val="150000"/>
              </a:lnSpc>
            </a:pPr>
            <a:r>
              <a:rPr lang="el-GR" sz="1800" dirty="0" smtClean="0"/>
              <a:t>ΠΓΝΙ  </a:t>
            </a:r>
          </a:p>
          <a:p>
            <a:pPr lvl="1" algn="just">
              <a:lnSpc>
                <a:spcPct val="150000"/>
              </a:lnSpc>
            </a:pPr>
            <a:r>
              <a:rPr lang="el-GR" sz="1800" dirty="0" smtClean="0"/>
              <a:t>Αστυνομία, Εισαγγελία</a:t>
            </a:r>
            <a:r>
              <a:rPr lang="el-GR" sz="1800" b="1" dirty="0" smtClean="0"/>
              <a:t>                                                                                →</a:t>
            </a:r>
            <a:endParaRPr lang="el-GR" sz="1800" dirty="0" smtClean="0"/>
          </a:p>
          <a:p>
            <a:endParaRPr lang="el-GR"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Η συνεργασία του ΚοΚεΨΥΠΕ Ιωαννίνων με ανήλικους πρόσφυγες και μετανάστες</a:t>
            </a:r>
            <a:endParaRPr lang="el-GR" sz="3200" b="1" dirty="0"/>
          </a:p>
        </p:txBody>
      </p:sp>
      <p:sp>
        <p:nvSpPr>
          <p:cNvPr id="3" name="2 - Θέση περιεχομένου"/>
          <p:cNvSpPr>
            <a:spLocks noGrp="1"/>
          </p:cNvSpPr>
          <p:nvPr>
            <p:ph idx="1"/>
          </p:nvPr>
        </p:nvSpPr>
        <p:spPr/>
        <p:txBody>
          <a:bodyPr/>
          <a:lstStyle/>
          <a:p>
            <a:pPr algn="just">
              <a:lnSpc>
                <a:spcPct val="150000"/>
              </a:lnSpc>
            </a:pPr>
            <a:r>
              <a:rPr lang="el-GR" sz="1800" b="1" dirty="0" smtClean="0"/>
              <a:t>ΠΑΡΕΧΟΜΕΝΕΣ ΥΠΗΡΕΣΙΕΣ</a:t>
            </a:r>
            <a:r>
              <a:rPr lang="el-GR" sz="1800" dirty="0" smtClean="0"/>
              <a:t>:</a:t>
            </a:r>
          </a:p>
          <a:p>
            <a:pPr algn="just">
              <a:lnSpc>
                <a:spcPct val="150000"/>
              </a:lnSpc>
            </a:pPr>
            <a:r>
              <a:rPr lang="el-GR" sz="1800" dirty="0" smtClean="0"/>
              <a:t>Διαγνωστική αξιολόγηση</a:t>
            </a:r>
          </a:p>
          <a:p>
            <a:pPr algn="just">
              <a:lnSpc>
                <a:spcPct val="150000"/>
              </a:lnSpc>
            </a:pPr>
            <a:r>
              <a:rPr lang="el-GR" sz="1800" dirty="0" smtClean="0"/>
              <a:t>Πιστοποίηση θεραπευτικών και ειδικών εκπαιδευτικών αναγκών</a:t>
            </a:r>
          </a:p>
          <a:p>
            <a:pPr algn="just">
              <a:lnSpc>
                <a:spcPct val="150000"/>
              </a:lnSpc>
            </a:pPr>
            <a:r>
              <a:rPr lang="el-GR" sz="1800" dirty="0" smtClean="0"/>
              <a:t>Συνεργασία με τους επαγγελματίες των δομών φιλοξενίας</a:t>
            </a:r>
          </a:p>
          <a:p>
            <a:pPr algn="just">
              <a:lnSpc>
                <a:spcPct val="150000"/>
              </a:lnSpc>
            </a:pPr>
            <a:r>
              <a:rPr lang="el-GR" sz="1800" dirty="0" smtClean="0"/>
              <a:t>Αντιμετώπιση αιτημάτων επείγουσας παιδοψυχιατρικής αξιολόγησης </a:t>
            </a:r>
          </a:p>
          <a:p>
            <a:pPr algn="just">
              <a:lnSpc>
                <a:spcPct val="150000"/>
              </a:lnSpc>
            </a:pPr>
            <a:r>
              <a:rPr lang="el-GR" sz="1800" dirty="0" smtClean="0"/>
              <a:t>Βραχεία υποστηρικτική ψυχοθεραπεία - Παρέμβαση στην κρίση</a:t>
            </a:r>
          </a:p>
          <a:p>
            <a:pPr algn="just">
              <a:lnSpc>
                <a:spcPct val="150000"/>
              </a:lnSpc>
            </a:pPr>
            <a:r>
              <a:rPr lang="el-GR" sz="1800" dirty="0" smtClean="0"/>
              <a:t>Συμβουλευτική γονέων/ φροντιστών</a:t>
            </a:r>
          </a:p>
          <a:p>
            <a:pPr algn="just">
              <a:lnSpc>
                <a:spcPct val="150000"/>
              </a:lnSpc>
            </a:pPr>
            <a:r>
              <a:rPr lang="el-GR" sz="1800" dirty="0" smtClean="0"/>
              <a:t>Φαρμακευτική θεραπεία</a:t>
            </a:r>
          </a:p>
          <a:p>
            <a:pPr algn="just">
              <a:lnSpc>
                <a:spcPct val="150000"/>
              </a:lnSpc>
            </a:pPr>
            <a:r>
              <a:rPr lang="el-GR" sz="1800" dirty="0" smtClean="0"/>
              <a:t>Πραγματογνωμοσύνη, Προετοιμασία για λήψη κατάθεσης στις αστυνομικές και δικαστικές αρχές                                                                             </a:t>
            </a:r>
            <a:r>
              <a:rPr lang="el-GR" sz="1800" b="1" dirty="0" smtClean="0"/>
              <a:t>→</a:t>
            </a:r>
            <a:endParaRPr lang="el-GR" sz="180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2800" b="1" dirty="0" smtClean="0"/>
              <a:t>Συνήθεις δυσκολίες κατά την αξιολόγηση και τη θεραπευτική παρέμβαση</a:t>
            </a:r>
            <a:endParaRPr lang="el-GR" sz="2800" b="1" dirty="0"/>
          </a:p>
        </p:txBody>
      </p:sp>
      <p:sp>
        <p:nvSpPr>
          <p:cNvPr id="3" name="2 - Θέση περιεχομένου"/>
          <p:cNvSpPr>
            <a:spLocks noGrp="1"/>
          </p:cNvSpPr>
          <p:nvPr>
            <p:ph idx="1"/>
          </p:nvPr>
        </p:nvSpPr>
        <p:spPr>
          <a:xfrm>
            <a:off x="428596" y="1571612"/>
            <a:ext cx="8229600" cy="4525963"/>
          </a:xfrm>
        </p:spPr>
        <p:txBody>
          <a:bodyPr/>
          <a:lstStyle/>
          <a:p>
            <a:pPr algn="just">
              <a:lnSpc>
                <a:spcPct val="150000"/>
              </a:lnSpc>
            </a:pPr>
            <a:r>
              <a:rPr lang="el-GR" sz="1600" dirty="0" smtClean="0"/>
              <a:t>Ελλείψεις ως προς την πληροφόρηση και το ιστορικό (ανεπαρκή στοιχεία) </a:t>
            </a:r>
          </a:p>
          <a:p>
            <a:pPr algn="just">
              <a:lnSpc>
                <a:spcPct val="150000"/>
              </a:lnSpc>
            </a:pPr>
            <a:r>
              <a:rPr lang="el-GR" sz="1600" dirty="0" smtClean="0"/>
              <a:t>Ανακριβής δήλωση ηλικίας - αμφισβητούμενη ανηλικότητα.  </a:t>
            </a:r>
          </a:p>
          <a:p>
            <a:pPr algn="just">
              <a:lnSpc>
                <a:spcPct val="150000"/>
              </a:lnSpc>
            </a:pPr>
            <a:r>
              <a:rPr lang="el-GR" sz="1600" dirty="0" smtClean="0"/>
              <a:t>Επαναλαμβανόμενα μοντέλα συμπεριφοράς (επίδραση παρόμοιων ψυχοτραυματικών γεγονότων, συνθήκες ζωής, πολιτισμικά χαρακτηριστικά)</a:t>
            </a:r>
          </a:p>
          <a:p>
            <a:pPr algn="just">
              <a:lnSpc>
                <a:spcPct val="150000"/>
              </a:lnSpc>
            </a:pPr>
            <a:r>
              <a:rPr lang="el-GR" sz="1600" dirty="0" smtClean="0"/>
              <a:t>Γλωσσικός φραγμός: Δύσκολη η δημιουργία ψυχοσυναισθηματικής επαφής, η αξιολόγηση της αλληλεπίδρασης μεταξύ παιδιού και γονέων, της έκφρασης και αντίληψης του λόγου, της ποιότητας  και των διαταραχών της σκέψης, της αντίληψης, του συναισθήματος. </a:t>
            </a:r>
            <a:r>
              <a:rPr lang="en-US" sz="1600" dirty="0" smtClean="0"/>
              <a:t> </a:t>
            </a:r>
            <a:r>
              <a:rPr lang="el-GR" sz="1600" dirty="0" smtClean="0"/>
              <a:t>Συχνά ανέφικτος ο σχεδιασμός θεραπευτικών παρεμβάσεων</a:t>
            </a:r>
          </a:p>
          <a:p>
            <a:pPr algn="just">
              <a:lnSpc>
                <a:spcPct val="150000"/>
              </a:lnSpc>
            </a:pPr>
            <a:r>
              <a:rPr lang="el-GR" sz="1600" dirty="0" smtClean="0"/>
              <a:t>Ζητήματα διερμηνείας: Ανακριβής μετάφραση, λήψη αυθαίρετων πρωτοβουλιών, απουσία φυσικής παρουσίας του διερμηνέα (π.χ. Σ/Κ), μη πιστοποιημένα άτομα ως διερμηνείς (κίνδυνος κατάργησης του απορρήτου), ανεπαρκής κατανόηση της ελληνικής γλώσσας </a:t>
            </a:r>
            <a:r>
              <a:rPr lang="el-GR" sz="1600" dirty="0" smtClean="0"/>
              <a:t>  </a:t>
            </a:r>
            <a:r>
              <a:rPr lang="el-GR" sz="1600" b="1" dirty="0" smtClean="0"/>
              <a:t>→</a:t>
            </a:r>
            <a:endParaRPr lang="el-GR" sz="1600" dirty="0" smtClean="0"/>
          </a:p>
          <a:p>
            <a:endParaRPr lang="el-GR" sz="1600" dirty="0" smtClean="0"/>
          </a:p>
          <a:p>
            <a:endParaRPr lang="el-GR" dirty="0" smtClean="0"/>
          </a:p>
          <a:p>
            <a:endParaRPr lang="el-GR" dirty="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2800" b="1" dirty="0" smtClean="0"/>
              <a:t>Συνήθεις δυσκολίες κατά την αξιολόγηση και τη θεραπευτική παρέμβαση</a:t>
            </a:r>
            <a:endParaRPr lang="el-GR" sz="2800" dirty="0"/>
          </a:p>
        </p:txBody>
      </p:sp>
      <p:sp>
        <p:nvSpPr>
          <p:cNvPr id="3" name="2 - Θέση περιεχομένου"/>
          <p:cNvSpPr>
            <a:spLocks noGrp="1"/>
          </p:cNvSpPr>
          <p:nvPr>
            <p:ph idx="1"/>
          </p:nvPr>
        </p:nvSpPr>
        <p:spPr>
          <a:xfrm>
            <a:off x="428596" y="2000240"/>
            <a:ext cx="8229600" cy="4525963"/>
          </a:xfrm>
        </p:spPr>
        <p:txBody>
          <a:bodyPr/>
          <a:lstStyle/>
          <a:p>
            <a:pPr algn="just">
              <a:lnSpc>
                <a:spcPct val="150000"/>
              </a:lnSpc>
            </a:pPr>
            <a:r>
              <a:rPr lang="el-GR" sz="1600" dirty="0" smtClean="0"/>
              <a:t>Έλλειψη κινήτρου για μακροχρόνιες παρεμβάσεις, λόγω προσωρινής παραμονής. </a:t>
            </a:r>
            <a:endParaRPr lang="el-GR" sz="1600" dirty="0" smtClean="0"/>
          </a:p>
          <a:p>
            <a:pPr algn="just">
              <a:lnSpc>
                <a:spcPct val="150000"/>
              </a:lnSpc>
            </a:pPr>
            <a:r>
              <a:rPr lang="el-GR" sz="1600" dirty="0" smtClean="0"/>
              <a:t>Ανεπαρκής </a:t>
            </a:r>
            <a:r>
              <a:rPr lang="el-GR" sz="1600" dirty="0" smtClean="0"/>
              <a:t>στελέχωση των δομών φιλοξενίας με κατάλληλα εκπαιδευμένο και έμπειρο προσωπικό. </a:t>
            </a:r>
          </a:p>
          <a:p>
            <a:pPr algn="just">
              <a:lnSpc>
                <a:spcPct val="150000"/>
              </a:lnSpc>
            </a:pPr>
            <a:r>
              <a:rPr lang="el-GR" sz="1600" dirty="0" smtClean="0"/>
              <a:t>Συχνές αλλαγές</a:t>
            </a:r>
            <a:r>
              <a:rPr lang="en-US" sz="1600" dirty="0" smtClean="0"/>
              <a:t> </a:t>
            </a:r>
            <a:r>
              <a:rPr lang="el-GR" sz="1600" dirty="0" smtClean="0"/>
              <a:t>δομών και προσώπων</a:t>
            </a:r>
          </a:p>
          <a:p>
            <a:pPr algn="just">
              <a:lnSpc>
                <a:spcPct val="150000"/>
              </a:lnSpc>
            </a:pPr>
            <a:r>
              <a:rPr lang="el-GR" sz="1600" dirty="0" smtClean="0"/>
              <a:t>Ανεπαρκή στοιχεία για την πορεία της θεραπείας (</a:t>
            </a:r>
            <a:r>
              <a:rPr lang="en-US" sz="1600" dirty="0" smtClean="0"/>
              <a:t>follow up)</a:t>
            </a:r>
            <a:endParaRPr lang="el-GR" sz="1600" dirty="0" smtClean="0"/>
          </a:p>
          <a:p>
            <a:pPr algn="just">
              <a:lnSpc>
                <a:spcPct val="150000"/>
              </a:lnSpc>
            </a:pPr>
            <a:r>
              <a:rPr lang="el-GR" sz="1600" dirty="0" smtClean="0"/>
              <a:t>Προβλήματα λόγω χρήσης ουσιών, παραβατικές συμπεριφορές. </a:t>
            </a:r>
          </a:p>
          <a:p>
            <a:pPr algn="just">
              <a:lnSpc>
                <a:spcPct val="150000"/>
              </a:lnSpc>
            </a:pPr>
            <a:r>
              <a:rPr lang="el-GR" sz="1600" dirty="0" smtClean="0"/>
              <a:t>Πίεση από συναδέλφους άλλων ειδικοτήτων και από δικαστικές αρχές για ψυχιατρική νοσηλεία για λόγους «ασφαλείας»</a:t>
            </a:r>
          </a:p>
          <a:p>
            <a:pPr algn="just">
              <a:lnSpc>
                <a:spcPct val="150000"/>
              </a:lnSpc>
            </a:pPr>
            <a:endParaRPr lang="el-GR" sz="1600" dirty="0" smtClean="0"/>
          </a:p>
          <a:p>
            <a:pPr algn="just">
              <a:lnSpc>
                <a:spcPct val="150000"/>
              </a:lnSpc>
            </a:pPr>
            <a:endParaRPr lang="el-GR" sz="1600" dirty="0" smtClean="0"/>
          </a:p>
          <a:p>
            <a:endParaRPr lang="el-GR"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2800" b="1" dirty="0" smtClean="0"/>
              <a:t>Επιπτώσεις λόγω περιοριστικών μέτρων από την πανδημία </a:t>
            </a:r>
            <a:r>
              <a:rPr lang="en-US" sz="2800" b="1" dirty="0" smtClean="0"/>
              <a:t>covid 19</a:t>
            </a:r>
            <a:endParaRPr lang="el-GR" sz="2800" dirty="0"/>
          </a:p>
        </p:txBody>
      </p:sp>
      <p:sp>
        <p:nvSpPr>
          <p:cNvPr id="3" name="2 - Θέση περιεχομένου"/>
          <p:cNvSpPr>
            <a:spLocks noGrp="1"/>
          </p:cNvSpPr>
          <p:nvPr>
            <p:ph idx="1"/>
          </p:nvPr>
        </p:nvSpPr>
        <p:spPr>
          <a:xfrm>
            <a:off x="500034" y="1857364"/>
            <a:ext cx="8229600" cy="4525963"/>
          </a:xfrm>
        </p:spPr>
        <p:txBody>
          <a:bodyPr/>
          <a:lstStyle/>
          <a:p>
            <a:pPr marL="342900" lvl="1" indent="-342900" algn="just">
              <a:lnSpc>
                <a:spcPct val="150000"/>
              </a:lnSpc>
              <a:buNone/>
            </a:pPr>
            <a:r>
              <a:rPr lang="el-GR" sz="1600" dirty="0" smtClean="0"/>
              <a:t>Καθυστέρηση επιστροφής στην κανονικότητα, επανατραυματισμός</a:t>
            </a:r>
          </a:p>
          <a:p>
            <a:pPr algn="just">
              <a:lnSpc>
                <a:spcPct val="150000"/>
              </a:lnSpc>
              <a:buNone/>
            </a:pPr>
            <a:r>
              <a:rPr lang="el-GR" sz="1600" dirty="0" smtClean="0"/>
              <a:t>Οι δομές φιλοξενίας αντιμετωπίζονται ως εν δυνάμει εστίες υπερμετάδοσης. </a:t>
            </a:r>
          </a:p>
          <a:p>
            <a:pPr lvl="1" algn="just">
              <a:lnSpc>
                <a:spcPct val="150000"/>
              </a:lnSpc>
            </a:pPr>
            <a:r>
              <a:rPr lang="el-GR" sz="1600" dirty="0" smtClean="0"/>
              <a:t>Στιγματισμός, ξενοφοβικές αντιδράσεις</a:t>
            </a:r>
          </a:p>
          <a:p>
            <a:pPr lvl="1" algn="just">
              <a:lnSpc>
                <a:spcPct val="150000"/>
              </a:lnSpc>
            </a:pPr>
            <a:r>
              <a:rPr lang="el-GR" sz="1600" dirty="0" smtClean="0"/>
              <a:t>Αυστηρότερα περιοριστικά μέτρα, καχυποψία, φθόνος, θυμός, παραβατικότητα </a:t>
            </a:r>
          </a:p>
          <a:p>
            <a:pPr lvl="1" algn="just">
              <a:lnSpc>
                <a:spcPct val="150000"/>
              </a:lnSpc>
            </a:pPr>
            <a:r>
              <a:rPr lang="el-GR" sz="1600" dirty="0" smtClean="0"/>
              <a:t>Κοινωνική απομόνωση</a:t>
            </a:r>
          </a:p>
          <a:p>
            <a:pPr lvl="1" algn="just">
              <a:lnSpc>
                <a:spcPct val="150000"/>
              </a:lnSpc>
            </a:pPr>
            <a:r>
              <a:rPr lang="el-GR" sz="1600" dirty="0" smtClean="0"/>
              <a:t>Επιπτώσεις στην εκπαίδευση, </a:t>
            </a:r>
          </a:p>
          <a:p>
            <a:pPr lvl="1" algn="just">
              <a:lnSpc>
                <a:spcPct val="150000"/>
              </a:lnSpc>
            </a:pPr>
            <a:r>
              <a:rPr lang="el-GR" sz="1600" dirty="0" smtClean="0"/>
              <a:t>Επιπτώσεις στην ψυχική υγεία (κατάθλιψη, εθισμός στο διαδίκτυο, διαταραχές του ύπνου)</a:t>
            </a:r>
          </a:p>
          <a:p>
            <a:pPr lvl="1" algn="just">
              <a:lnSpc>
                <a:spcPct val="150000"/>
              </a:lnSpc>
            </a:pPr>
            <a:r>
              <a:rPr lang="el-GR" sz="1600" dirty="0" smtClean="0"/>
              <a:t>Επιπτώσεις στη διασύνδεση και συνεργασία μεταξύ δομών φιλοξενίας και υπηρεσιών ψυχικής υγείας και εκπαίδευσης, ελλιπής ανατροφοδότηση και ενημέρωση</a:t>
            </a:r>
            <a:endParaRPr lang="en-US" dirty="0" smtClean="0"/>
          </a:p>
          <a:p>
            <a:endParaRPr lang="el-GR"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dirty="0"/>
          </a:p>
        </p:txBody>
      </p:sp>
      <p:pic>
        <p:nvPicPr>
          <p:cNvPr id="4" name="3 - Θέση περιεχομένου" descr="πρόσφυγες εφημερίδα.jpg"/>
          <p:cNvPicPr>
            <a:picLocks noGrp="1" noChangeAspect="1"/>
          </p:cNvPicPr>
          <p:nvPr>
            <p:ph idx="1"/>
          </p:nvPr>
        </p:nvPicPr>
        <p:blipFill>
          <a:blip r:embed="rId2"/>
          <a:stretch>
            <a:fillRect/>
          </a:stretch>
        </p:blipFill>
        <p:spPr>
          <a:xfrm>
            <a:off x="1714480" y="0"/>
            <a:ext cx="5500726" cy="6858000"/>
          </a:xfr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Παραδείγματα</a:t>
            </a:r>
            <a:endParaRPr lang="el-GR" dirty="0"/>
          </a:p>
        </p:txBody>
      </p:sp>
      <p:sp>
        <p:nvSpPr>
          <p:cNvPr id="3" name="2 - Θέση περιεχομένου"/>
          <p:cNvSpPr>
            <a:spLocks noGrp="1"/>
          </p:cNvSpPr>
          <p:nvPr>
            <p:ph idx="1"/>
          </p:nvPr>
        </p:nvSpPr>
        <p:spPr/>
        <p:txBody>
          <a:bodyPr/>
          <a:lstStyle/>
          <a:p>
            <a:pPr>
              <a:lnSpc>
                <a:spcPct val="150000"/>
              </a:lnSpc>
            </a:pPr>
            <a:r>
              <a:rPr lang="el-GR" sz="2800" dirty="0" smtClean="0"/>
              <a:t>Προετοιμασία ανηλίκου για λήψη κατάθεσης και αξιολόγηση της αντιληπτικής του ικανότητας και της ψυχικής του κατάστασης (άρθρο 227 ΚΠΔ)</a:t>
            </a:r>
          </a:p>
          <a:p>
            <a:pPr>
              <a:lnSpc>
                <a:spcPct val="150000"/>
              </a:lnSpc>
              <a:buNone/>
            </a:pPr>
            <a:r>
              <a:rPr lang="el-GR" sz="2800" dirty="0" smtClean="0"/>
              <a:t>                                                                                         </a:t>
            </a:r>
            <a:endParaRPr lang="el-GR" sz="2800"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Παραδείγματα</a:t>
            </a:r>
            <a:endParaRPr lang="el-GR" dirty="0"/>
          </a:p>
        </p:txBody>
      </p:sp>
      <p:sp>
        <p:nvSpPr>
          <p:cNvPr id="3" name="2 - Θέση περιεχομένου"/>
          <p:cNvSpPr>
            <a:spLocks noGrp="1"/>
          </p:cNvSpPr>
          <p:nvPr>
            <p:ph idx="1"/>
          </p:nvPr>
        </p:nvSpPr>
        <p:spPr/>
        <p:txBody>
          <a:bodyPr/>
          <a:lstStyle/>
          <a:p>
            <a:r>
              <a:rPr lang="el-GR" dirty="0" smtClean="0"/>
              <a:t>ΔΑΔ με εικόνα απόσυρσης και παλινδρόμησης</a:t>
            </a:r>
          </a:p>
          <a:p>
            <a:endParaRPr lang="el-GR" dirty="0" smtClean="0"/>
          </a:p>
          <a:p>
            <a:pPr>
              <a:buNone/>
            </a:pPr>
            <a:r>
              <a:rPr lang="el-GR" dirty="0" smtClean="0"/>
              <a:t>                                                                               </a:t>
            </a:r>
            <a:endParaRPr lang="el-GR"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Παραδείγματα</a:t>
            </a:r>
            <a:endParaRPr lang="el-GR" dirty="0"/>
          </a:p>
        </p:txBody>
      </p:sp>
      <p:sp>
        <p:nvSpPr>
          <p:cNvPr id="3" name="2 - Θέση περιεχομένου"/>
          <p:cNvSpPr>
            <a:spLocks noGrp="1"/>
          </p:cNvSpPr>
          <p:nvPr>
            <p:ph idx="1"/>
          </p:nvPr>
        </p:nvSpPr>
        <p:spPr/>
        <p:txBody>
          <a:bodyPr/>
          <a:lstStyle/>
          <a:p>
            <a:r>
              <a:rPr lang="el-GR" dirty="0" smtClean="0"/>
              <a:t>Η περίπτωση του Α</a:t>
            </a:r>
            <a:r>
              <a:rPr lang="en-US" dirty="0" smtClean="0"/>
              <a:t>.</a:t>
            </a:r>
            <a:endParaRPr lang="el-GR"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z="3200" b="1" dirty="0" smtClean="0"/>
              <a:t>Σας ευχαριστώ για την προσοχή σας!</a:t>
            </a:r>
            <a:endParaRPr lang="el-GR" sz="3200" b="1" dirty="0"/>
          </a:p>
        </p:txBody>
      </p:sp>
      <p:pic>
        <p:nvPicPr>
          <p:cNvPr id="4" name="3 - Θέση περιεχομένου" descr="προσφ ποδηλ.jpg"/>
          <p:cNvPicPr>
            <a:picLocks noGrp="1" noChangeAspect="1"/>
          </p:cNvPicPr>
          <p:nvPr>
            <p:ph idx="1"/>
          </p:nvPr>
        </p:nvPicPr>
        <p:blipFill>
          <a:blip r:embed="rId2"/>
          <a:stretch>
            <a:fillRect/>
          </a:stretch>
        </p:blipFill>
        <p:spPr>
          <a:xfrm>
            <a:off x="857224" y="1714488"/>
            <a:ext cx="7429500" cy="4171950"/>
          </a:xfr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 Τίτλος"/>
          <p:cNvSpPr>
            <a:spLocks noGrp="1"/>
          </p:cNvSpPr>
          <p:nvPr>
            <p:ph type="title"/>
          </p:nvPr>
        </p:nvSpPr>
        <p:spPr/>
        <p:txBody>
          <a:bodyPr/>
          <a:lstStyle/>
          <a:p>
            <a:pPr eaLnBrk="1" hangingPunct="1"/>
            <a:r>
              <a:rPr lang="el-GR" dirty="0" smtClean="0"/>
              <a:t>Βιβλιογραφία</a:t>
            </a:r>
          </a:p>
        </p:txBody>
      </p:sp>
      <p:sp>
        <p:nvSpPr>
          <p:cNvPr id="38915" name="2 - Θέση περιεχομένου"/>
          <p:cNvSpPr>
            <a:spLocks noGrp="1"/>
          </p:cNvSpPr>
          <p:nvPr>
            <p:ph idx="1"/>
          </p:nvPr>
        </p:nvSpPr>
        <p:spPr>
          <a:xfrm>
            <a:off x="428596" y="1214422"/>
            <a:ext cx="8229600" cy="5429288"/>
          </a:xfrm>
        </p:spPr>
        <p:txBody>
          <a:bodyPr/>
          <a:lstStyle/>
          <a:p>
            <a:pPr eaLnBrk="1" hangingPunct="1">
              <a:lnSpc>
                <a:spcPct val="150000"/>
              </a:lnSpc>
              <a:buFont typeface="+mj-lt"/>
              <a:buAutoNum type="arabicPeriod"/>
            </a:pPr>
            <a:r>
              <a:rPr lang="en-US" sz="1100" dirty="0" smtClean="0"/>
              <a:t>ECAP editorial: a first assessment of the needs of young refugees arriving in Europe. What mental health professionals need to know, http://www.escap.eu/care/organizing-the-knowledge-to-support-mental-health-care-for-refugee-children/</a:t>
            </a:r>
          </a:p>
          <a:p>
            <a:pPr eaLnBrk="1" hangingPunct="1">
              <a:lnSpc>
                <a:spcPct val="150000"/>
              </a:lnSpc>
              <a:buFont typeface="+mj-lt"/>
              <a:buAutoNum type="arabicPeriod"/>
            </a:pPr>
            <a:r>
              <a:rPr lang="en-US" sz="1100" dirty="0" smtClean="0"/>
              <a:t>Laura Pacione</a:t>
            </a:r>
            <a:r>
              <a:rPr lang="el-GR" sz="1100" dirty="0" smtClean="0"/>
              <a:t> </a:t>
            </a:r>
            <a:r>
              <a:rPr lang="en-US" sz="1100" dirty="0" smtClean="0"/>
              <a:t>et al, THE MENTAL HEALTH OF CHILDREN FACING COLLECTIVE ADVERSITY</a:t>
            </a:r>
            <a:r>
              <a:rPr lang="el-GR" sz="1100" dirty="0" smtClean="0"/>
              <a:t>, </a:t>
            </a:r>
            <a:r>
              <a:rPr lang="en-US" sz="1100" dirty="0" smtClean="0"/>
              <a:t>POVERTY, HOMELESSNESS, WAR AND DISPLACEMENT</a:t>
            </a:r>
            <a:r>
              <a:rPr lang="el-GR" sz="1100" dirty="0" smtClean="0"/>
              <a:t>, </a:t>
            </a:r>
            <a:r>
              <a:rPr lang="en-US" sz="1100" dirty="0" smtClean="0"/>
              <a:t>in IACAPAP Textbook of Child and Adolescent Mental Health, </a:t>
            </a:r>
            <a:r>
              <a:rPr lang="en-US" sz="1100" dirty="0" smtClean="0">
                <a:hlinkClick r:id="rId2"/>
              </a:rPr>
              <a:t>http://iacapap.org/iacapap-textbook-of-child-and-adolescent-mental-health</a:t>
            </a:r>
            <a:endParaRPr lang="el-GR" sz="1100" dirty="0" smtClean="0"/>
          </a:p>
          <a:p>
            <a:pPr eaLnBrk="1" hangingPunct="1">
              <a:lnSpc>
                <a:spcPct val="150000"/>
              </a:lnSpc>
              <a:buFont typeface="+mj-lt"/>
              <a:buAutoNum type="arabicPeriod"/>
            </a:pPr>
            <a:r>
              <a:rPr lang="en-US" sz="1100" dirty="0" smtClean="0"/>
              <a:t>N. Laor, L. Wolmer, Children exposed to disaster: the role of the Mental Health Professional, in “Child and Adolescent Psychiatry”, M. Lewis 3</a:t>
            </a:r>
            <a:r>
              <a:rPr lang="en-US" sz="1100" baseline="30000" dirty="0" smtClean="0"/>
              <a:t>rd</a:t>
            </a:r>
            <a:r>
              <a:rPr lang="en-US" sz="1100" dirty="0" smtClean="0"/>
              <a:t> ed., Williams and Wilkins 1996, </a:t>
            </a:r>
          </a:p>
          <a:p>
            <a:pPr>
              <a:lnSpc>
                <a:spcPct val="150000"/>
              </a:lnSpc>
              <a:buFont typeface="+mj-lt"/>
              <a:buAutoNum type="arabicPeriod"/>
            </a:pPr>
            <a:r>
              <a:rPr lang="en-US" sz="1100" i="1" dirty="0" smtClean="0"/>
              <a:t>Betty Pfefferbaum, Posttraumatic Stress Disorder,, in </a:t>
            </a:r>
            <a:r>
              <a:rPr lang="el-GR" sz="1100" i="1" dirty="0" smtClean="0"/>
              <a:t>«</a:t>
            </a:r>
            <a:r>
              <a:rPr lang="en-US" sz="1100" i="1" dirty="0" smtClean="0"/>
              <a:t>Child and Adolescent Psychiatry</a:t>
            </a:r>
            <a:r>
              <a:rPr lang="el-GR" sz="1100" i="1" dirty="0" smtClean="0"/>
              <a:t>»</a:t>
            </a:r>
            <a:r>
              <a:rPr lang="en-US" sz="1100" i="1" dirty="0" smtClean="0"/>
              <a:t>, M.Lewis, 3rd Ed , Williams and Wilkins</a:t>
            </a:r>
            <a:r>
              <a:rPr lang="el-GR" sz="1100" i="1" dirty="0" smtClean="0"/>
              <a:t>,</a:t>
            </a:r>
            <a:r>
              <a:rPr lang="en-US" sz="1100" i="1" dirty="0" smtClean="0"/>
              <a:t> 1996, </a:t>
            </a:r>
            <a:endParaRPr lang="el-GR" sz="1100" i="1" dirty="0" smtClean="0"/>
          </a:p>
          <a:p>
            <a:pPr>
              <a:lnSpc>
                <a:spcPct val="150000"/>
              </a:lnSpc>
              <a:buFont typeface="+mj-lt"/>
              <a:buAutoNum type="arabicPeriod"/>
            </a:pPr>
            <a:r>
              <a:rPr lang="el-GR" sz="1100" i="1" dirty="0" smtClean="0"/>
              <a:t>Διαγνωστικά κριτήρια </a:t>
            </a:r>
            <a:r>
              <a:rPr lang="en-US" sz="1100" i="1" dirty="0" smtClean="0"/>
              <a:t>DSM-IV,</a:t>
            </a:r>
            <a:r>
              <a:rPr lang="el-GR" sz="1100" i="1" dirty="0" smtClean="0"/>
              <a:t> Εκδ. Λίτσας,</a:t>
            </a:r>
            <a:r>
              <a:rPr lang="en-US" sz="1100" i="1" dirty="0" smtClean="0"/>
              <a:t> </a:t>
            </a:r>
            <a:r>
              <a:rPr lang="el-GR" sz="1100" i="1" dirty="0" smtClean="0"/>
              <a:t>1996</a:t>
            </a:r>
          </a:p>
          <a:p>
            <a:pPr>
              <a:lnSpc>
                <a:spcPct val="150000"/>
              </a:lnSpc>
              <a:buFont typeface="+mj-lt"/>
              <a:buAutoNum type="arabicPeriod"/>
            </a:pPr>
            <a:r>
              <a:rPr lang="el-GR" sz="1100" i="1" dirty="0" smtClean="0"/>
              <a:t>Διαταραχή μετά από τραυματικό </a:t>
            </a:r>
            <a:r>
              <a:rPr lang="en-US" sz="1100" i="1" dirty="0" smtClean="0"/>
              <a:t>stress </a:t>
            </a:r>
            <a:r>
              <a:rPr lang="el-GR" sz="1100" i="1" dirty="0" smtClean="0"/>
              <a:t>σε παιδιά και εφήβους. Γ. Κολαϊτης, Γ. Τσιάντης, στο Ψυχοσωματικά προβλήματα των παιδιών, Εκδ. Καστανιώτης, 2001</a:t>
            </a:r>
            <a:r>
              <a:rPr lang="en-US" sz="1100" i="1" dirty="0" smtClean="0"/>
              <a:t> </a:t>
            </a:r>
            <a:endParaRPr lang="el-GR" sz="1100" i="1" dirty="0" smtClean="0"/>
          </a:p>
          <a:p>
            <a:pPr>
              <a:lnSpc>
                <a:spcPct val="150000"/>
              </a:lnSpc>
              <a:buFont typeface="+mj-lt"/>
              <a:buAutoNum type="arabicPeriod"/>
            </a:pPr>
            <a:r>
              <a:rPr lang="el-GR" sz="1100" dirty="0" smtClean="0">
                <a:hlinkClick r:id="rId3"/>
              </a:rPr>
              <a:t>Μαλάλα Γιουσαφζάι - Βικιπαίδεια (</a:t>
            </a:r>
            <a:r>
              <a:rPr lang="en-US" sz="1100" dirty="0" smtClean="0">
                <a:hlinkClick r:id="rId3"/>
              </a:rPr>
              <a:t>wikipedia.org)</a:t>
            </a:r>
            <a:endParaRPr lang="el-GR" sz="1100" dirty="0" smtClean="0"/>
          </a:p>
          <a:p>
            <a:pPr>
              <a:lnSpc>
                <a:spcPct val="150000"/>
              </a:lnSpc>
              <a:buFont typeface="+mj-lt"/>
              <a:buAutoNum type="arabicPeriod"/>
            </a:pPr>
            <a:r>
              <a:rPr lang="el-GR" sz="1100" dirty="0" smtClean="0"/>
              <a:t>ΑΣΥΝΟΔΕΥΤΟΙ ΑΝΗΛΙΚΟΙ ΑΙΤΟΥΝΤΕΣ ΑΣΥΛΟ ΣΤΗΝ ΕΛΛΑΔΑ Γ.Δημητροπούλου, Ι. Παπαγεωργίου,  2008. </a:t>
            </a:r>
            <a:r>
              <a:rPr lang="en-US" sz="1100" dirty="0" smtClean="0"/>
              <a:t>www.refworld.org/cgi-bin/texis/vtx/rwmain</a:t>
            </a:r>
            <a:endParaRPr lang="en-US" sz="1100" i="1" dirty="0" smtClean="0"/>
          </a:p>
          <a:p>
            <a:pPr eaLnBrk="1" hangingPunct="1">
              <a:lnSpc>
                <a:spcPct val="150000"/>
              </a:lnSpc>
              <a:buFont typeface="+mj-lt"/>
              <a:buAutoNum type="arabicPeriod"/>
            </a:pPr>
            <a:r>
              <a:rPr lang="en-US" sz="1100" dirty="0" smtClean="0">
                <a:hlinkClick r:id="rId4"/>
              </a:rPr>
              <a:t>http://iep.edu.gr/el/component/k2/content/50-ekpaidefsi-prosfygon</a:t>
            </a:r>
            <a:endParaRPr lang="en-US" sz="1100" dirty="0" smtClean="0"/>
          </a:p>
          <a:p>
            <a:pPr eaLnBrk="1" hangingPunct="1">
              <a:lnSpc>
                <a:spcPct val="150000"/>
              </a:lnSpc>
              <a:buFont typeface="+mj-lt"/>
              <a:buAutoNum type="arabicPeriod"/>
            </a:pPr>
            <a:r>
              <a:rPr lang="en-US" sz="1100" dirty="0" smtClean="0">
                <a:hlinkClick r:id="rId5"/>
              </a:rPr>
              <a:t>http://epiruspost.gr/3.801-prosfyges-stis-domes-tis-ipeirou</a:t>
            </a:r>
            <a:endParaRPr lang="el-GR" sz="1100" dirty="0" smtClean="0"/>
          </a:p>
          <a:p>
            <a:pPr eaLnBrk="1" hangingPunct="1">
              <a:lnSpc>
                <a:spcPct val="150000"/>
              </a:lnSpc>
              <a:buFont typeface="+mj-lt"/>
              <a:buAutoNum type="arabicPeriod"/>
            </a:pPr>
            <a:r>
              <a:rPr lang="el-GR" sz="1100" dirty="0" smtClean="0">
                <a:hlinkClick r:id="rId6"/>
              </a:rPr>
              <a:t>Εκπαιδευτικό Υλικό – </a:t>
            </a:r>
            <a:r>
              <a:rPr lang="en-US" sz="1100" dirty="0" smtClean="0">
                <a:hlinkClick r:id="rId6"/>
              </a:rPr>
              <a:t>UNHCR Greece</a:t>
            </a:r>
            <a:endParaRPr lang="el-GR" sz="1100" dirty="0" smtClean="0"/>
          </a:p>
          <a:p>
            <a:pPr eaLnBrk="1" hangingPunct="1">
              <a:lnSpc>
                <a:spcPct val="150000"/>
              </a:lnSpc>
              <a:buFont typeface="+mj-lt"/>
              <a:buAutoNum type="arabicPeriod"/>
            </a:pPr>
            <a:r>
              <a:rPr lang="en-US" sz="1100" dirty="0" smtClean="0">
                <a:hlinkClick r:id="rId7"/>
              </a:rPr>
              <a:t>UNHCR-Teaching-About-Refugees-Guidance-on-Stress-and-Trauma.pdf</a:t>
            </a:r>
            <a:endParaRPr lang="el-GR" sz="1100" dirty="0" smtClean="0"/>
          </a:p>
          <a:p>
            <a:pPr eaLnBrk="1" hangingPunct="1">
              <a:lnSpc>
                <a:spcPct val="150000"/>
              </a:lnSpc>
              <a:buFont typeface="+mj-lt"/>
              <a:buAutoNum type="arabicPeriod"/>
            </a:pPr>
            <a:r>
              <a:rPr lang="el-GR" sz="1100" dirty="0" smtClean="0">
                <a:hlinkClick r:id="rId8"/>
              </a:rPr>
              <a:t>Στις 120.000 οι αιτούντες άσυλο στη χώρα | Η ΚΑΘΗΜΕΡΙΝΗ (kathimerini.gr)</a:t>
            </a:r>
            <a:endParaRPr lang="el-GR" sz="1100" dirty="0" smtClean="0"/>
          </a:p>
          <a:p>
            <a:pPr eaLnBrk="1" hangingPunct="1">
              <a:lnSpc>
                <a:spcPct val="150000"/>
              </a:lnSpc>
              <a:buFont typeface="+mj-lt"/>
              <a:buAutoNum type="arabicPeriod"/>
            </a:pPr>
            <a:r>
              <a:rPr lang="en-US" sz="1100" dirty="0" smtClean="0"/>
              <a:t>https://www.news.gr/kosmos/evroph/article/242839/gemise-ptomata-h-mesogeios-shedon-3500-pnigmoi-p.html</a:t>
            </a:r>
          </a:p>
          <a:p>
            <a:pPr eaLnBrk="1" hangingPunct="1">
              <a:buNone/>
            </a:pPr>
            <a:endParaRPr lang="en-US" dirty="0" smtClean="0"/>
          </a:p>
          <a:p>
            <a:pPr eaLnBrk="1" hangingPunct="1">
              <a:buFont typeface="Arial" charset="0"/>
              <a:buNone/>
            </a:pPr>
            <a:endParaRPr lang="el-GR"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6194</TotalTime>
  <Words>3903</Words>
  <Application>Microsoft Office PowerPoint</Application>
  <PresentationFormat>Προβολή στην οθόνη (4:3)</PresentationFormat>
  <Paragraphs>436</Paragraphs>
  <Slides>68</Slides>
  <Notes>2</Notes>
  <HiddenSlides>0</HiddenSlides>
  <MMClips>0</MMClips>
  <ScaleCrop>false</ScaleCrop>
  <HeadingPairs>
    <vt:vector size="4" baseType="variant">
      <vt:variant>
        <vt:lpstr>Θέμα</vt:lpstr>
      </vt:variant>
      <vt:variant>
        <vt:i4>1</vt:i4>
      </vt:variant>
      <vt:variant>
        <vt:lpstr>Τίτλοι διαφανειών</vt:lpstr>
      </vt:variant>
      <vt:variant>
        <vt:i4>68</vt:i4>
      </vt:variant>
    </vt:vector>
  </HeadingPairs>
  <TitlesOfParts>
    <vt:vector size="69" baseType="lpstr">
      <vt:lpstr>Θέμα του Office</vt:lpstr>
      <vt:lpstr>Παιδιά αντιμέτωπα με συνθήκες φτώχειας, κοινωνικής αποστέρησης, πολέμου και προσφυγιάς. Η εμπειρία από το ΚοΚεΨΥΠΕ Ιωαννίνων</vt:lpstr>
      <vt:lpstr>Πολλαπλές προσεγγίσεις</vt:lpstr>
      <vt:lpstr>«Κάθε 5 λεπτά ένα παιδί πεθαίνει λόγω βίας»</vt:lpstr>
      <vt:lpstr>Διαφάνεια 4</vt:lpstr>
      <vt:lpstr>Φτώχεια</vt:lpstr>
      <vt:lpstr>Παιδική φτώχεια</vt:lpstr>
      <vt:lpstr>Παιδική φτώχεια και κοινωνικές διακρίσεις</vt:lpstr>
      <vt:lpstr>Παιδική φτώχεια και κοινωνικές διακρίσεις</vt:lpstr>
      <vt:lpstr>Επιπτώσεις της φτώχειας στην ψυχική υγεία</vt:lpstr>
      <vt:lpstr> ΑΛΛΕΣ ΣΥΝΘΗΚΕΣ ΑΝΤΙΞΟΟΤΗΤΑΣ:  Απώλεια γονέων </vt:lpstr>
      <vt:lpstr>«Ασυνόδευτοι ανήλικοι»</vt:lpstr>
      <vt:lpstr>ΚΑΤΕΥΘΥΝΤΗΡΙΕΣ ΟΔΗΓΙΕΣ ΓΙΑ ΤΑ ΑΣΥΝΟΔΕΥΤΑ ΠΑΙΔΙΑ ΠΟΥ ΖΗΤΟΥΝ ΑΣΥΛΟ.  ΥΠΑΤΗ ΑΡΜΟΣΤΕΙΑ ΟΗΕ ΓΙΑ ΤΟΥΣ ΠΡΌΣΦΥΓΕΣ, ΣΥΝΗΓΟΡΟΣ ΤΟΥ ΠΟΛΙΤΗ (2005)</vt:lpstr>
      <vt:lpstr>ΚΑΤΕΥΘΥΝΤΗΡΙΕΣ ΟΔΗΓΙΕΣ ΓΙΑ ΤΑ ΑΣΥΝΟΔΕΥΤΑ ΠΑΙΔΙΑ ΠΟΥ ΖΗΤΟΥΝ ΑΣΥΛΟ.  ΥΠΑΤΗ ΑΡΜΟΣΤΕΙΑ ΟΗΕ ΓΙΑ ΤΟΥΣ ΠΡΌΣΦΥΓΕΣ, ΣΥΝΗΓΟΡΟΣ ΤΟΥ ΠΟΛΙΤΗ (2005)</vt:lpstr>
      <vt:lpstr>Παράδειγμα</vt:lpstr>
      <vt:lpstr>Παιδιά «στο δρόμο», παιδιά «του δρόμου»</vt:lpstr>
      <vt:lpstr>Παιδική εργασία</vt:lpstr>
      <vt:lpstr>Παιδική εργασία</vt:lpstr>
      <vt:lpstr>Παιδιά στρατιώτες</vt:lpstr>
      <vt:lpstr>Παιδιά στρατιώτες</vt:lpstr>
      <vt:lpstr>Μαζικές καταστροφές</vt:lpstr>
      <vt:lpstr>Μαζικές καταστροφές</vt:lpstr>
      <vt:lpstr>Πόλεμος</vt:lpstr>
      <vt:lpstr>Πόλεμος</vt:lpstr>
      <vt:lpstr>Προσφυγιά, εκτοπισμός: Στατιστικά στοιχεία</vt:lpstr>
      <vt:lpstr>Ψυχολογικές επιπτώσεις της προσφυγικής εμπειρίας</vt:lpstr>
      <vt:lpstr>Καταστροφή σε «δόσεις»</vt:lpstr>
      <vt:lpstr>Ψυχολογικές επιπτώσεις στα παιδιά</vt:lpstr>
      <vt:lpstr>Ψυχολογικές επιπτώσεις στα παιδιά</vt:lpstr>
      <vt:lpstr>Ψυχολογικές επιπτώσεις στα παιδιά</vt:lpstr>
      <vt:lpstr>Διαταραχή μετά από τραυματικό stress (PTSD) σε παιδιά και εφήβους</vt:lpstr>
      <vt:lpstr>Προϋποθέσεις για διάγνωση (DSM 5)</vt:lpstr>
      <vt:lpstr>Προϋποθέσεις για διάγνωση (DSM 5)</vt:lpstr>
      <vt:lpstr>Προϋποθέσεις για διάγνωση (DSM 5)</vt:lpstr>
      <vt:lpstr>Παθογένεια</vt:lpstr>
      <vt:lpstr>Παράγοντες που επηρεάζουν την αντίδραση</vt:lpstr>
      <vt:lpstr>Παράγοντες που επηρεάζουν την αντίδραση</vt:lpstr>
      <vt:lpstr>Παράγοντες που επηρεάζουν την αντίδραση</vt:lpstr>
      <vt:lpstr>Διαφάνεια 38</vt:lpstr>
      <vt:lpstr>Παρεμβάσεις υποστήριξης πληθυσμού σε περιπτώσεις μαζικών καταστροφών</vt:lpstr>
      <vt:lpstr>Παρεμβάσεις υποστήριξης πληθυσμού σε περιπτώσεις μαζικών καταστροφών</vt:lpstr>
      <vt:lpstr>Ζητήματα υπηρεσιών (ψυχικής) υγείας σε περιπτώσεις μαζικών καταστροφών  </vt:lpstr>
      <vt:lpstr>Ζητήματα υπηρεσιών (ψυχικής) υγείας σε περιπτώσεις μαζικών καταστροφών  </vt:lpstr>
      <vt:lpstr>Ρόλος των Υπηρεσιών ψυχικής υγείας</vt:lpstr>
      <vt:lpstr>Ρόλος του Σχολείου</vt:lpstr>
      <vt:lpstr>Ρόλος του Σχολείου</vt:lpstr>
      <vt:lpstr>Ετήσια έκθεση για την εκπαίδευση της Ύπατης Αρμοστείας του ΟΗΕ: «Ενώνοντας Δυνάμεις για την Εκπαίδευση των Προσφύγων» (‘Coming Together for Refugee Education’) 2020</vt:lpstr>
      <vt:lpstr>Ετήσια έκθεση για την εκπαίδευση της Ύπατης Αρμοστείας του ΟΗΕ: «Ενώνοντας Δυνάμεις για την Εκπαίδευση των Προσφύγων» (‘Coming Together for Refugee Education’) 2020</vt:lpstr>
      <vt:lpstr>Ετήσια έκθεση για την εκπαίδευση της Ύπατης Αρμοστείας του ΟΗΕ: «Ενώνοντας Δυνάμεις για την Εκπαίδευση των Προσφύγων» (‘Coming Together for Refugee Education’) 2020</vt:lpstr>
      <vt:lpstr>Παιδοψυχιατρική διαγνωστική προσέγγιση </vt:lpstr>
      <vt:lpstr>Σημεία προσοχής, ιδιαιτερότητες</vt:lpstr>
      <vt:lpstr>Μέτρα πρόληψης και πρώιμης παρέμβασης  </vt:lpstr>
      <vt:lpstr>Μέτρα πρόληψης και πρώιμης παρέμβασης  </vt:lpstr>
      <vt:lpstr>Τραύμα: Ψυχοθεραπευτικές προσεγγίσεις</vt:lpstr>
      <vt:lpstr>Τραύμα: Ψυχοθεραπευτικές προσεγγίσεις</vt:lpstr>
      <vt:lpstr>Τραύμα: Θεραπευτικές τεχνικές</vt:lpstr>
      <vt:lpstr>Ομαδικές θεραπείες</vt:lpstr>
      <vt:lpstr>Ειδικά προγράμματα αποκατάστασης για παιδιά - στρατιώτες </vt:lpstr>
      <vt:lpstr>Η συνεργασία του ΚοΚεΨΥΠΕ Ιωαννίνων με ανήλικους πρόσφυγες και μετανάστες</vt:lpstr>
      <vt:lpstr>Η συνεργασία του ΚοΚεΨΥΠΕ Ιωαννίνων με ανήλικους πρόσφυγες και μετανάστες</vt:lpstr>
      <vt:lpstr>Συνήθεις δυσκολίες κατά την αξιολόγηση και τη θεραπευτική παρέμβαση</vt:lpstr>
      <vt:lpstr>Συνήθεις δυσκολίες κατά την αξιολόγηση και τη θεραπευτική παρέμβαση</vt:lpstr>
      <vt:lpstr>Επιπτώσεις λόγω περιοριστικών μέτρων από την πανδημία covid 19</vt:lpstr>
      <vt:lpstr>Διαφάνεια 63</vt:lpstr>
      <vt:lpstr>Παραδείγματα</vt:lpstr>
      <vt:lpstr>Παραδείγματα</vt:lpstr>
      <vt:lpstr>Παραδείγματα</vt:lpstr>
      <vt:lpstr>Σας ευχαριστώ για την προσοχή σας!</vt:lpstr>
      <vt:lpstr>Βιβλιογραφία</vt:lpstr>
    </vt:vector>
  </TitlesOfParts>
  <Company>OnlyBlack TeaM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Οι επιπτώσεις αντίξοων συνθηκών διαβίωσης στα παιδιά</dc:title>
  <dc:creator>OnlyBlack 7 Gr Ultimate</dc:creator>
  <cp:lastModifiedBy>Tziakis</cp:lastModifiedBy>
  <cp:revision>610</cp:revision>
  <dcterms:created xsi:type="dcterms:W3CDTF">2016-03-13T12:15:24Z</dcterms:created>
  <dcterms:modified xsi:type="dcterms:W3CDTF">2021-02-24T18:27:18Z</dcterms:modified>
</cp:coreProperties>
</file>