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3" r:id="rId4"/>
    <p:sldId id="274" r:id="rId5"/>
    <p:sldId id="271" r:id="rId6"/>
    <p:sldId id="258" r:id="rId7"/>
    <p:sldId id="272" r:id="rId8"/>
    <p:sldId id="259" r:id="rId9"/>
    <p:sldId id="269" r:id="rId10"/>
    <p:sldId id="261" r:id="rId11"/>
    <p:sldId id="270" r:id="rId12"/>
    <p:sldId id="265" r:id="rId13"/>
    <p:sldId id="268" r:id="rId14"/>
    <p:sldId id="262" r:id="rId15"/>
    <p:sldId id="266" r:id="rId16"/>
    <p:sldId id="267" r:id="rId17"/>
    <p:sldId id="263" r:id="rId18"/>
  </p:sldIdLst>
  <p:sldSz cx="9144000" cy="6858000" type="screen4x3"/>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0" d="100"/>
          <a:sy n="60" d="100"/>
        </p:scale>
        <p:origin x="-157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1 - Τίτλος"/>
          <p:cNvSpPr>
            <a:spLocks noGrp="1"/>
          </p:cNvSpPr>
          <p:nvPr>
            <p:ph type="ctrTitle"/>
          </p:nvPr>
        </p:nvSpPr>
        <p:spPr>
          <a:xfrm>
            <a:off x="685800" y="2130425"/>
            <a:ext cx="7772400" cy="1470025"/>
          </a:xfrm>
        </p:spPr>
        <p:txBody>
          <a:bodyPr/>
          <a:lstStyle/>
          <a:p>
            <a:r>
              <a:rPr lang="el-GR" smtClean="0"/>
              <a:t>Κάντε κλικ για επεξεργασία του τίτλου</a:t>
            </a:r>
            <a:endParaRPr lang="el-GR"/>
          </a:p>
        </p:txBody>
      </p:sp>
      <p:sp>
        <p:nvSpPr>
          <p:cNvPr id="3" name="2 - Υπότιτλος"/>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smtClean="0"/>
              <a:t>Κάντε κλικ για να επεξεργαστείτε τον υπότιτλο του υποδείγματος</a:t>
            </a:r>
            <a:endParaRPr lang="el-G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9/1/2019</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Κάντε κλικ για επεξεργασία του τίτλου</a:t>
            </a:r>
            <a:endParaRPr lang="el-GR"/>
          </a:p>
        </p:txBody>
      </p:sp>
      <p:sp>
        <p:nvSpPr>
          <p:cNvPr id="3" name="2 - Θέση περιεχομένου"/>
          <p:cNvSpPr>
            <a:spLocks noGrp="1"/>
          </p:cNvSpPr>
          <p:nvPr>
            <p:ph idx="1"/>
          </p:nvPr>
        </p:nvSpPr>
        <p:spPr/>
        <p:txBody>
          <a:body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9/1/2019</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1 - Τίτλος"/>
          <p:cNvSpPr>
            <a:spLocks noGrp="1"/>
          </p:cNvSpPr>
          <p:nvPr>
            <p:ph type="title"/>
          </p:nvPr>
        </p:nvSpPr>
        <p:spPr>
          <a:xfrm>
            <a:off x="722313" y="4406900"/>
            <a:ext cx="7772400" cy="1362075"/>
          </a:xfrm>
        </p:spPr>
        <p:txBody>
          <a:bodyPr anchor="t"/>
          <a:lstStyle>
            <a:lvl1pPr algn="l">
              <a:defRPr sz="4000" b="1" cap="all"/>
            </a:lvl1pPr>
          </a:lstStyle>
          <a:p>
            <a:r>
              <a:rPr lang="el-GR" smtClean="0"/>
              <a:t>Κάντε κλικ για επεξεργασία του τίτλου</a:t>
            </a:r>
            <a:endParaRPr lang="el-GR"/>
          </a:p>
        </p:txBody>
      </p:sp>
      <p:sp>
        <p:nvSpPr>
          <p:cNvPr id="3" name="2 - Θέση κειμένου"/>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Κάντε κλικ για να επεξεργαστείτε τα στυλ κειμένου του υποδείγματος</a:t>
            </a: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9/1/2019</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Κάντε κλικ για επεξεργασία του τίτλου</a:t>
            </a:r>
            <a:endParaRPr lang="el-GR"/>
          </a:p>
        </p:txBody>
      </p:sp>
      <p:sp>
        <p:nvSpPr>
          <p:cNvPr id="3" name="2 - Θέση περιεχομένου"/>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περιεχομένου"/>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4 - Θέση ημερομηνίας"/>
          <p:cNvSpPr>
            <a:spLocks noGrp="1"/>
          </p:cNvSpPr>
          <p:nvPr>
            <p:ph type="dt" sz="half" idx="10"/>
          </p:nvPr>
        </p:nvSpPr>
        <p:spPr/>
        <p:txBody>
          <a:bodyPr/>
          <a:lstStyle/>
          <a:p>
            <a:fld id="{2342CEA3-3058-4D43-AE35-B3DA76CB4003}" type="datetimeFigureOut">
              <a:rPr lang="el-GR" smtClean="0"/>
              <a:pPr/>
              <a:t>9/1/2019</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lvl1pPr>
              <a:defRPr/>
            </a:lvl1pPr>
          </a:lstStyle>
          <a:p>
            <a:r>
              <a:rPr lang="el-GR" smtClean="0"/>
              <a:t>Κάντε κλικ για επεξεργασία του τίτλου</a:t>
            </a:r>
            <a:endParaRPr lang="el-GR"/>
          </a:p>
        </p:txBody>
      </p:sp>
      <p:sp>
        <p:nvSpPr>
          <p:cNvPr id="3" name="2 - Θέση κειμένου"/>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Κάντε κλικ για να επεξεργαστείτε τα στυλ κειμένου του υποδείγματος</a:t>
            </a:r>
          </a:p>
        </p:txBody>
      </p:sp>
      <p:sp>
        <p:nvSpPr>
          <p:cNvPr id="4" name="3 - Θέση περιεχομένου"/>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4 - Θέση κειμένου"/>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Κάντε κλικ για να επεξεργαστείτε τα στυλ κειμένου του υποδείγματος</a:t>
            </a:r>
          </a:p>
        </p:txBody>
      </p:sp>
      <p:sp>
        <p:nvSpPr>
          <p:cNvPr id="6" name="5 - Θέση περιεχομένου"/>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7" name="6 - Θέση ημερομηνίας"/>
          <p:cNvSpPr>
            <a:spLocks noGrp="1"/>
          </p:cNvSpPr>
          <p:nvPr>
            <p:ph type="dt" sz="half" idx="10"/>
          </p:nvPr>
        </p:nvSpPr>
        <p:spPr/>
        <p:txBody>
          <a:bodyPr/>
          <a:lstStyle/>
          <a:p>
            <a:fld id="{2342CEA3-3058-4D43-AE35-B3DA76CB4003}" type="datetimeFigureOut">
              <a:rPr lang="el-GR" smtClean="0"/>
              <a:pPr/>
              <a:t>9/1/2019</a:t>
            </a:fld>
            <a:endParaRPr lang="el-GR"/>
          </a:p>
        </p:txBody>
      </p:sp>
      <p:sp>
        <p:nvSpPr>
          <p:cNvPr id="8" name="7 - Θέση υποσέλιδου"/>
          <p:cNvSpPr>
            <a:spLocks noGrp="1"/>
          </p:cNvSpPr>
          <p:nvPr>
            <p:ph type="ftr" sz="quarter" idx="11"/>
          </p:nvPr>
        </p:nvSpPr>
        <p:spPr/>
        <p:txBody>
          <a:bodyPr/>
          <a:lstStyle/>
          <a:p>
            <a:endParaRPr lang="el-GR"/>
          </a:p>
        </p:txBody>
      </p:sp>
      <p:sp>
        <p:nvSpPr>
          <p:cNvPr id="9" name="8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Κάντε κλικ για επεξεργασία του τίτλου</a:t>
            </a:r>
            <a:endParaRPr lang="el-GR"/>
          </a:p>
        </p:txBody>
      </p:sp>
      <p:sp>
        <p:nvSpPr>
          <p:cNvPr id="3" name="2 - Θέση ημερομηνίας"/>
          <p:cNvSpPr>
            <a:spLocks noGrp="1"/>
          </p:cNvSpPr>
          <p:nvPr>
            <p:ph type="dt" sz="half" idx="10"/>
          </p:nvPr>
        </p:nvSpPr>
        <p:spPr/>
        <p:txBody>
          <a:bodyPr/>
          <a:lstStyle/>
          <a:p>
            <a:fld id="{2342CEA3-3058-4D43-AE35-B3DA76CB4003}" type="datetimeFigureOut">
              <a:rPr lang="el-GR" smtClean="0"/>
              <a:pPr/>
              <a:t>9/1/2019</a:t>
            </a:fld>
            <a:endParaRPr lang="el-GR"/>
          </a:p>
        </p:txBody>
      </p:sp>
      <p:sp>
        <p:nvSpPr>
          <p:cNvPr id="4" name="3 - Θέση υποσέλιδου"/>
          <p:cNvSpPr>
            <a:spLocks noGrp="1"/>
          </p:cNvSpPr>
          <p:nvPr>
            <p:ph type="ftr" sz="quarter" idx="11"/>
          </p:nvPr>
        </p:nvSpPr>
        <p:spPr/>
        <p:txBody>
          <a:bodyPr/>
          <a:lstStyle/>
          <a:p>
            <a:endParaRPr lang="el-GR"/>
          </a:p>
        </p:txBody>
      </p:sp>
      <p:sp>
        <p:nvSpPr>
          <p:cNvPr id="5" name="4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1 - Θέση ημερομηνίας"/>
          <p:cNvSpPr>
            <a:spLocks noGrp="1"/>
          </p:cNvSpPr>
          <p:nvPr>
            <p:ph type="dt" sz="half" idx="10"/>
          </p:nvPr>
        </p:nvSpPr>
        <p:spPr/>
        <p:txBody>
          <a:bodyPr/>
          <a:lstStyle/>
          <a:p>
            <a:fld id="{2342CEA3-3058-4D43-AE35-B3DA76CB4003}" type="datetimeFigureOut">
              <a:rPr lang="el-GR" smtClean="0"/>
              <a:pPr/>
              <a:t>9/1/2019</a:t>
            </a:fld>
            <a:endParaRPr lang="el-GR"/>
          </a:p>
        </p:txBody>
      </p:sp>
      <p:sp>
        <p:nvSpPr>
          <p:cNvPr id="3" name="2 - Θέση υποσέλιδου"/>
          <p:cNvSpPr>
            <a:spLocks noGrp="1"/>
          </p:cNvSpPr>
          <p:nvPr>
            <p:ph type="ftr" sz="quarter" idx="11"/>
          </p:nvPr>
        </p:nvSpPr>
        <p:spPr/>
        <p:txBody>
          <a:bodyPr/>
          <a:lstStyle/>
          <a:p>
            <a:endParaRPr lang="el-GR"/>
          </a:p>
        </p:txBody>
      </p:sp>
      <p:sp>
        <p:nvSpPr>
          <p:cNvPr id="4" name="3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3050"/>
            <a:ext cx="3008313" cy="1162050"/>
          </a:xfrm>
        </p:spPr>
        <p:txBody>
          <a:bodyPr anchor="b"/>
          <a:lstStyle>
            <a:lvl1pPr algn="l">
              <a:defRPr sz="2000" b="1"/>
            </a:lvl1pPr>
          </a:lstStyle>
          <a:p>
            <a:r>
              <a:rPr lang="el-GR" smtClean="0"/>
              <a:t>Κάντε κλικ για επεξεργασία του τίτλου</a:t>
            </a:r>
            <a:endParaRPr lang="el-GR"/>
          </a:p>
        </p:txBody>
      </p:sp>
      <p:sp>
        <p:nvSpPr>
          <p:cNvPr id="3" name="2 - Θέση περιεχομένου"/>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κειμένου"/>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Κάντε κλικ για να επεξεργαστείτε τα στυλ κειμένου του υποδείγματος</a:t>
            </a:r>
          </a:p>
        </p:txBody>
      </p:sp>
      <p:sp>
        <p:nvSpPr>
          <p:cNvPr id="5" name="4 - Θέση ημερομηνίας"/>
          <p:cNvSpPr>
            <a:spLocks noGrp="1"/>
          </p:cNvSpPr>
          <p:nvPr>
            <p:ph type="dt" sz="half" idx="10"/>
          </p:nvPr>
        </p:nvSpPr>
        <p:spPr/>
        <p:txBody>
          <a:bodyPr/>
          <a:lstStyle/>
          <a:p>
            <a:fld id="{2342CEA3-3058-4D43-AE35-B3DA76CB4003}" type="datetimeFigureOut">
              <a:rPr lang="el-GR" smtClean="0"/>
              <a:pPr/>
              <a:t>9/1/2019</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1792288" y="4800600"/>
            <a:ext cx="5486400" cy="566738"/>
          </a:xfrm>
        </p:spPr>
        <p:txBody>
          <a:bodyPr anchor="b"/>
          <a:lstStyle>
            <a:lvl1pPr algn="l">
              <a:defRPr sz="2000" b="1"/>
            </a:lvl1pPr>
          </a:lstStyle>
          <a:p>
            <a:r>
              <a:rPr lang="el-GR" smtClean="0"/>
              <a:t>Κάντε κλικ για επεξεργασία του τίτλου</a:t>
            </a:r>
            <a:endParaRPr lang="el-GR"/>
          </a:p>
        </p:txBody>
      </p:sp>
      <p:sp>
        <p:nvSpPr>
          <p:cNvPr id="3" name="2 - Θέση εικόνας"/>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3 - Θέση κειμένου"/>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Κάντε κλικ για να επεξεργαστείτε τα στυλ κειμένου του υποδείγματος</a:t>
            </a:r>
          </a:p>
        </p:txBody>
      </p:sp>
      <p:sp>
        <p:nvSpPr>
          <p:cNvPr id="5" name="4 - Θέση ημερομηνίας"/>
          <p:cNvSpPr>
            <a:spLocks noGrp="1"/>
          </p:cNvSpPr>
          <p:nvPr>
            <p:ph type="dt" sz="half" idx="10"/>
          </p:nvPr>
        </p:nvSpPr>
        <p:spPr/>
        <p:txBody>
          <a:bodyPr/>
          <a:lstStyle/>
          <a:p>
            <a:fld id="{2342CEA3-3058-4D43-AE35-B3DA76CB4003}" type="datetimeFigureOut">
              <a:rPr lang="el-GR" smtClean="0"/>
              <a:pPr/>
              <a:t>9/1/2019</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Κάντε κλικ για επεξεργασία του τίτλου</a:t>
            </a:r>
            <a:endParaRPr lang="el-GR"/>
          </a:p>
        </p:txBody>
      </p:sp>
      <p:sp>
        <p:nvSpPr>
          <p:cNvPr id="3" name="2 - Θέση κατακόρυφου κειμένου"/>
          <p:cNvSpPr>
            <a:spLocks noGrp="1"/>
          </p:cNvSpPr>
          <p:nvPr>
            <p:ph type="body" orient="vert" idx="1"/>
          </p:nvPr>
        </p:nvSpPr>
        <p:spPr/>
        <p:txBody>
          <a:bodyPr vert="eaVert"/>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9/1/2019</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1 - Κατακόρυφος τίτλος"/>
          <p:cNvSpPr>
            <a:spLocks noGrp="1"/>
          </p:cNvSpPr>
          <p:nvPr>
            <p:ph type="title" orient="vert"/>
          </p:nvPr>
        </p:nvSpPr>
        <p:spPr>
          <a:xfrm>
            <a:off x="6629400" y="274638"/>
            <a:ext cx="2057400" cy="5851525"/>
          </a:xfrm>
        </p:spPr>
        <p:txBody>
          <a:bodyPr vert="eaVert"/>
          <a:lstStyle/>
          <a:p>
            <a:r>
              <a:rPr lang="el-GR" smtClean="0"/>
              <a:t>Κάντε κλικ για επεξεργασία του τίτλου</a:t>
            </a:r>
            <a:endParaRPr lang="el-GR"/>
          </a:p>
        </p:txBody>
      </p:sp>
      <p:sp>
        <p:nvSpPr>
          <p:cNvPr id="3" name="2 - Θέση κατακόρυφου κειμένου"/>
          <p:cNvSpPr>
            <a:spLocks noGrp="1"/>
          </p:cNvSpPr>
          <p:nvPr>
            <p:ph type="body" orient="vert" idx="1"/>
          </p:nvPr>
        </p:nvSpPr>
        <p:spPr>
          <a:xfrm>
            <a:off x="457200" y="274638"/>
            <a:ext cx="6019800" cy="5851525"/>
          </a:xfrm>
        </p:spPr>
        <p:txBody>
          <a:bodyPr vert="eaVert"/>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9/1/2019</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1 - Θέση τίτλου"/>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l-GR" smtClean="0"/>
              <a:t>Κάντε κλικ για επεξεργασία του τίτλου</a:t>
            </a:r>
            <a:endParaRPr lang="el-GR"/>
          </a:p>
        </p:txBody>
      </p:sp>
      <p:sp>
        <p:nvSpPr>
          <p:cNvPr id="3" name="2 - Θέση κειμένου"/>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42CEA3-3058-4D43-AE35-B3DA76CB4003}" type="datetimeFigureOut">
              <a:rPr lang="el-GR" smtClean="0"/>
              <a:pPr/>
              <a:t>9/1/2019</a:t>
            </a:fld>
            <a:endParaRPr lang="el-GR"/>
          </a:p>
        </p:txBody>
      </p:sp>
      <p:sp>
        <p:nvSpPr>
          <p:cNvPr id="5" name="4 - Θέση υποσέλιδου"/>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l-GR"/>
          </a:p>
        </p:txBody>
      </p:sp>
      <p:sp>
        <p:nvSpPr>
          <p:cNvPr id="6" name="5 - Θέση αριθμού διαφάνειας"/>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F1D1C4-C2D9-4231-9FB2-B2D9D97AA41D}" type="slidenum">
              <a:rPr lang="el-GR" smtClean="0"/>
              <a:pPr/>
              <a:t>‹#›</a:t>
            </a:fld>
            <a:endParaRPr lang="el-G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ctrTitle"/>
          </p:nvPr>
        </p:nvSpPr>
        <p:spPr/>
        <p:txBody>
          <a:bodyPr/>
          <a:lstStyle/>
          <a:p>
            <a:r>
              <a:rPr lang="el-GR" smtClean="0"/>
              <a:t>Το στίγμα στο πρώτο ψυχωτικό επεισόδιο</a:t>
            </a:r>
            <a:endParaRPr lang="el-GR"/>
          </a:p>
        </p:txBody>
      </p:sp>
      <p:sp>
        <p:nvSpPr>
          <p:cNvPr id="4" name="3 - Υπότιτλος"/>
          <p:cNvSpPr>
            <a:spLocks noGrp="1"/>
          </p:cNvSpPr>
          <p:nvPr>
            <p:ph type="subTitle" idx="1"/>
          </p:nvPr>
        </p:nvSpPr>
        <p:spPr/>
        <p:txBody>
          <a:bodyPr>
            <a:normAutofit fontScale="92500" lnSpcReduction="20000"/>
          </a:bodyPr>
          <a:lstStyle/>
          <a:p>
            <a:r>
              <a:rPr lang="el-GR" smtClean="0"/>
              <a:t>Πέτρος Πετρίκης</a:t>
            </a:r>
          </a:p>
          <a:p>
            <a:r>
              <a:rPr lang="el-GR" smtClean="0"/>
              <a:t>Επίκουρος Καθηγητής Ψυχιατρικής</a:t>
            </a:r>
          </a:p>
          <a:p>
            <a:r>
              <a:rPr lang="el-GR" smtClean="0"/>
              <a:t>Ιατρική Σχολή του Πανεπιστημίου Ιωαννίνων</a:t>
            </a:r>
            <a:endParaRPr lang="el-G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92500"/>
          </a:bodyPr>
          <a:lstStyle/>
          <a:p>
            <a:r>
              <a:rPr lang="el-GR" smtClean="0"/>
              <a:t>Το στίγμα αποτελεί ένα γνώρισμα που έχει ένα άτομο ή που του αποδίδεται από τους άλλους και θεωρείται μειωτικό ή απαξιωτικό σε ένα δεδομένο κοινωνικό πλαίσιο</a:t>
            </a:r>
            <a:r>
              <a:rPr lang="en-US" smtClean="0"/>
              <a:t>(Crocker et al., 1998)</a:t>
            </a:r>
            <a:endParaRPr lang="el-GR" smtClean="0"/>
          </a:p>
          <a:p>
            <a:r>
              <a:rPr lang="el-GR" smtClean="0"/>
              <a:t>Το στίγμα διακρίνεται σε</a:t>
            </a:r>
          </a:p>
          <a:p>
            <a:r>
              <a:rPr lang="el-GR" smtClean="0"/>
              <a:t>Αντιλαμβανόμενο στίγμα, η πεποίθηση ότι το κοινωνικό σύνολο αντιμετωπίζει αρνητικά μια ιδιότητα ή ένα χαρακτηριστικό μιας ομάδας ατόμων</a:t>
            </a:r>
          </a:p>
          <a:p>
            <a:endParaRPr lang="el-G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85000" lnSpcReduction="20000"/>
          </a:bodyPr>
          <a:lstStyle/>
          <a:p>
            <a:r>
              <a:rPr lang="el-GR" smtClean="0"/>
              <a:t>«Η έννοια του στιγματισμού αναδύεται ως θεμελιακό μέσο της οργάνωσης των κοινωνιών και αποτελεί έναν ουσιώδη παράγοντα κάθε κοινωνικής και πολιτισμικής οργάνωσης. Επομένως, ο στιγματισμός δεν είναι νοητός μόνο ως στόχος εναντίον του οποίου οφείλει να αντιπαλέψει κανείς. Διότι, η λέξη στίγμα προέρχεται από την ινδοευρωπαϊκή ρίζα </a:t>
            </a:r>
            <a:r>
              <a:rPr lang="en-US" smtClean="0"/>
              <a:t>sti-</a:t>
            </a:r>
            <a:r>
              <a:rPr lang="el-GR" smtClean="0"/>
              <a:t> που έδωσε μεν την αρχαιοελληνική λέξη στιγματίας-που σημαίνει τον φέροντα σημεία ή στίγματα δια καυτηριασμού, τον εστιγμένο, τον κακούργο, τον δραπέτη, τον δούλο, αλλά και το λατινικό </a:t>
            </a:r>
            <a:r>
              <a:rPr lang="en-US" smtClean="0"/>
              <a:t>disting</a:t>
            </a:r>
            <a:r>
              <a:rPr lang="el-GR" smtClean="0"/>
              <a:t>ο που σημαίνει διαφοροποιώ, διαχωρίζω και κυρίως αναγμνωρίζω κάποιον ως άλλο» Θ. Καράβατος </a:t>
            </a:r>
            <a:endParaRPr lang="el-G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77500" lnSpcReduction="20000"/>
          </a:bodyPr>
          <a:lstStyle/>
          <a:p>
            <a:r>
              <a:rPr lang="el-GR" smtClean="0"/>
              <a:t>Γι’ αυτό το στίγμα μπορεί εξ ορισμού να ανατρέπεται κάθε στιγμή στο αντίθετό του-ατιμωτικό σημάδι και διάκριση. Ένα αναγκαίο κακό που συνδέεται με την κατασκευή των γνώσεών μας, αποτέλεσμα διαχωρισμού και σύνδεσης, που κάνει τον </a:t>
            </a:r>
            <a:r>
              <a:rPr lang="en-US" smtClean="0"/>
              <a:t>Goffmann </a:t>
            </a:r>
            <a:r>
              <a:rPr lang="el-GR" smtClean="0"/>
              <a:t>να λέει πως η διαχείριση του στίγματος αποτελεί μια  ειδική μορφή της διαχείρησης των κοινωνικών διαντιδράσεων γενικώς. Όντας πραγματιστική, και όχι εξαρχής ηθική, η βάση του στιγματισμού θα δώσει έδαφος για σύγχυση μεταξύ των δύο, καθώς ελέγχει τη συντήρηση των κοινωνικών αναπαραστάσεων των ψυχικών διαταραχών, στο μέτρο που το στίγμα επιτρέπει σε αυτόν που δεν το έχει να αυτοπροσδιορίζεται ως υγιής.</a:t>
            </a:r>
            <a:endParaRPr lang="el-G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92500" lnSpcReduction="20000"/>
          </a:bodyPr>
          <a:lstStyle/>
          <a:p>
            <a:r>
              <a:rPr lang="el-GR" smtClean="0"/>
              <a:t>«Κατά τη διαδικασία του στιγματισμού, κάποια ανθρώπινη ιδιότητα εξαιρείται και «χαρακτηρίζεται», κατόπιν δε συσχετίζεται με ανεπιθύμητες ιδιότητες, αναλόγως των κυρίαρχων κοινωνικών πεποιθήσεων. Τα αρνητικά αυτά στερεότυπα με τη σειρά τους δικαιολογούν τον χαρακτηρισμό και την κατηγοριοποίηση των «χαρακτηρισμένων ατόμων σε ξεχωριστές ομάδες, πράγμα που συνοδεύεται από απώλεια της κοινωνικής τους υπόστασης, επισύροντας και τις ανάλογες διακρίσεις»  Θ. Καράβατος</a:t>
            </a:r>
            <a:endParaRPr lang="el-G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92500" lnSpcReduction="10000"/>
          </a:bodyPr>
          <a:lstStyle/>
          <a:p>
            <a:r>
              <a:rPr lang="el-GR" smtClean="0"/>
              <a:t>Βιωμένο στίγμα, βίωση συμπεριφορών όπως εκφοβισμός, λεκτική ή σωματική βία, διακρίσεις σε επίπεδο πρόσβασης σε εργασία, μόρφωση, γονεικό ρόλο ή διαπροσωπικών σχέσεων εξαιτίας της συγκεκριμένης ιδιότητας.</a:t>
            </a:r>
          </a:p>
          <a:p>
            <a:r>
              <a:rPr lang="el-GR" smtClean="0"/>
              <a:t>Εσωτερικευμένο στίγμα, που συνίσταται στην θιοθέτηση της αρνητικής κοινωνικής αντίληψης από το άτομο που φέρει την συγκεκριμένη, στιγματιζόμενη ιδιότητα, η ταύτιση με το αρνητικό στερεότυπο</a:t>
            </a:r>
            <a:r>
              <a:rPr lang="en-US" smtClean="0"/>
              <a:t> (Yanos et al., 2008).</a:t>
            </a:r>
            <a:endParaRPr lang="el-G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92500" lnSpcReduction="10000"/>
          </a:bodyPr>
          <a:lstStyle/>
          <a:p>
            <a:r>
              <a:rPr lang="el-GR" smtClean="0"/>
              <a:t>«Η διεργασία του κοινωνικού στιγματισμού και οι αρνητικές της επιπτώσεις δεν εξαρτώνται απαραιτήτως από τις δράσεις, ίσως ούτε καν από την παρουσία προκατειλημμένων ατόμων</a:t>
            </a:r>
            <a:r>
              <a:rPr lang="en-US" smtClean="0"/>
              <a:t>:</a:t>
            </a:r>
            <a:r>
              <a:rPr lang="el-GR" smtClean="0"/>
              <a:t> οι συλλογικές αναπαραστάσεις είναι ευρέως διαδεδομένες στην κοινωνία(ή μεταξύ των στιγματισμένων ατόμων) και δεν απαιτείται η άμεση έκφραση της αρνητικής αξιολόγησης προκειμένου να γίνει αυτή αντιληπτή από το στιγματισμένο άτομο» Θ. Καράβατος</a:t>
            </a:r>
            <a:endParaRPr lang="el-G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70000" lnSpcReduction="20000"/>
          </a:bodyPr>
          <a:lstStyle/>
          <a:p>
            <a:r>
              <a:rPr lang="el-GR" sz="3400" smtClean="0"/>
              <a:t>Το στίγμα συμπυκνώνει προβλήματα γνώσεων (άγνοια, κακή πληροφόρηση)</a:t>
            </a:r>
          </a:p>
          <a:p>
            <a:r>
              <a:rPr lang="el-GR" sz="3400" smtClean="0"/>
              <a:t>Στάσεων (προκατάληψη)</a:t>
            </a:r>
          </a:p>
          <a:p>
            <a:r>
              <a:rPr lang="el-GR" sz="3400" smtClean="0"/>
              <a:t>Συμπεριφορών (διακρίσεις απέναντι σε άτομα)</a:t>
            </a:r>
            <a:r>
              <a:rPr lang="en-US" sz="3400" smtClean="0"/>
              <a:t> (Thornicroft, 2006).</a:t>
            </a:r>
            <a:endParaRPr lang="el-GR" sz="3400" smtClean="0"/>
          </a:p>
          <a:p>
            <a:r>
              <a:rPr lang="el-GR" sz="3400" smtClean="0"/>
              <a:t>Ατομα που πάσχουν από ψυχικές νόσους θεωρούνται συχνά επικίνδυνα, απρόβλεπτα ως προς τη συμπεριφορά τους ή ανίατα</a:t>
            </a:r>
            <a:r>
              <a:rPr lang="en-US" sz="3400" smtClean="0"/>
              <a:t> (Wood et al., 2014)</a:t>
            </a:r>
            <a:r>
              <a:rPr lang="el-GR" sz="3400" smtClean="0"/>
              <a:t> Οι πάσχοντες από σχιζοφρένεια ανήκουν σε μια από τις πλέον στιγματισμένες κοινωνικές ομάδες</a:t>
            </a:r>
            <a:r>
              <a:rPr lang="en-US" sz="3400" smtClean="0"/>
              <a:t> (Brohan et al., 2010).</a:t>
            </a:r>
            <a:endParaRPr lang="el-GR" sz="3400" smtClean="0"/>
          </a:p>
          <a:p>
            <a:r>
              <a:rPr lang="el-GR" sz="3400" smtClean="0"/>
              <a:t>Θεωρείται ότι οι αντιλήψεις περί τη νόσο μπορούν να επηρεάσουν αρνητικά  συμπεριφορικά και ψυχοκοινωνικά πέρα από τα αναμενόμενα εξαιτίας της σοβαρότητας </a:t>
            </a:r>
            <a:r>
              <a:rPr lang="el-GR" smtClean="0"/>
              <a:t>της ίδιας της νόσου</a:t>
            </a:r>
            <a:r>
              <a:rPr lang="en-US" smtClean="0"/>
              <a:t> (Croom et al., 2013;Hirsch et al., 2009).</a:t>
            </a:r>
            <a:endParaRPr lang="el-G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85000" lnSpcReduction="20000"/>
          </a:bodyPr>
          <a:lstStyle/>
          <a:p>
            <a:r>
              <a:rPr lang="el-GR" smtClean="0"/>
              <a:t>Το αν τα στιγματιζόμενα άτομα αντιμετωπίζουν τον στιγματισμό ως στρεσσογόνο εξαρτάται από τη σύγκριση μεταξύ της εκτιμόμενης βλάβης που μπορεί να προκαλέσει το στίγμα και των δυνατοτήτων που αισθάνονται ότι έχουν να ανταπεξέλθουν σε αυτήν</a:t>
            </a:r>
            <a:r>
              <a:rPr lang="en-US" smtClean="0"/>
              <a:t> (Xu et al., 2016)</a:t>
            </a:r>
            <a:endParaRPr lang="el-GR" smtClean="0"/>
          </a:p>
          <a:p>
            <a:r>
              <a:rPr lang="el-GR" smtClean="0"/>
              <a:t>Αντίληψη ισχυρού κοινωνικού στίγματος, αυξάνει την αντίληψη της εκτιμόμενης βλάβης αλλά δε λαμβάνει υπόψιν τις στρατηγικές αντιμετώπισης που διαθέτει το άτομο και που μπορεί να είναι ισχυρές ή να επιδέχονται ενίσχυσης μέσω θεραπευτικών παρεμβάσεων</a:t>
            </a:r>
            <a:r>
              <a:rPr lang="en-US" smtClean="0"/>
              <a:t> (Rusch et al., 2009).</a:t>
            </a:r>
            <a:endParaRPr lang="el-G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85000" lnSpcReduction="20000"/>
          </a:bodyPr>
          <a:lstStyle/>
          <a:p>
            <a:r>
              <a:rPr lang="el-GR" smtClean="0"/>
              <a:t>Το στίγμα οδηγεί σε ντροπή, κοινωνική φοβία, μειωμένη αυτοεκτίμηση, απελπισία, κατάθλιψη,  αυξημένη αυτοκτονικότητα,κοινωνική απομόνωση-αποκλεισμό, μειωμένες ευκαιρίες για πρόσβαση σε μόρφωση και εργασία, δυσχεραίνει την ύφεση των συμπτωμάτων</a:t>
            </a:r>
            <a:r>
              <a:rPr lang="en-US" smtClean="0"/>
              <a:t> (Morrison et al.,2016; Thornicroft et al., 2009).</a:t>
            </a:r>
            <a:endParaRPr lang="el-GR" smtClean="0"/>
          </a:p>
          <a:p>
            <a:r>
              <a:rPr lang="el-GR" smtClean="0"/>
              <a:t>Επίσης καθυστερεί την αναζήτηση ιατρικής βοήθειας, την</a:t>
            </a:r>
            <a:r>
              <a:rPr lang="en-US" smtClean="0"/>
              <a:t> </a:t>
            </a:r>
            <a:r>
              <a:rPr lang="el-GR" smtClean="0"/>
              <a:t> τήρηση της φαρμακευτικής αγωγής, σε παραμέληση των παθολογικών προβλημάτων υγείας από τους ίδιους τους ασθενείς αλλά και από τους γιατρούς των αντίστοιχων ειδικοτήτων, οδηγώντας σε αυξημένα ποσοστά θνητότητας</a:t>
            </a:r>
            <a:r>
              <a:rPr lang="en-US" smtClean="0"/>
              <a:t> (Brain et al., 2014).</a:t>
            </a:r>
            <a:endParaRPr lang="el-GR" smtClean="0"/>
          </a:p>
          <a:p>
            <a:endParaRPr lang="el-G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lstStyle/>
          <a:p>
            <a:r>
              <a:rPr lang="en-US" smtClean="0"/>
              <a:t>To 87% </a:t>
            </a:r>
            <a:r>
              <a:rPr lang="el-GR" smtClean="0"/>
              <a:t>των ασθενών με σχιζοφρένεια αναφέρουν εμπειρία στιγματισμού (</a:t>
            </a:r>
            <a:r>
              <a:rPr lang="en-US" smtClean="0"/>
              <a:t>Wood et al., 2017).</a:t>
            </a:r>
          </a:p>
          <a:p>
            <a:pPr>
              <a:buNone/>
            </a:pPr>
            <a:r>
              <a:rPr lang="el-GR" smtClean="0"/>
              <a:t>Μεσαία προς υψηλά επίπεδα εσωτερικευμένου στίγματος έχουν ανευρεθεί σε 47% των ασθενών με σχιζοφρένεια, σύμφωνα με μεγάλη διεθνή μελέτη (Β</a:t>
            </a:r>
            <a:r>
              <a:rPr lang="en-US" smtClean="0"/>
              <a:t>rohan et al., 2010).</a:t>
            </a:r>
            <a:endParaRPr lang="el-G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85000" lnSpcReduction="20000"/>
          </a:bodyPr>
          <a:lstStyle/>
          <a:p>
            <a:r>
              <a:rPr lang="el-GR" smtClean="0"/>
              <a:t>Το στίγμα της λήψης αντιψυχωτικών οδηγεί πολλ</a:t>
            </a:r>
            <a:r>
              <a:rPr lang="en-US" smtClean="0"/>
              <a:t>o</a:t>
            </a:r>
            <a:r>
              <a:rPr lang="el-GR" smtClean="0"/>
              <a:t>ύς ασθενείς σε ύφεση των συμπτωμάτων να λαμβάνουν κρυφά τη φαρμακευτική τους αγωγή για να μη γίνει αντιληπτό από άλλους. Οι ανεπιθύμητες ενέργειες των φαρμάκων αυτών (παρκινσονισμός, λήψη βάρους) μπορεί να «αποκαλύψουν» τη λήψη φαρμάκων ή/και να στιγματίσουν ακόμη περισσότερο τους πάσχοντες.</a:t>
            </a:r>
          </a:p>
          <a:p>
            <a:r>
              <a:rPr lang="el-GR" smtClean="0"/>
              <a:t>Το στίγμα, συμβάλλοντας στη μη-τήρηση της φαρμακευτικής αγωγής μπορεί να οδηγήσει σε υποτροπές, αύξηση του αριθμού των νοσηλειών, αύξηση του κόστους περίθαλψης, επιδείνωση της πρόγνωσης, αυξημένο κίνδυνο αυτοκτονίας και αυξημένη θνησιμότητα (Β</a:t>
            </a:r>
            <a:r>
              <a:rPr lang="en-US" smtClean="0"/>
              <a:t>rain et al</a:t>
            </a:r>
            <a:r>
              <a:rPr lang="el-GR" smtClean="0"/>
              <a:t>., 2014)</a:t>
            </a:r>
            <a:endParaRPr lang="el-G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lstStyle/>
          <a:p>
            <a:r>
              <a:rPr lang="el-GR" smtClean="0"/>
              <a:t>Περισσότεροι από τους μισούς ασθενείς που αποπειράθηκαν να αυτοκτονήσουν αναφέρουν ότι το στίγμα συνέβαλε σε αυτό</a:t>
            </a:r>
            <a:r>
              <a:rPr lang="en-US" smtClean="0"/>
              <a:t> (Eagles et al., 2003)</a:t>
            </a:r>
            <a:r>
              <a:rPr lang="el-GR" smtClean="0"/>
              <a:t>.</a:t>
            </a:r>
          </a:p>
          <a:p>
            <a:r>
              <a:rPr lang="el-GR" smtClean="0"/>
              <a:t>Η μειωμένη κοινωνική αποδοχή ατόμων με ψυχική νόσο φαίνεται να αυξάνει τον αριθμό των αυτοκτονιών</a:t>
            </a:r>
            <a:r>
              <a:rPr lang="en-US" smtClean="0"/>
              <a:t>(Xu et al., 2016; Schomerus et al., 2015).</a:t>
            </a:r>
            <a:endParaRPr lang="el-GR"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92500" lnSpcReduction="20000"/>
          </a:bodyPr>
          <a:lstStyle/>
          <a:p>
            <a:r>
              <a:rPr lang="el-GR" smtClean="0"/>
              <a:t>Το στίγμα έχει μελετηθεί κυρίως σε χρόνιους ασθενείς</a:t>
            </a:r>
            <a:r>
              <a:rPr lang="en-US" smtClean="0"/>
              <a:t> (Berry et al., 2018)</a:t>
            </a:r>
            <a:r>
              <a:rPr lang="el-GR" smtClean="0"/>
              <a:t> και έχει συσχετιστεί σε αυτούς με χαμηλή λειτουργικότητα</a:t>
            </a:r>
            <a:r>
              <a:rPr lang="en-US" smtClean="0"/>
              <a:t> (Brohan et al., 2010).</a:t>
            </a:r>
            <a:endParaRPr lang="el-GR" smtClean="0"/>
          </a:p>
          <a:p>
            <a:r>
              <a:rPr lang="el-GR" smtClean="0"/>
              <a:t>Οι παράγοντες που σχετίζονται με το στίγμα σε πρώτο επεισόδιο της νόσου δεν έχουν μελετηθεί επαρκώς. Το ενδιαφέρον τέτοιων μελετών συνίσταται στο γεγονός ότι η αντιμετώπιση του στίγματος και των συνεπειών του θα μπορούσε να είναι πιο εύκολη κατά την έναρξη της νόσου</a:t>
            </a:r>
            <a:r>
              <a:rPr lang="en-US" smtClean="0"/>
              <a:t>(Ho et al., 2018).</a:t>
            </a:r>
            <a:endParaRPr lang="el-G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92500" lnSpcReduction="10000"/>
          </a:bodyPr>
          <a:lstStyle/>
          <a:p>
            <a:r>
              <a:rPr lang="el-GR" smtClean="0"/>
              <a:t>Μελέτες σε νοσηλευόμενους ασθενείς με ψύχωση δείχνουν ότι τους απασχολεί έντονα ο στιγματισμός για όλες της πλευρές της νοσηλείας (αναγκαστική-ακούσια), συμπεριφορά του προσωπικού κατά τη διάρκεια της νοσηλείας και βέβαια οι αντιδράσεις του περιβάλλοντος μετά το τέλος της νοσηλείας και την επιστροφή στο σπίτι/εργασία. Το στίγμα στην περίπτωση αυτή μπορεί να αυξήσει τον κίνδυνο αυτοκτονίας μετά τη νοσηλεία</a:t>
            </a:r>
            <a:r>
              <a:rPr lang="en-US" smtClean="0"/>
              <a:t> (Wood et al., 2018).</a:t>
            </a:r>
            <a:endParaRPr lang="el-G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92500" lnSpcReduction="10000"/>
          </a:bodyPr>
          <a:lstStyle/>
          <a:p>
            <a:pPr>
              <a:buNone/>
            </a:pPr>
            <a:r>
              <a:rPr lang="el-GR" smtClean="0"/>
              <a:t>    Σε ασθενείς πρώτου επεισοδίου το στρες του στίγματος και της διαγνωστικής </a:t>
            </a:r>
            <a:r>
              <a:rPr lang="en-US" smtClean="0"/>
              <a:t>“</a:t>
            </a:r>
            <a:r>
              <a:rPr lang="el-GR" smtClean="0"/>
              <a:t>ετικέτας</a:t>
            </a:r>
            <a:r>
              <a:rPr lang="en-US" smtClean="0"/>
              <a:t>” </a:t>
            </a:r>
            <a:r>
              <a:rPr lang="el-GR" smtClean="0"/>
              <a:t>(</a:t>
            </a:r>
            <a:r>
              <a:rPr lang="en-US" smtClean="0"/>
              <a:t>labeling)</a:t>
            </a:r>
            <a:r>
              <a:rPr lang="el-GR" smtClean="0"/>
              <a:t> μπορεί να είναι ιδιαίτερα οδυνηρό.</a:t>
            </a:r>
          </a:p>
          <a:p>
            <a:r>
              <a:rPr lang="el-GR" smtClean="0"/>
              <a:t>Μη έχοντας προηγούμενη εμπειρία θεραπείας, είναι περισσότερο ευάλωτοι στο φόβο ότι έχασαν τον έλεγχο της πραγματικότητας, φοβούνται την απόρριψη από φίλους και σχέσεις και αυτό μπορεί να οδηγήσει σε αυξημένο κίνδυνο κατάθλιψης και αυτοκτονίας</a:t>
            </a:r>
            <a:r>
              <a:rPr lang="en-US" smtClean="0"/>
              <a:t> (Xu et al., 2016)</a:t>
            </a:r>
            <a:endParaRPr lang="el-G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lstStyle/>
          <a:p>
            <a:r>
              <a:rPr lang="el-GR" smtClean="0"/>
              <a:t>Στις λίγες μελέτες που έχουν διεξαχθεί σε ασθενείς πρώτου ψυχωτικού επεισοδίου, φαίνεται ότι συμπτώματα κοινωνικής φοβίας οδηγούν σε εντονότερο αντιλαμβανόμενο στλίγμα και στο άγχος της αρνητικής αξιολόγησης από τους άλλους</a:t>
            </a:r>
            <a:r>
              <a:rPr lang="en-US" smtClean="0"/>
              <a:t> (Ho et al., 2018; Birchwood et al., 2006).</a:t>
            </a:r>
            <a:endParaRPr lang="el-G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483</TotalTime>
  <Words>1219</Words>
  <PresentationFormat>Προβολή στην οθόνη (4:3)</PresentationFormat>
  <Paragraphs>34</Paragraphs>
  <Slides>17</Slides>
  <Notes>0</Notes>
  <HiddenSlides>0</HiddenSlides>
  <MMClips>0</MMClips>
  <ScaleCrop>false</ScaleCrop>
  <HeadingPairs>
    <vt:vector size="4" baseType="variant">
      <vt:variant>
        <vt:lpstr>Θέμα</vt:lpstr>
      </vt:variant>
      <vt:variant>
        <vt:i4>1</vt:i4>
      </vt:variant>
      <vt:variant>
        <vt:lpstr>Τίτλοι διαφανειών</vt:lpstr>
      </vt:variant>
      <vt:variant>
        <vt:i4>17</vt:i4>
      </vt:variant>
    </vt:vector>
  </HeadingPairs>
  <TitlesOfParts>
    <vt:vector size="18" baseType="lpstr">
      <vt:lpstr>Θέμα του Office</vt:lpstr>
      <vt:lpstr>Το στίγμα στο πρώτο ψυχωτικό επεισόδιο</vt:lpstr>
      <vt:lpstr>Διαφάνεια 2</vt:lpstr>
      <vt:lpstr>Διαφάνεια 3</vt:lpstr>
      <vt:lpstr>Διαφάνεια 4</vt:lpstr>
      <vt:lpstr>Διαφάνεια 5</vt:lpstr>
      <vt:lpstr>Διαφάνεια 6</vt:lpstr>
      <vt:lpstr>Διαφάνεια 7</vt:lpstr>
      <vt:lpstr>Διαφάνεια 8</vt:lpstr>
      <vt:lpstr>Διαφάνεια 9</vt:lpstr>
      <vt:lpstr>Διαφάνεια 10</vt:lpstr>
      <vt:lpstr>Διαφάνεια 11</vt:lpstr>
      <vt:lpstr>Διαφάνεια 12</vt:lpstr>
      <vt:lpstr>Διαφάνεια 13</vt:lpstr>
      <vt:lpstr>Διαφάνεια 14</vt:lpstr>
      <vt:lpstr>Διαφάνεια 15</vt:lpstr>
      <vt:lpstr>Διαφάνεια 16</vt:lpstr>
      <vt:lpstr>Διαφάνεια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Διαφάνεια 1</dc:title>
  <dc:creator>pc</dc:creator>
  <cp:lastModifiedBy>pc</cp:lastModifiedBy>
  <cp:revision>51</cp:revision>
  <dcterms:modified xsi:type="dcterms:W3CDTF">2019-01-09T17:02:04Z</dcterms:modified>
</cp:coreProperties>
</file>