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85" r:id="rId2"/>
    <p:sldId id="257" r:id="rId3"/>
    <p:sldId id="258" r:id="rId4"/>
    <p:sldId id="259" r:id="rId5"/>
    <p:sldId id="261"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2" r:id="rId27"/>
    <p:sldId id="281" r:id="rId28"/>
    <p:sldId id="283" r:id="rId29"/>
    <p:sldId id="284" r:id="rId30"/>
    <p:sldId id="286"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2" d="100"/>
          <a:sy n="82" d="100"/>
        </p:scale>
        <p:origin x="72" y="305"/>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E82F820-544C-43BB-B316-B8E79F5C7751}" type="datetimeFigureOut">
              <a:rPr lang="en-GB" smtClean="0"/>
              <a:t>09/03/2022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72EC8F9-EE14-49F4-BD48-E613B9267984}" type="slidenum">
              <a:rPr lang="en-GB" smtClean="0"/>
              <a:t>‹#›</a:t>
            </a:fld>
            <a:endParaRPr lang="en-GB"/>
          </a:p>
        </p:txBody>
      </p:sp>
    </p:spTree>
    <p:extLst>
      <p:ext uri="{BB962C8B-B14F-4D97-AF65-F5344CB8AC3E}">
        <p14:creationId xmlns:p14="http://schemas.microsoft.com/office/powerpoint/2010/main" val="11314451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72EC8F9-EE14-49F4-BD48-E613B9267984}" type="slidenum">
              <a:rPr lang="en-GB" smtClean="0"/>
              <a:t>4</a:t>
            </a:fld>
            <a:endParaRPr lang="en-GB"/>
          </a:p>
        </p:txBody>
      </p:sp>
    </p:spTree>
    <p:extLst>
      <p:ext uri="{BB962C8B-B14F-4D97-AF65-F5344CB8AC3E}">
        <p14:creationId xmlns:p14="http://schemas.microsoft.com/office/powerpoint/2010/main" val="13301252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72EC8F9-EE14-49F4-BD48-E613B9267984}" type="slidenum">
              <a:rPr lang="en-GB" smtClean="0"/>
              <a:t>30</a:t>
            </a:fld>
            <a:endParaRPr lang="en-GB"/>
          </a:p>
        </p:txBody>
      </p:sp>
    </p:spTree>
    <p:extLst>
      <p:ext uri="{BB962C8B-B14F-4D97-AF65-F5344CB8AC3E}">
        <p14:creationId xmlns:p14="http://schemas.microsoft.com/office/powerpoint/2010/main" val="3057513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D180B-10E6-40BB-92F9-F445F361D3F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8347DE2-5063-4C6A-96E2-BAB1420063C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3C8F3AB-3B55-4D0F-A82F-E838371BEC14}"/>
              </a:ext>
            </a:extLst>
          </p:cNvPr>
          <p:cNvSpPr>
            <a:spLocks noGrp="1"/>
          </p:cNvSpPr>
          <p:nvPr>
            <p:ph type="dt" sz="half" idx="10"/>
          </p:nvPr>
        </p:nvSpPr>
        <p:spPr/>
        <p:txBody>
          <a:bodyPr/>
          <a:lstStyle/>
          <a:p>
            <a:fld id="{6C1EC7EE-1D16-4D0A-85E4-8C5DC10AFDD9}" type="datetimeFigureOut">
              <a:rPr lang="en-GB" smtClean="0"/>
              <a:t>09/03/2022</a:t>
            </a:fld>
            <a:endParaRPr lang="en-GB"/>
          </a:p>
        </p:txBody>
      </p:sp>
      <p:sp>
        <p:nvSpPr>
          <p:cNvPr id="5" name="Footer Placeholder 4">
            <a:extLst>
              <a:ext uri="{FF2B5EF4-FFF2-40B4-BE49-F238E27FC236}">
                <a16:creationId xmlns:a16="http://schemas.microsoft.com/office/drawing/2014/main" id="{3CCBCC05-B816-4537-A6AC-E97198678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CED499-2805-40FE-AD6B-E1DD824558A9}"/>
              </a:ext>
            </a:extLst>
          </p:cNvPr>
          <p:cNvSpPr>
            <a:spLocks noGrp="1"/>
          </p:cNvSpPr>
          <p:nvPr>
            <p:ph type="sldNum" sz="quarter" idx="12"/>
          </p:nvPr>
        </p:nvSpPr>
        <p:spPr/>
        <p:txBody>
          <a:bodyPr/>
          <a:lstStyle/>
          <a:p>
            <a:fld id="{61FA7E30-2F05-4270-96EF-9B1295C38174}" type="slidenum">
              <a:rPr lang="en-GB" smtClean="0"/>
              <a:t>‹#›</a:t>
            </a:fld>
            <a:endParaRPr lang="en-GB"/>
          </a:p>
        </p:txBody>
      </p:sp>
    </p:spTree>
    <p:extLst>
      <p:ext uri="{BB962C8B-B14F-4D97-AF65-F5344CB8AC3E}">
        <p14:creationId xmlns:p14="http://schemas.microsoft.com/office/powerpoint/2010/main" val="3039046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885921-C586-4373-AAA7-B793A461D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811E9DD-9BB2-4DEC-95FE-ACFB872A01D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3BF21FF-28E9-40B7-9BA6-43B42726439A}"/>
              </a:ext>
            </a:extLst>
          </p:cNvPr>
          <p:cNvSpPr>
            <a:spLocks noGrp="1"/>
          </p:cNvSpPr>
          <p:nvPr>
            <p:ph type="dt" sz="half" idx="10"/>
          </p:nvPr>
        </p:nvSpPr>
        <p:spPr/>
        <p:txBody>
          <a:bodyPr/>
          <a:lstStyle/>
          <a:p>
            <a:fld id="{6C1EC7EE-1D16-4D0A-85E4-8C5DC10AFDD9}" type="datetimeFigureOut">
              <a:rPr lang="en-GB" smtClean="0"/>
              <a:t>09/03/2022</a:t>
            </a:fld>
            <a:endParaRPr lang="en-GB"/>
          </a:p>
        </p:txBody>
      </p:sp>
      <p:sp>
        <p:nvSpPr>
          <p:cNvPr id="5" name="Footer Placeholder 4">
            <a:extLst>
              <a:ext uri="{FF2B5EF4-FFF2-40B4-BE49-F238E27FC236}">
                <a16:creationId xmlns:a16="http://schemas.microsoft.com/office/drawing/2014/main" id="{221FD8A9-830A-4A69-A079-B86EA55624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F0970AA-1996-471E-BD08-AC1E2763B4A2}"/>
              </a:ext>
            </a:extLst>
          </p:cNvPr>
          <p:cNvSpPr>
            <a:spLocks noGrp="1"/>
          </p:cNvSpPr>
          <p:nvPr>
            <p:ph type="sldNum" sz="quarter" idx="12"/>
          </p:nvPr>
        </p:nvSpPr>
        <p:spPr/>
        <p:txBody>
          <a:bodyPr/>
          <a:lstStyle/>
          <a:p>
            <a:fld id="{61FA7E30-2F05-4270-96EF-9B1295C38174}" type="slidenum">
              <a:rPr lang="en-GB" smtClean="0"/>
              <a:t>‹#›</a:t>
            </a:fld>
            <a:endParaRPr lang="en-GB"/>
          </a:p>
        </p:txBody>
      </p:sp>
    </p:spTree>
    <p:extLst>
      <p:ext uri="{BB962C8B-B14F-4D97-AF65-F5344CB8AC3E}">
        <p14:creationId xmlns:p14="http://schemas.microsoft.com/office/powerpoint/2010/main" val="14295632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FF787-1D0B-4555-BDCE-C4D2E3EE77F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9E4D4F8-5FDC-4BE6-A78D-0666E5BFE2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3182E8F-45B9-42F0-9EF7-35B46185ADA9}"/>
              </a:ext>
            </a:extLst>
          </p:cNvPr>
          <p:cNvSpPr>
            <a:spLocks noGrp="1"/>
          </p:cNvSpPr>
          <p:nvPr>
            <p:ph type="dt" sz="half" idx="10"/>
          </p:nvPr>
        </p:nvSpPr>
        <p:spPr/>
        <p:txBody>
          <a:bodyPr/>
          <a:lstStyle/>
          <a:p>
            <a:fld id="{6C1EC7EE-1D16-4D0A-85E4-8C5DC10AFDD9}" type="datetimeFigureOut">
              <a:rPr lang="en-GB" smtClean="0"/>
              <a:t>09/03/2022</a:t>
            </a:fld>
            <a:endParaRPr lang="en-GB"/>
          </a:p>
        </p:txBody>
      </p:sp>
      <p:sp>
        <p:nvSpPr>
          <p:cNvPr id="5" name="Footer Placeholder 4">
            <a:extLst>
              <a:ext uri="{FF2B5EF4-FFF2-40B4-BE49-F238E27FC236}">
                <a16:creationId xmlns:a16="http://schemas.microsoft.com/office/drawing/2014/main" id="{907F3A61-204A-4F30-BBC3-FBD4BC2ED96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6B8D5B-1CE2-4664-B4DC-7E784675302D}"/>
              </a:ext>
            </a:extLst>
          </p:cNvPr>
          <p:cNvSpPr>
            <a:spLocks noGrp="1"/>
          </p:cNvSpPr>
          <p:nvPr>
            <p:ph type="sldNum" sz="quarter" idx="12"/>
          </p:nvPr>
        </p:nvSpPr>
        <p:spPr/>
        <p:txBody>
          <a:bodyPr/>
          <a:lstStyle/>
          <a:p>
            <a:fld id="{61FA7E30-2F05-4270-96EF-9B1295C38174}" type="slidenum">
              <a:rPr lang="en-GB" smtClean="0"/>
              <a:t>‹#›</a:t>
            </a:fld>
            <a:endParaRPr lang="en-GB"/>
          </a:p>
        </p:txBody>
      </p:sp>
    </p:spTree>
    <p:extLst>
      <p:ext uri="{BB962C8B-B14F-4D97-AF65-F5344CB8AC3E}">
        <p14:creationId xmlns:p14="http://schemas.microsoft.com/office/powerpoint/2010/main" val="29679568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A2F0E-35AC-468B-BA6F-2CFD990AC3B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9CCD17F-F6EF-486A-A692-C164CC9A4F9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82D4442-765B-4ADD-A3F5-684C83B4A44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7B59256-09F4-4742-8C0F-33003F34464C}"/>
              </a:ext>
            </a:extLst>
          </p:cNvPr>
          <p:cNvSpPr>
            <a:spLocks noGrp="1"/>
          </p:cNvSpPr>
          <p:nvPr>
            <p:ph type="dt" sz="half" idx="10"/>
          </p:nvPr>
        </p:nvSpPr>
        <p:spPr/>
        <p:txBody>
          <a:bodyPr/>
          <a:lstStyle/>
          <a:p>
            <a:fld id="{6C1EC7EE-1D16-4D0A-85E4-8C5DC10AFDD9}" type="datetimeFigureOut">
              <a:rPr lang="en-GB" smtClean="0"/>
              <a:t>09/03/2022</a:t>
            </a:fld>
            <a:endParaRPr lang="en-GB"/>
          </a:p>
        </p:txBody>
      </p:sp>
      <p:sp>
        <p:nvSpPr>
          <p:cNvPr id="6" name="Footer Placeholder 5">
            <a:extLst>
              <a:ext uri="{FF2B5EF4-FFF2-40B4-BE49-F238E27FC236}">
                <a16:creationId xmlns:a16="http://schemas.microsoft.com/office/drawing/2014/main" id="{CD6313A7-1141-4F54-AF5D-85F91498106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E65EF1-3368-466F-B040-63BC531F0358}"/>
              </a:ext>
            </a:extLst>
          </p:cNvPr>
          <p:cNvSpPr>
            <a:spLocks noGrp="1"/>
          </p:cNvSpPr>
          <p:nvPr>
            <p:ph type="sldNum" sz="quarter" idx="12"/>
          </p:nvPr>
        </p:nvSpPr>
        <p:spPr/>
        <p:txBody>
          <a:bodyPr/>
          <a:lstStyle/>
          <a:p>
            <a:fld id="{61FA7E30-2F05-4270-96EF-9B1295C38174}" type="slidenum">
              <a:rPr lang="en-GB" smtClean="0"/>
              <a:t>‹#›</a:t>
            </a:fld>
            <a:endParaRPr lang="en-GB"/>
          </a:p>
        </p:txBody>
      </p:sp>
    </p:spTree>
    <p:extLst>
      <p:ext uri="{BB962C8B-B14F-4D97-AF65-F5344CB8AC3E}">
        <p14:creationId xmlns:p14="http://schemas.microsoft.com/office/powerpoint/2010/main" val="36418089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ACE3F-0A8E-4151-BDF4-92274706D69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2ED0B68-153B-4069-BA80-6FCBFD21C98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29AEEC9-B831-449B-98F4-339E0958425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9E77D95-8871-4BBB-8504-91BD18319D3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BE167C7-B46A-4465-8F21-43BD70679F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E7A9A16-DBC3-424C-BC31-8117A539CD3B}"/>
              </a:ext>
            </a:extLst>
          </p:cNvPr>
          <p:cNvSpPr>
            <a:spLocks noGrp="1"/>
          </p:cNvSpPr>
          <p:nvPr>
            <p:ph type="dt" sz="half" idx="10"/>
          </p:nvPr>
        </p:nvSpPr>
        <p:spPr/>
        <p:txBody>
          <a:bodyPr/>
          <a:lstStyle/>
          <a:p>
            <a:fld id="{6C1EC7EE-1D16-4D0A-85E4-8C5DC10AFDD9}" type="datetimeFigureOut">
              <a:rPr lang="en-GB" smtClean="0"/>
              <a:t>09/03/2022</a:t>
            </a:fld>
            <a:endParaRPr lang="en-GB"/>
          </a:p>
        </p:txBody>
      </p:sp>
      <p:sp>
        <p:nvSpPr>
          <p:cNvPr id="8" name="Footer Placeholder 7">
            <a:extLst>
              <a:ext uri="{FF2B5EF4-FFF2-40B4-BE49-F238E27FC236}">
                <a16:creationId xmlns:a16="http://schemas.microsoft.com/office/drawing/2014/main" id="{49F49591-04EF-4DED-BE3C-23F377A806D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C8C1FFD-198B-47F9-BBA0-108A17372F67}"/>
              </a:ext>
            </a:extLst>
          </p:cNvPr>
          <p:cNvSpPr>
            <a:spLocks noGrp="1"/>
          </p:cNvSpPr>
          <p:nvPr>
            <p:ph type="sldNum" sz="quarter" idx="12"/>
          </p:nvPr>
        </p:nvSpPr>
        <p:spPr/>
        <p:txBody>
          <a:bodyPr/>
          <a:lstStyle/>
          <a:p>
            <a:fld id="{61FA7E30-2F05-4270-96EF-9B1295C38174}" type="slidenum">
              <a:rPr lang="en-GB" smtClean="0"/>
              <a:t>‹#›</a:t>
            </a:fld>
            <a:endParaRPr lang="en-GB"/>
          </a:p>
        </p:txBody>
      </p:sp>
    </p:spTree>
    <p:extLst>
      <p:ext uri="{BB962C8B-B14F-4D97-AF65-F5344CB8AC3E}">
        <p14:creationId xmlns:p14="http://schemas.microsoft.com/office/powerpoint/2010/main" val="39369631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6166E-DBB9-4592-827B-BB9C3CE605C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34301B9-F06E-47EE-9780-D66769BE4C69}"/>
              </a:ext>
            </a:extLst>
          </p:cNvPr>
          <p:cNvSpPr>
            <a:spLocks noGrp="1"/>
          </p:cNvSpPr>
          <p:nvPr>
            <p:ph type="dt" sz="half" idx="10"/>
          </p:nvPr>
        </p:nvSpPr>
        <p:spPr/>
        <p:txBody>
          <a:bodyPr/>
          <a:lstStyle/>
          <a:p>
            <a:fld id="{6C1EC7EE-1D16-4D0A-85E4-8C5DC10AFDD9}" type="datetimeFigureOut">
              <a:rPr lang="en-GB" smtClean="0"/>
              <a:t>09/03/2022</a:t>
            </a:fld>
            <a:endParaRPr lang="en-GB"/>
          </a:p>
        </p:txBody>
      </p:sp>
      <p:sp>
        <p:nvSpPr>
          <p:cNvPr id="4" name="Footer Placeholder 3">
            <a:extLst>
              <a:ext uri="{FF2B5EF4-FFF2-40B4-BE49-F238E27FC236}">
                <a16:creationId xmlns:a16="http://schemas.microsoft.com/office/drawing/2014/main" id="{2E3FDB48-C7F2-4F89-9ACB-11DE21C525B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2A681D6-B2A7-408C-899E-C098CA98C9D2}"/>
              </a:ext>
            </a:extLst>
          </p:cNvPr>
          <p:cNvSpPr>
            <a:spLocks noGrp="1"/>
          </p:cNvSpPr>
          <p:nvPr>
            <p:ph type="sldNum" sz="quarter" idx="12"/>
          </p:nvPr>
        </p:nvSpPr>
        <p:spPr/>
        <p:txBody>
          <a:bodyPr/>
          <a:lstStyle/>
          <a:p>
            <a:fld id="{61FA7E30-2F05-4270-96EF-9B1295C38174}" type="slidenum">
              <a:rPr lang="en-GB" smtClean="0"/>
              <a:t>‹#›</a:t>
            </a:fld>
            <a:endParaRPr lang="en-GB"/>
          </a:p>
        </p:txBody>
      </p:sp>
    </p:spTree>
    <p:extLst>
      <p:ext uri="{BB962C8B-B14F-4D97-AF65-F5344CB8AC3E}">
        <p14:creationId xmlns:p14="http://schemas.microsoft.com/office/powerpoint/2010/main" val="2628509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A1FD3E1-F4CA-4EF8-B587-93F66FAE17B4}"/>
              </a:ext>
            </a:extLst>
          </p:cNvPr>
          <p:cNvSpPr>
            <a:spLocks noGrp="1"/>
          </p:cNvSpPr>
          <p:nvPr>
            <p:ph type="dt" sz="half" idx="10"/>
          </p:nvPr>
        </p:nvSpPr>
        <p:spPr/>
        <p:txBody>
          <a:bodyPr/>
          <a:lstStyle/>
          <a:p>
            <a:fld id="{6C1EC7EE-1D16-4D0A-85E4-8C5DC10AFDD9}" type="datetimeFigureOut">
              <a:rPr lang="en-GB" smtClean="0"/>
              <a:t>09/03/2022</a:t>
            </a:fld>
            <a:endParaRPr lang="en-GB"/>
          </a:p>
        </p:txBody>
      </p:sp>
      <p:sp>
        <p:nvSpPr>
          <p:cNvPr id="3" name="Footer Placeholder 2">
            <a:extLst>
              <a:ext uri="{FF2B5EF4-FFF2-40B4-BE49-F238E27FC236}">
                <a16:creationId xmlns:a16="http://schemas.microsoft.com/office/drawing/2014/main" id="{C5D09B78-A54D-42A5-B4B9-247B11E94B6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CA6F579-3774-4A54-8619-8E44203A12E5}"/>
              </a:ext>
            </a:extLst>
          </p:cNvPr>
          <p:cNvSpPr>
            <a:spLocks noGrp="1"/>
          </p:cNvSpPr>
          <p:nvPr>
            <p:ph type="sldNum" sz="quarter" idx="12"/>
          </p:nvPr>
        </p:nvSpPr>
        <p:spPr/>
        <p:txBody>
          <a:bodyPr/>
          <a:lstStyle/>
          <a:p>
            <a:fld id="{61FA7E30-2F05-4270-96EF-9B1295C38174}" type="slidenum">
              <a:rPr lang="en-GB" smtClean="0"/>
              <a:t>‹#›</a:t>
            </a:fld>
            <a:endParaRPr lang="en-GB"/>
          </a:p>
        </p:txBody>
      </p:sp>
    </p:spTree>
    <p:extLst>
      <p:ext uri="{BB962C8B-B14F-4D97-AF65-F5344CB8AC3E}">
        <p14:creationId xmlns:p14="http://schemas.microsoft.com/office/powerpoint/2010/main" val="30319725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90106-45B8-44E4-822D-77DFD1E07CC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03CA5A-D41B-4212-9769-85E3784AED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B9C500A-232C-4AA4-BB7C-88CD228721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ED4C087-DF50-4952-8DCC-59C1292CDB4D}"/>
              </a:ext>
            </a:extLst>
          </p:cNvPr>
          <p:cNvSpPr>
            <a:spLocks noGrp="1"/>
          </p:cNvSpPr>
          <p:nvPr>
            <p:ph type="dt" sz="half" idx="10"/>
          </p:nvPr>
        </p:nvSpPr>
        <p:spPr/>
        <p:txBody>
          <a:bodyPr/>
          <a:lstStyle/>
          <a:p>
            <a:fld id="{6C1EC7EE-1D16-4D0A-85E4-8C5DC10AFDD9}" type="datetimeFigureOut">
              <a:rPr lang="en-GB" smtClean="0"/>
              <a:t>09/03/2022</a:t>
            </a:fld>
            <a:endParaRPr lang="en-GB"/>
          </a:p>
        </p:txBody>
      </p:sp>
      <p:sp>
        <p:nvSpPr>
          <p:cNvPr id="6" name="Footer Placeholder 5">
            <a:extLst>
              <a:ext uri="{FF2B5EF4-FFF2-40B4-BE49-F238E27FC236}">
                <a16:creationId xmlns:a16="http://schemas.microsoft.com/office/drawing/2014/main" id="{53D81B94-79AE-4233-BEE9-A7CFFF01AB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1AC2FE-F000-40D2-A7FC-F7EDFB1A1908}"/>
              </a:ext>
            </a:extLst>
          </p:cNvPr>
          <p:cNvSpPr>
            <a:spLocks noGrp="1"/>
          </p:cNvSpPr>
          <p:nvPr>
            <p:ph type="sldNum" sz="quarter" idx="12"/>
          </p:nvPr>
        </p:nvSpPr>
        <p:spPr/>
        <p:txBody>
          <a:bodyPr/>
          <a:lstStyle/>
          <a:p>
            <a:fld id="{61FA7E30-2F05-4270-96EF-9B1295C38174}" type="slidenum">
              <a:rPr lang="en-GB" smtClean="0"/>
              <a:t>‹#›</a:t>
            </a:fld>
            <a:endParaRPr lang="en-GB"/>
          </a:p>
        </p:txBody>
      </p:sp>
    </p:spTree>
    <p:extLst>
      <p:ext uri="{BB962C8B-B14F-4D97-AF65-F5344CB8AC3E}">
        <p14:creationId xmlns:p14="http://schemas.microsoft.com/office/powerpoint/2010/main" val="4691479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EA484-03CF-435F-9FF3-4E12302247D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15AA73D-EE24-4338-8852-C9314FF90A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28774CB-F6C7-47B6-95A5-CD2312A4E1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0CBA8C-02BB-435C-A1A0-B203581DA907}"/>
              </a:ext>
            </a:extLst>
          </p:cNvPr>
          <p:cNvSpPr>
            <a:spLocks noGrp="1"/>
          </p:cNvSpPr>
          <p:nvPr>
            <p:ph type="dt" sz="half" idx="10"/>
          </p:nvPr>
        </p:nvSpPr>
        <p:spPr/>
        <p:txBody>
          <a:bodyPr/>
          <a:lstStyle/>
          <a:p>
            <a:fld id="{6C1EC7EE-1D16-4D0A-85E4-8C5DC10AFDD9}" type="datetimeFigureOut">
              <a:rPr lang="en-GB" smtClean="0"/>
              <a:t>09/03/2022</a:t>
            </a:fld>
            <a:endParaRPr lang="en-GB"/>
          </a:p>
        </p:txBody>
      </p:sp>
      <p:sp>
        <p:nvSpPr>
          <p:cNvPr id="6" name="Footer Placeholder 5">
            <a:extLst>
              <a:ext uri="{FF2B5EF4-FFF2-40B4-BE49-F238E27FC236}">
                <a16:creationId xmlns:a16="http://schemas.microsoft.com/office/drawing/2014/main" id="{15717CFB-0696-4FCC-B227-D622BF6F78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1A2EE5-B240-4AD1-A054-120C0316D131}"/>
              </a:ext>
            </a:extLst>
          </p:cNvPr>
          <p:cNvSpPr>
            <a:spLocks noGrp="1"/>
          </p:cNvSpPr>
          <p:nvPr>
            <p:ph type="sldNum" sz="quarter" idx="12"/>
          </p:nvPr>
        </p:nvSpPr>
        <p:spPr/>
        <p:txBody>
          <a:bodyPr/>
          <a:lstStyle/>
          <a:p>
            <a:fld id="{61FA7E30-2F05-4270-96EF-9B1295C38174}" type="slidenum">
              <a:rPr lang="en-GB" smtClean="0"/>
              <a:t>‹#›</a:t>
            </a:fld>
            <a:endParaRPr lang="en-GB"/>
          </a:p>
        </p:txBody>
      </p:sp>
    </p:spTree>
    <p:extLst>
      <p:ext uri="{BB962C8B-B14F-4D97-AF65-F5344CB8AC3E}">
        <p14:creationId xmlns:p14="http://schemas.microsoft.com/office/powerpoint/2010/main" val="10729935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765EF-D327-41FE-A6D2-0D8E12A6470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D077937-203A-4BC5-AC09-F81799BE270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0AB66C-5EA6-41A8-A5E7-BB047EA499F3}"/>
              </a:ext>
            </a:extLst>
          </p:cNvPr>
          <p:cNvSpPr>
            <a:spLocks noGrp="1"/>
          </p:cNvSpPr>
          <p:nvPr>
            <p:ph type="dt" sz="half" idx="10"/>
          </p:nvPr>
        </p:nvSpPr>
        <p:spPr/>
        <p:txBody>
          <a:bodyPr/>
          <a:lstStyle/>
          <a:p>
            <a:fld id="{6C1EC7EE-1D16-4D0A-85E4-8C5DC10AFDD9}" type="datetimeFigureOut">
              <a:rPr lang="en-GB" smtClean="0"/>
              <a:t>09/03/2022</a:t>
            </a:fld>
            <a:endParaRPr lang="en-GB"/>
          </a:p>
        </p:txBody>
      </p:sp>
      <p:sp>
        <p:nvSpPr>
          <p:cNvPr id="5" name="Footer Placeholder 4">
            <a:extLst>
              <a:ext uri="{FF2B5EF4-FFF2-40B4-BE49-F238E27FC236}">
                <a16:creationId xmlns:a16="http://schemas.microsoft.com/office/drawing/2014/main" id="{0A203DEC-8FC1-4603-AA3F-AFC10FB7624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4982F5-7375-4A84-8F91-54609B566CF9}"/>
              </a:ext>
            </a:extLst>
          </p:cNvPr>
          <p:cNvSpPr>
            <a:spLocks noGrp="1"/>
          </p:cNvSpPr>
          <p:nvPr>
            <p:ph type="sldNum" sz="quarter" idx="12"/>
          </p:nvPr>
        </p:nvSpPr>
        <p:spPr/>
        <p:txBody>
          <a:bodyPr/>
          <a:lstStyle/>
          <a:p>
            <a:fld id="{61FA7E30-2F05-4270-96EF-9B1295C38174}" type="slidenum">
              <a:rPr lang="en-GB" smtClean="0"/>
              <a:t>‹#›</a:t>
            </a:fld>
            <a:endParaRPr lang="en-GB"/>
          </a:p>
        </p:txBody>
      </p:sp>
    </p:spTree>
    <p:extLst>
      <p:ext uri="{BB962C8B-B14F-4D97-AF65-F5344CB8AC3E}">
        <p14:creationId xmlns:p14="http://schemas.microsoft.com/office/powerpoint/2010/main" val="28674664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B5DAEF0-31FB-408F-B602-0BC0A46DA1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7342EF0-75A4-43A6-A11F-38A381B246E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CA188A-3D79-483C-918A-622962F23E83}"/>
              </a:ext>
            </a:extLst>
          </p:cNvPr>
          <p:cNvSpPr>
            <a:spLocks noGrp="1"/>
          </p:cNvSpPr>
          <p:nvPr>
            <p:ph type="dt" sz="half" idx="10"/>
          </p:nvPr>
        </p:nvSpPr>
        <p:spPr/>
        <p:txBody>
          <a:bodyPr/>
          <a:lstStyle/>
          <a:p>
            <a:fld id="{6C1EC7EE-1D16-4D0A-85E4-8C5DC10AFDD9}" type="datetimeFigureOut">
              <a:rPr lang="en-GB" smtClean="0"/>
              <a:t>09/03/2022</a:t>
            </a:fld>
            <a:endParaRPr lang="en-GB"/>
          </a:p>
        </p:txBody>
      </p:sp>
      <p:sp>
        <p:nvSpPr>
          <p:cNvPr id="5" name="Footer Placeholder 4">
            <a:extLst>
              <a:ext uri="{FF2B5EF4-FFF2-40B4-BE49-F238E27FC236}">
                <a16:creationId xmlns:a16="http://schemas.microsoft.com/office/drawing/2014/main" id="{17906484-319D-440F-85FE-E302D74577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D44DC2-7C45-40D7-9AA1-BC510E5E1506}"/>
              </a:ext>
            </a:extLst>
          </p:cNvPr>
          <p:cNvSpPr>
            <a:spLocks noGrp="1"/>
          </p:cNvSpPr>
          <p:nvPr>
            <p:ph type="sldNum" sz="quarter" idx="12"/>
          </p:nvPr>
        </p:nvSpPr>
        <p:spPr/>
        <p:txBody>
          <a:bodyPr/>
          <a:lstStyle/>
          <a:p>
            <a:fld id="{61FA7E30-2F05-4270-96EF-9B1295C38174}" type="slidenum">
              <a:rPr lang="en-GB" smtClean="0"/>
              <a:t>‹#›</a:t>
            </a:fld>
            <a:endParaRPr lang="en-GB"/>
          </a:p>
        </p:txBody>
      </p:sp>
    </p:spTree>
    <p:extLst>
      <p:ext uri="{BB962C8B-B14F-4D97-AF65-F5344CB8AC3E}">
        <p14:creationId xmlns:p14="http://schemas.microsoft.com/office/powerpoint/2010/main" val="1917333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BF8179-8E96-4EC7-AA84-E804CCA352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B8BA0D4-90DB-41DE-B6A9-94038896E83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A4BDB10-67D2-498A-B4A7-31989071B8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C1EC7EE-1D16-4D0A-85E4-8C5DC10AFDD9}" type="datetimeFigureOut">
              <a:rPr lang="en-GB" smtClean="0"/>
              <a:t>09/03/2022</a:t>
            </a:fld>
            <a:endParaRPr lang="en-GB"/>
          </a:p>
        </p:txBody>
      </p:sp>
      <p:sp>
        <p:nvSpPr>
          <p:cNvPr id="5" name="Footer Placeholder 4">
            <a:extLst>
              <a:ext uri="{FF2B5EF4-FFF2-40B4-BE49-F238E27FC236}">
                <a16:creationId xmlns:a16="http://schemas.microsoft.com/office/drawing/2014/main" id="{833E29FE-9C12-441A-8A8F-43D5E0AB5E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5FEB8FC-B3AA-4B84-8083-38F49DDF76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FA7E30-2F05-4270-96EF-9B1295C38174}" type="slidenum">
              <a:rPr lang="en-GB" smtClean="0"/>
              <a:t>‹#›</a:t>
            </a:fld>
            <a:endParaRPr lang="en-GB"/>
          </a:p>
        </p:txBody>
      </p:sp>
    </p:spTree>
    <p:extLst>
      <p:ext uri="{BB962C8B-B14F-4D97-AF65-F5344CB8AC3E}">
        <p14:creationId xmlns:p14="http://schemas.microsoft.com/office/powerpoint/2010/main" val="29820148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59BABB-F32F-44CA-BE08-DF5DC6B4D886}"/>
              </a:ext>
            </a:extLst>
          </p:cNvPr>
          <p:cNvSpPr>
            <a:spLocks noGrp="1"/>
          </p:cNvSpPr>
          <p:nvPr>
            <p:ph type="title"/>
          </p:nvPr>
        </p:nvSpPr>
        <p:spPr>
          <a:xfrm>
            <a:off x="831850" y="527282"/>
            <a:ext cx="10515600" cy="4035193"/>
          </a:xfrm>
        </p:spPr>
        <p:txBody>
          <a:bodyPr>
            <a:normAutofit/>
          </a:bodyPr>
          <a:lstStyle/>
          <a:p>
            <a:r>
              <a:rPr lang="el-GR" sz="4900" b="0" i="0" dirty="0">
                <a:solidFill>
                  <a:srgbClr val="202124"/>
                </a:solidFill>
                <a:effectLst/>
                <a:latin typeface="Arial" panose="020B0604020202020204" pitchFamily="34" charset="0"/>
                <a:cs typeface="Arial" panose="020B0604020202020204" pitchFamily="34" charset="0"/>
              </a:rPr>
              <a:t>Κύκλος: «Σκέψεις και προ(σ)κλήσεις Σκεφτόμαστε για/με τα παιδιά…» </a:t>
            </a:r>
            <a:br>
              <a:rPr lang="en-GB" b="0" i="0" dirty="0">
                <a:solidFill>
                  <a:srgbClr val="202124"/>
                </a:solidFill>
                <a:effectLst/>
                <a:latin typeface="Google Sans"/>
              </a:rPr>
            </a:br>
            <a:br>
              <a:rPr lang="en-GB" b="0" i="0" dirty="0">
                <a:solidFill>
                  <a:srgbClr val="202124"/>
                </a:solidFill>
                <a:effectLst/>
                <a:latin typeface="Google Sans"/>
              </a:rPr>
            </a:br>
            <a:r>
              <a:rPr lang="el-GR" b="1" i="0" dirty="0">
                <a:solidFill>
                  <a:srgbClr val="000000"/>
                </a:solidFill>
                <a:effectLst/>
                <a:latin typeface="Calibri" panose="020F0502020204030204" pitchFamily="34" charset="0"/>
              </a:rPr>
              <a:t> </a:t>
            </a:r>
            <a:r>
              <a:rPr lang="el-GR" sz="4900" i="0" dirty="0">
                <a:solidFill>
                  <a:srgbClr val="000000"/>
                </a:solidFill>
                <a:effectLst/>
                <a:latin typeface="Arial" panose="020B0604020202020204" pitchFamily="34" charset="0"/>
                <a:cs typeface="Arial" panose="020B0604020202020204" pitchFamily="34" charset="0"/>
              </a:rPr>
              <a:t>“Μικρά παιδιά και οικογένεια στην πανδημία”</a:t>
            </a:r>
            <a:endParaRPr lang="en-GB" sz="4900" dirty="0">
              <a:latin typeface="Arial" panose="020B0604020202020204" pitchFamily="34" charset="0"/>
              <a:cs typeface="Arial" panose="020B0604020202020204" pitchFamily="34" charset="0"/>
            </a:endParaRPr>
          </a:p>
        </p:txBody>
      </p:sp>
      <p:sp>
        <p:nvSpPr>
          <p:cNvPr id="3" name="Text Placeholder 2">
            <a:extLst>
              <a:ext uri="{FF2B5EF4-FFF2-40B4-BE49-F238E27FC236}">
                <a16:creationId xmlns:a16="http://schemas.microsoft.com/office/drawing/2014/main" id="{DEF5C6B2-0BBB-4CF6-90EC-9AE3D916F894}"/>
              </a:ext>
            </a:extLst>
          </p:cNvPr>
          <p:cNvSpPr>
            <a:spLocks noGrp="1"/>
          </p:cNvSpPr>
          <p:nvPr>
            <p:ph type="body" idx="1"/>
          </p:nvPr>
        </p:nvSpPr>
        <p:spPr/>
        <p:txBody>
          <a:bodyPr>
            <a:normAutofit fontScale="85000" lnSpcReduction="10000"/>
          </a:bodyPr>
          <a:lstStyle/>
          <a:p>
            <a:pPr algn="r" eaLnBrk="1" fontAlgn="auto" hangingPunct="1">
              <a:spcAft>
                <a:spcPts val="0"/>
              </a:spcAft>
              <a:defRPr/>
            </a:pPr>
            <a:r>
              <a:rPr lang="el-GR" sz="2800" b="1" dirty="0">
                <a:solidFill>
                  <a:schemeClr val="tx1"/>
                </a:solidFill>
              </a:rPr>
              <a:t>Έφη Λάγιου-Λιγνού </a:t>
            </a:r>
            <a:r>
              <a:rPr lang="el-GR" sz="2400" b="1" dirty="0" err="1">
                <a:solidFill>
                  <a:schemeClr val="tx1"/>
                </a:solidFill>
              </a:rPr>
              <a:t>MPsychPsych</a:t>
            </a:r>
            <a:endParaRPr lang="el-GR" sz="2400" b="1" dirty="0">
              <a:solidFill>
                <a:schemeClr val="tx1"/>
              </a:solidFill>
            </a:endParaRPr>
          </a:p>
          <a:p>
            <a:pPr algn="r" eaLnBrk="1" fontAlgn="auto" hangingPunct="1">
              <a:spcAft>
                <a:spcPts val="0"/>
              </a:spcAft>
              <a:defRPr/>
            </a:pPr>
            <a:r>
              <a:rPr lang="el-GR" sz="2400" b="1" dirty="0">
                <a:solidFill>
                  <a:schemeClr val="tx1"/>
                </a:solidFill>
              </a:rPr>
              <a:t>Πρόεδρος της Ελληνικής Εταιρείας Ψυχαναλυτικής Ψυχοθεραπείας Παιδιού και Εφήβου</a:t>
            </a:r>
          </a:p>
          <a:p>
            <a:pPr algn="r" eaLnBrk="1" fontAlgn="auto" hangingPunct="1">
              <a:spcAft>
                <a:spcPts val="0"/>
              </a:spcAft>
              <a:defRPr/>
            </a:pPr>
            <a:r>
              <a:rPr lang="el-GR" sz="2400" b="1" dirty="0">
                <a:solidFill>
                  <a:schemeClr val="tx1"/>
                </a:solidFill>
              </a:rPr>
              <a:t>Μέλος του Βρετανικού Συλλόγου </a:t>
            </a:r>
            <a:r>
              <a:rPr lang="el-GR" sz="2400" b="1" dirty="0" err="1">
                <a:solidFill>
                  <a:schemeClr val="tx1"/>
                </a:solidFill>
              </a:rPr>
              <a:t>Παιδοψυχοθεραπευτών</a:t>
            </a:r>
            <a:r>
              <a:rPr lang="en-GB" sz="2400" b="1" dirty="0">
                <a:solidFill>
                  <a:schemeClr val="tx1"/>
                </a:solidFill>
              </a:rPr>
              <a:t> (ACP)</a:t>
            </a:r>
            <a:endParaRPr lang="el-GR" sz="2400" b="1" dirty="0">
              <a:solidFill>
                <a:schemeClr val="tx1"/>
              </a:solidFill>
            </a:endParaRPr>
          </a:p>
          <a:p>
            <a:pPr algn="r" eaLnBrk="1" fontAlgn="auto" hangingPunct="1">
              <a:spcAft>
                <a:spcPts val="0"/>
              </a:spcAft>
              <a:defRPr/>
            </a:pPr>
            <a:r>
              <a:rPr lang="el-GR" sz="2400" b="1" dirty="0">
                <a:solidFill>
                  <a:schemeClr val="tx1"/>
                </a:solidFill>
              </a:rPr>
              <a:t>και της Εταιρείας Ψυχοθεραπευτών </a:t>
            </a:r>
            <a:r>
              <a:rPr lang="en-GB" sz="2400" b="1" dirty="0">
                <a:solidFill>
                  <a:schemeClr val="tx1"/>
                </a:solidFill>
              </a:rPr>
              <a:t>Tavistock</a:t>
            </a:r>
            <a:r>
              <a:rPr lang="el-GR" sz="2400" b="1" dirty="0">
                <a:solidFill>
                  <a:schemeClr val="tx1"/>
                </a:solidFill>
              </a:rPr>
              <a:t> </a:t>
            </a:r>
          </a:p>
          <a:p>
            <a:endParaRPr lang="en-GB" dirty="0"/>
          </a:p>
        </p:txBody>
      </p:sp>
    </p:spTree>
    <p:extLst>
      <p:ext uri="{BB962C8B-B14F-4D97-AF65-F5344CB8AC3E}">
        <p14:creationId xmlns:p14="http://schemas.microsoft.com/office/powerpoint/2010/main" val="8976503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899C5-B024-47D5-A3BC-58713751F65F}"/>
              </a:ext>
            </a:extLst>
          </p:cNvPr>
          <p:cNvSpPr>
            <a:spLocks noGrp="1"/>
          </p:cNvSpPr>
          <p:nvPr>
            <p:ph type="title"/>
          </p:nvPr>
        </p:nvSpPr>
        <p:spPr>
          <a:xfrm>
            <a:off x="838200" y="365125"/>
            <a:ext cx="10515600" cy="2531587"/>
          </a:xfrm>
        </p:spPr>
        <p:txBody>
          <a:bodyPr>
            <a:normAutofit/>
          </a:bodyPr>
          <a:lstStyle/>
          <a:p>
            <a:r>
              <a:rPr lang="el-GR" dirty="0"/>
              <a:t>Οι </a:t>
            </a:r>
            <a:r>
              <a:rPr lang="el-GR" sz="4400" dirty="0">
                <a:effectLst/>
                <a:latin typeface="Arial" panose="020B0604020202020204" pitchFamily="34" charset="0"/>
                <a:ea typeface="Calibri" panose="020F0502020204030204" pitchFamily="34" charset="0"/>
              </a:rPr>
              <a:t>αρνητικές επιπτώσεις της πανδημίας και των αναγκαίων περιοριστικών μέτρων</a:t>
            </a:r>
            <a:br>
              <a:rPr lang="en-GB" dirty="0"/>
            </a:br>
            <a:endParaRPr lang="en-GB" dirty="0"/>
          </a:p>
        </p:txBody>
      </p:sp>
      <p:sp>
        <p:nvSpPr>
          <p:cNvPr id="3" name="Content Placeholder 2">
            <a:extLst>
              <a:ext uri="{FF2B5EF4-FFF2-40B4-BE49-F238E27FC236}">
                <a16:creationId xmlns:a16="http://schemas.microsoft.com/office/drawing/2014/main" id="{80D99690-BF75-4ADA-89DF-D610CCA143A9}"/>
              </a:ext>
            </a:extLst>
          </p:cNvPr>
          <p:cNvSpPr>
            <a:spLocks noGrp="1"/>
          </p:cNvSpPr>
          <p:nvPr>
            <p:ph idx="1"/>
          </p:nvPr>
        </p:nvSpPr>
        <p:spPr>
          <a:xfrm>
            <a:off x="838200" y="2896711"/>
            <a:ext cx="10515600" cy="3280251"/>
          </a:xfrm>
        </p:spPr>
        <p:txBody>
          <a:bodyPr>
            <a:normAutofit/>
          </a:bodyPr>
          <a:lstStyle/>
          <a:p>
            <a:pPr marL="0" indent="0">
              <a:buNone/>
            </a:pPr>
            <a:r>
              <a:rPr lang="el-GR" sz="3200" dirty="0">
                <a:latin typeface="Arial" panose="020B0604020202020204" pitchFamily="34" charset="0"/>
                <a:ea typeface="Calibri" panose="020F0502020204030204" pitchFamily="34" charset="0"/>
              </a:rPr>
              <a:t>Α</a:t>
            </a:r>
            <a:r>
              <a:rPr lang="el-GR" sz="3200" dirty="0">
                <a:effectLst/>
                <a:latin typeface="Arial" panose="020B0604020202020204" pitchFamily="34" charset="0"/>
                <a:ea typeface="Calibri" panose="020F0502020204030204" pitchFamily="34" charset="0"/>
              </a:rPr>
              <a:t>παραίτητες μεταλλάξεις του ψυχισμού και  αναπροσαρμογές </a:t>
            </a:r>
            <a:r>
              <a:rPr lang="el-GR" sz="3200" dirty="0">
                <a:latin typeface="Arial" panose="020B0604020202020204" pitchFamily="34" charset="0"/>
                <a:ea typeface="Calibri" panose="020F0502020204030204" pitchFamily="34" charset="0"/>
              </a:rPr>
              <a:t>της</a:t>
            </a:r>
            <a:r>
              <a:rPr lang="el-GR" sz="3200" dirty="0">
                <a:effectLst/>
                <a:latin typeface="Arial" panose="020B0604020202020204" pitchFamily="34" charset="0"/>
                <a:ea typeface="Calibri" panose="020F0502020204030204" pitchFamily="34" charset="0"/>
              </a:rPr>
              <a:t> ανθεκτικότητας για τη διατήρηση της λειτουργικότητας</a:t>
            </a:r>
            <a:endParaRPr lang="en-GB" sz="3200" dirty="0"/>
          </a:p>
        </p:txBody>
      </p:sp>
    </p:spTree>
    <p:extLst>
      <p:ext uri="{BB962C8B-B14F-4D97-AF65-F5344CB8AC3E}">
        <p14:creationId xmlns:p14="http://schemas.microsoft.com/office/powerpoint/2010/main" val="30805738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26BC1-3AC6-44F5-9D72-2BF7F19EFC4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EA700CB-B32A-4B84-B379-0722D7EAE5DB}"/>
              </a:ext>
            </a:extLst>
          </p:cNvPr>
          <p:cNvSpPr>
            <a:spLocks noGrp="1"/>
          </p:cNvSpPr>
          <p:nvPr>
            <p:ph idx="1"/>
          </p:nvPr>
        </p:nvSpPr>
        <p:spPr/>
        <p:txBody>
          <a:bodyPr>
            <a:normAutofit/>
          </a:bodyPr>
          <a:lstStyle/>
          <a:p>
            <a:pPr marL="0" indent="0">
              <a:buNone/>
            </a:pPr>
            <a:r>
              <a:rPr lang="el-GR" sz="3200" dirty="0">
                <a:solidFill>
                  <a:srgbClr val="222222"/>
                </a:solidFill>
                <a:effectLst/>
                <a:latin typeface="Arial" panose="020B0604020202020204" pitchFamily="34" charset="0"/>
                <a:ea typeface="Calibri" panose="020F0502020204030204" pitchFamily="34" charset="0"/>
              </a:rPr>
              <a:t>Οι</a:t>
            </a:r>
            <a:r>
              <a:rPr lang="el-GR" sz="3200" dirty="0">
                <a:effectLst/>
                <a:latin typeface="Arial" panose="020B0604020202020204" pitchFamily="34" charset="0"/>
                <a:ea typeface="Calibri" panose="020F0502020204030204" pitchFamily="34" charset="0"/>
              </a:rPr>
              <a:t> πρωτόγνωρα απειλητικές συνθήκες με τους πολλαπλούς φόβους που ξεσηκώνουν -φόβους πραγματικούς, αλλά και φανταστικούς-  διασαλεύουν την κεκτημένη εσωτερική μας ασφάλεια </a:t>
            </a:r>
          </a:p>
          <a:p>
            <a:pPr marL="0" indent="0">
              <a:buNone/>
            </a:pPr>
            <a:r>
              <a:rPr lang="el-GR" sz="3200" dirty="0">
                <a:effectLst/>
                <a:latin typeface="Arial" panose="020B0604020202020204" pitchFamily="34" charset="0"/>
                <a:ea typeface="Calibri" panose="020F0502020204030204" pitchFamily="34" charset="0"/>
              </a:rPr>
              <a:t>βάζουν σε δοκιμασίες διαρκείας τις ψυχικές και σωματικές μας αντοχές, αναστατώνουν τις σχέσεις μας αλλοιώνουν την ικανότητα και την επιθυμία μας για μάθηση</a:t>
            </a:r>
            <a:endParaRPr lang="en-GB" sz="3200" dirty="0"/>
          </a:p>
        </p:txBody>
      </p:sp>
    </p:spTree>
    <p:extLst>
      <p:ext uri="{BB962C8B-B14F-4D97-AF65-F5344CB8AC3E}">
        <p14:creationId xmlns:p14="http://schemas.microsoft.com/office/powerpoint/2010/main" val="34980527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00751F-79FF-4F2C-9157-AA6E61F16338}"/>
              </a:ext>
            </a:extLst>
          </p:cNvPr>
          <p:cNvSpPr>
            <a:spLocks noGrp="1"/>
          </p:cNvSpPr>
          <p:nvPr>
            <p:ph type="title"/>
          </p:nvPr>
        </p:nvSpPr>
        <p:spPr/>
        <p:txBody>
          <a:bodyPr/>
          <a:lstStyle/>
          <a:p>
            <a:r>
              <a:rPr lang="en-GB" sz="1800" dirty="0">
                <a:solidFill>
                  <a:srgbClr val="222222"/>
                </a:solidFill>
                <a:effectLst/>
                <a:latin typeface="Arial" panose="020B0604020202020204" pitchFamily="34" charset="0"/>
                <a:ea typeface="Calibri" panose="020F0502020204030204" pitchFamily="34" charset="0"/>
              </a:rPr>
              <a:t> </a:t>
            </a:r>
            <a:endParaRPr lang="en-GB" sz="3200" dirty="0"/>
          </a:p>
        </p:txBody>
      </p:sp>
      <p:sp>
        <p:nvSpPr>
          <p:cNvPr id="3" name="Content Placeholder 2">
            <a:extLst>
              <a:ext uri="{FF2B5EF4-FFF2-40B4-BE49-F238E27FC236}">
                <a16:creationId xmlns:a16="http://schemas.microsoft.com/office/drawing/2014/main" id="{EEABB0A9-DF93-4945-AACD-513BE52064C1}"/>
              </a:ext>
            </a:extLst>
          </p:cNvPr>
          <p:cNvSpPr>
            <a:spLocks noGrp="1"/>
          </p:cNvSpPr>
          <p:nvPr>
            <p:ph idx="1"/>
          </p:nvPr>
        </p:nvSpPr>
        <p:spPr/>
        <p:txBody>
          <a:bodyPr>
            <a:normAutofit/>
          </a:bodyPr>
          <a:lstStyle/>
          <a:p>
            <a:pPr marL="0" indent="0">
              <a:buNone/>
            </a:pPr>
            <a:r>
              <a:rPr lang="el-GR" sz="3600" dirty="0">
                <a:effectLst/>
                <a:latin typeface="Arial" panose="020B0604020202020204" pitchFamily="34" charset="0"/>
                <a:ea typeface="Calibri" panose="020F0502020204030204" pitchFamily="34" charset="0"/>
              </a:rPr>
              <a:t>Οι</a:t>
            </a:r>
            <a:r>
              <a:rPr lang="el-GR" sz="3600" dirty="0">
                <a:solidFill>
                  <a:srgbClr val="222222"/>
                </a:solidFill>
                <a:effectLst/>
                <a:latin typeface="Arial" panose="020B0604020202020204" pitchFamily="34" charset="0"/>
                <a:ea typeface="Calibri" panose="020F0502020204030204" pitchFamily="34" charset="0"/>
              </a:rPr>
              <a:t> ματαιώσεις</a:t>
            </a:r>
            <a:r>
              <a:rPr lang="en-GB" sz="3600" dirty="0">
                <a:solidFill>
                  <a:srgbClr val="222222"/>
                </a:solidFill>
                <a:effectLst/>
                <a:latin typeface="Arial" panose="020B0604020202020204" pitchFamily="34" charset="0"/>
                <a:ea typeface="Calibri" panose="020F0502020204030204" pitchFamily="34" charset="0"/>
              </a:rPr>
              <a:t> </a:t>
            </a:r>
            <a:r>
              <a:rPr lang="el-GR" sz="3600" dirty="0">
                <a:solidFill>
                  <a:srgbClr val="222222"/>
                </a:solidFill>
                <a:effectLst/>
                <a:latin typeface="Arial" panose="020B0604020202020204" pitchFamily="34" charset="0"/>
                <a:ea typeface="Calibri" panose="020F0502020204030204" pitchFamily="34" charset="0"/>
              </a:rPr>
              <a:t>που συσσωρεύτηκαν από την πανδημία 'διαρκείας', συνεχίζουν να αντλούν από τα αποθέματα ανθεκτικότητας </a:t>
            </a:r>
          </a:p>
          <a:p>
            <a:pPr marL="0" indent="0">
              <a:buNone/>
            </a:pPr>
            <a:r>
              <a:rPr lang="el-GR" sz="3600" dirty="0">
                <a:solidFill>
                  <a:srgbClr val="222222"/>
                </a:solidFill>
                <a:effectLst/>
                <a:latin typeface="Arial" panose="020B0604020202020204" pitchFamily="34" charset="0"/>
                <a:ea typeface="Calibri" panose="020F0502020204030204" pitchFamily="34" charset="0"/>
              </a:rPr>
              <a:t>Η </a:t>
            </a:r>
            <a:r>
              <a:rPr lang="el-GR" sz="3600" dirty="0">
                <a:effectLst/>
                <a:latin typeface="Arial" panose="020B0604020202020204" pitchFamily="34" charset="0"/>
                <a:ea typeface="Calibri" panose="020F0502020204030204" pitchFamily="34" charset="0"/>
              </a:rPr>
              <a:t>απώλεια της γνώριμης καθημερινότητας μοιάζει να εγκαθιδρύεται</a:t>
            </a:r>
            <a:endParaRPr lang="en-GB" sz="3600" dirty="0"/>
          </a:p>
        </p:txBody>
      </p:sp>
    </p:spTree>
    <p:extLst>
      <p:ext uri="{BB962C8B-B14F-4D97-AF65-F5344CB8AC3E}">
        <p14:creationId xmlns:p14="http://schemas.microsoft.com/office/powerpoint/2010/main" val="6134954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C407C7-60A7-40E3-AC7E-C15772169B95}"/>
              </a:ext>
            </a:extLst>
          </p:cNvPr>
          <p:cNvSpPr>
            <a:spLocks noGrp="1"/>
          </p:cNvSpPr>
          <p:nvPr>
            <p:ph type="title"/>
          </p:nvPr>
        </p:nvSpPr>
        <p:spPr/>
        <p:txBody>
          <a:bodyPr>
            <a:normAutofit/>
          </a:bodyPr>
          <a:lstStyle/>
          <a:p>
            <a:r>
              <a:rPr lang="el-GR" sz="3200" dirty="0">
                <a:latin typeface="Arial" panose="020B0604020202020204" pitchFamily="34" charset="0"/>
                <a:ea typeface="Calibri" panose="020F0502020204030204" pitchFamily="34" charset="0"/>
              </a:rPr>
              <a:t>  Έ</a:t>
            </a:r>
            <a:r>
              <a:rPr lang="el-GR" sz="3200" dirty="0">
                <a:effectLst/>
                <a:latin typeface="Arial" panose="020B0604020202020204" pitchFamily="34" charset="0"/>
                <a:ea typeface="Calibri" panose="020F0502020204030204" pitchFamily="34" charset="0"/>
              </a:rPr>
              <a:t>χουμε πολλαπλές στερήσεις να αντιμετωπίσουμε</a:t>
            </a:r>
            <a:endParaRPr lang="en-GB" sz="3200" dirty="0"/>
          </a:p>
        </p:txBody>
      </p:sp>
      <p:sp>
        <p:nvSpPr>
          <p:cNvPr id="3" name="Content Placeholder 2">
            <a:extLst>
              <a:ext uri="{FF2B5EF4-FFF2-40B4-BE49-F238E27FC236}">
                <a16:creationId xmlns:a16="http://schemas.microsoft.com/office/drawing/2014/main" id="{BDDD9C2F-2D0B-4F1F-BD8B-A9BF87E4BCB6}"/>
              </a:ext>
            </a:extLst>
          </p:cNvPr>
          <p:cNvSpPr>
            <a:spLocks noGrp="1"/>
          </p:cNvSpPr>
          <p:nvPr>
            <p:ph idx="1"/>
          </p:nvPr>
        </p:nvSpPr>
        <p:spPr/>
        <p:txBody>
          <a:bodyPr/>
          <a:lstStyle/>
          <a:p>
            <a:pPr marL="0" indent="0">
              <a:buNone/>
            </a:pPr>
            <a:r>
              <a:rPr lang="el-GR" sz="2800" dirty="0">
                <a:effectLst/>
                <a:latin typeface="Arial" panose="020B0604020202020204" pitchFamily="34" charset="0"/>
                <a:ea typeface="Calibri" panose="020F0502020204030204" pitchFamily="34" charset="0"/>
              </a:rPr>
              <a:t> Οι στερήσεις αναστέλλονται μερικώς </a:t>
            </a:r>
          </a:p>
          <a:p>
            <a:pPr marL="0" indent="0">
              <a:buNone/>
            </a:pPr>
            <a:r>
              <a:rPr lang="el-GR" dirty="0">
                <a:latin typeface="Arial" panose="020B0604020202020204" pitchFamily="34" charset="0"/>
                <a:ea typeface="Calibri" panose="020F0502020204030204" pitchFamily="34" charset="0"/>
              </a:rPr>
              <a:t> Α</a:t>
            </a:r>
            <a:r>
              <a:rPr lang="el-GR" sz="2800" dirty="0">
                <a:effectLst/>
                <a:latin typeface="Arial" panose="020B0604020202020204" pitchFamily="34" charset="0"/>
                <a:ea typeface="Calibri" panose="020F0502020204030204" pitchFamily="34" charset="0"/>
              </a:rPr>
              <a:t>παραίτητη η συνοδεία της μάσκας</a:t>
            </a:r>
            <a:endParaRPr lang="en-GB" dirty="0"/>
          </a:p>
        </p:txBody>
      </p:sp>
    </p:spTree>
    <p:extLst>
      <p:ext uri="{BB962C8B-B14F-4D97-AF65-F5344CB8AC3E}">
        <p14:creationId xmlns:p14="http://schemas.microsoft.com/office/powerpoint/2010/main" val="23662159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7E23F8-C069-4E53-9A37-A2C11D3DA9D1}"/>
              </a:ext>
            </a:extLst>
          </p:cNvPr>
          <p:cNvSpPr>
            <a:spLocks noGrp="1"/>
          </p:cNvSpPr>
          <p:nvPr>
            <p:ph type="title"/>
          </p:nvPr>
        </p:nvSpPr>
        <p:spPr>
          <a:xfrm>
            <a:off x="838200" y="734189"/>
            <a:ext cx="10515600" cy="1675288"/>
          </a:xfrm>
        </p:spPr>
        <p:txBody>
          <a:bodyPr>
            <a:normAutofit/>
          </a:bodyPr>
          <a:lstStyle/>
          <a:p>
            <a:r>
              <a:rPr lang="el-GR" sz="3200" dirty="0">
                <a:latin typeface="Arial" panose="020B0604020202020204" pitchFamily="34" charset="0"/>
              </a:rPr>
              <a:t>Ο ιός του πολέμου διαδέχεται τον </a:t>
            </a:r>
            <a:r>
              <a:rPr lang="el-GR" sz="3200" dirty="0" err="1">
                <a:latin typeface="Arial" panose="020B0604020202020204" pitchFamily="34" charset="0"/>
              </a:rPr>
              <a:t>κορωνοϊό</a:t>
            </a:r>
            <a:endParaRPr lang="en-GB" sz="3200" dirty="0"/>
          </a:p>
        </p:txBody>
      </p:sp>
      <p:sp>
        <p:nvSpPr>
          <p:cNvPr id="3" name="Content Placeholder 2">
            <a:extLst>
              <a:ext uri="{FF2B5EF4-FFF2-40B4-BE49-F238E27FC236}">
                <a16:creationId xmlns:a16="http://schemas.microsoft.com/office/drawing/2014/main" id="{1D6076A1-7FD9-4356-B4C5-CEF2A6362BC7}"/>
              </a:ext>
            </a:extLst>
          </p:cNvPr>
          <p:cNvSpPr>
            <a:spLocks noGrp="1"/>
          </p:cNvSpPr>
          <p:nvPr>
            <p:ph idx="1"/>
          </p:nvPr>
        </p:nvSpPr>
        <p:spPr>
          <a:xfrm>
            <a:off x="838200" y="2603035"/>
            <a:ext cx="10515600" cy="3573927"/>
          </a:xfrm>
        </p:spPr>
        <p:txBody>
          <a:bodyPr>
            <a:normAutofit/>
          </a:bodyPr>
          <a:lstStyle/>
          <a:p>
            <a:pPr marL="0" indent="0">
              <a:buNone/>
            </a:pPr>
            <a:r>
              <a:rPr lang="el-GR" sz="3200" dirty="0">
                <a:solidFill>
                  <a:srgbClr val="222222"/>
                </a:solidFill>
                <a:latin typeface="Arial" panose="020B0604020202020204" pitchFamily="34" charset="0"/>
                <a:ea typeface="Calibri" panose="020F0502020204030204" pitchFamily="34" charset="0"/>
              </a:rPr>
              <a:t>Π</a:t>
            </a:r>
            <a:r>
              <a:rPr lang="el-GR" sz="3200" dirty="0">
                <a:solidFill>
                  <a:srgbClr val="222222"/>
                </a:solidFill>
                <a:effectLst/>
                <a:latin typeface="Arial" panose="020B0604020202020204" pitchFamily="34" charset="0"/>
                <a:ea typeface="Calibri" panose="020F0502020204030204" pitchFamily="34" charset="0"/>
              </a:rPr>
              <a:t>ροστίθεται νέα απειλή</a:t>
            </a:r>
          </a:p>
          <a:p>
            <a:pPr marL="0" indent="0">
              <a:buNone/>
            </a:pPr>
            <a:r>
              <a:rPr lang="el-GR" sz="3200" dirty="0">
                <a:solidFill>
                  <a:srgbClr val="222222"/>
                </a:solidFill>
                <a:latin typeface="Arial" panose="020B0604020202020204" pitchFamily="34" charset="0"/>
                <a:ea typeface="Calibri" panose="020F0502020204030204" pitchFamily="34" charset="0"/>
              </a:rPr>
              <a:t>Φ</a:t>
            </a:r>
            <a:r>
              <a:rPr lang="el-GR" sz="3200" dirty="0">
                <a:solidFill>
                  <a:srgbClr val="222222"/>
                </a:solidFill>
                <a:effectLst/>
                <a:latin typeface="Arial" panose="020B0604020202020204" pitchFamily="34" charset="0"/>
                <a:ea typeface="Calibri" panose="020F0502020204030204" pitchFamily="34" charset="0"/>
              </a:rPr>
              <a:t>όβοι καταστροφής από τον αναπάντεχο πόλεμο στην Ουκρανία και οι τρομακτικές του συνέπειες</a:t>
            </a:r>
            <a:endParaRPr lang="en-GB" sz="3200" dirty="0"/>
          </a:p>
        </p:txBody>
      </p:sp>
    </p:spTree>
    <p:extLst>
      <p:ext uri="{BB962C8B-B14F-4D97-AF65-F5344CB8AC3E}">
        <p14:creationId xmlns:p14="http://schemas.microsoft.com/office/powerpoint/2010/main" val="28232488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963277-4E38-4BF7-A0DC-663C41426063}"/>
              </a:ext>
            </a:extLst>
          </p:cNvPr>
          <p:cNvSpPr>
            <a:spLocks noGrp="1"/>
          </p:cNvSpPr>
          <p:nvPr>
            <p:ph type="title"/>
          </p:nvPr>
        </p:nvSpPr>
        <p:spPr/>
        <p:txBody>
          <a:bodyPr>
            <a:normAutofit/>
          </a:bodyPr>
          <a:lstStyle/>
          <a:p>
            <a:endParaRPr lang="en-GB" sz="3200" dirty="0"/>
          </a:p>
        </p:txBody>
      </p:sp>
      <p:sp>
        <p:nvSpPr>
          <p:cNvPr id="3" name="Content Placeholder 2">
            <a:extLst>
              <a:ext uri="{FF2B5EF4-FFF2-40B4-BE49-F238E27FC236}">
                <a16:creationId xmlns:a16="http://schemas.microsoft.com/office/drawing/2014/main" id="{B3FC4F4F-0C99-4044-9491-E02D7493EA99}"/>
              </a:ext>
            </a:extLst>
          </p:cNvPr>
          <p:cNvSpPr>
            <a:spLocks noGrp="1"/>
          </p:cNvSpPr>
          <p:nvPr>
            <p:ph idx="1"/>
          </p:nvPr>
        </p:nvSpPr>
        <p:spPr/>
        <p:txBody>
          <a:bodyPr/>
          <a:lstStyle/>
          <a:p>
            <a:pPr marL="0" indent="0">
              <a:buNone/>
            </a:pPr>
            <a:r>
              <a:rPr lang="el-GR" sz="3200" dirty="0">
                <a:effectLst/>
                <a:latin typeface="Arial" panose="020B0604020202020204" pitchFamily="34" charset="0"/>
                <a:ea typeface="Calibri" panose="020F0502020204030204" pitchFamily="34" charset="0"/>
              </a:rPr>
              <a:t>Οι φόβοι παραμένουν και συναντιούνται με φόβους από το παρελθόν ξεσηκώνοντας κατεσταλμένους παλιότερους φόβους</a:t>
            </a:r>
          </a:p>
          <a:p>
            <a:pPr marL="0" indent="0">
              <a:buNone/>
            </a:pPr>
            <a:endParaRPr lang="el-GR" sz="3200" dirty="0">
              <a:latin typeface="Arial" panose="020B0604020202020204" pitchFamily="34" charset="0"/>
            </a:endParaRPr>
          </a:p>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Προηγούμενες κακές εμπειρίες που λειτούργησαν  τραυματικά αναζωπυρώνονται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3200" dirty="0"/>
          </a:p>
        </p:txBody>
      </p:sp>
    </p:spTree>
    <p:extLst>
      <p:ext uri="{BB962C8B-B14F-4D97-AF65-F5344CB8AC3E}">
        <p14:creationId xmlns:p14="http://schemas.microsoft.com/office/powerpoint/2010/main" val="5251734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A7B31-EF86-4074-8455-6D44D00E8BD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38FCDAB-9A32-4406-884B-A5529A18C4B9}"/>
              </a:ext>
            </a:extLst>
          </p:cNvPr>
          <p:cNvSpPr>
            <a:spLocks noGrp="1"/>
          </p:cNvSpPr>
          <p:nvPr>
            <p:ph idx="1"/>
          </p:nvPr>
        </p:nvSpPr>
        <p:spPr/>
        <p:txBody>
          <a:bodyPr/>
          <a:lstStyle/>
          <a:p>
            <a:pPr marL="0" indent="0">
              <a:buNone/>
            </a:pPr>
            <a:r>
              <a:rPr lang="el-GR" sz="3200" dirty="0">
                <a:latin typeface="Arial" panose="020B0604020202020204" pitchFamily="34" charset="0"/>
                <a:ea typeface="Calibri" panose="020F0502020204030204" pitchFamily="34" charset="0"/>
                <a:cs typeface="Times New Roman" panose="02020603050405020304" pitchFamily="18" charset="0"/>
              </a:rPr>
              <a:t>Εκτεθειμένα σε</a:t>
            </a:r>
            <a:r>
              <a:rPr lang="el-GR" sz="3200" dirty="0">
                <a:effectLst/>
                <a:latin typeface="Arial" panose="020B0604020202020204" pitchFamily="34" charset="0"/>
                <a:ea typeface="Calibri" panose="020F0502020204030204" pitchFamily="34" charset="0"/>
                <a:cs typeface="Times New Roman" panose="02020603050405020304" pitchFamily="18" charset="0"/>
              </a:rPr>
              <a:t> συνθήκες πανδημικών κινδύνων τα μικρά παιδιά, πέρα από τις στερήσεις και τους φόβους που βιώνουν τα ίδια, επηρεάζονται αναπόφευκτα από τους φόβους των γονιών τους και των δασκάλων τους, τη γενικότερη ψυχική κατάσταση όλων των σημαντικών γι’ αυτά ενηλίκων</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5040033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9EF64-02A9-4DF2-9304-F16B533C4402}"/>
              </a:ext>
            </a:extLst>
          </p:cNvPr>
          <p:cNvSpPr>
            <a:spLocks noGrp="1"/>
          </p:cNvSpPr>
          <p:nvPr>
            <p:ph type="title"/>
          </p:nvPr>
        </p:nvSpPr>
        <p:spPr/>
        <p:txBody>
          <a:bodyPr/>
          <a:lstStyle/>
          <a:p>
            <a:r>
              <a:rPr lang="el-GR" dirty="0"/>
              <a:t>     </a:t>
            </a:r>
            <a:r>
              <a:rPr lang="el-GR" sz="3200" dirty="0">
                <a:effectLst/>
                <a:latin typeface="Arial" panose="020B0604020202020204" pitchFamily="34" charset="0"/>
                <a:ea typeface="Calibri" panose="020F0502020204030204" pitchFamily="34" charset="0"/>
              </a:rPr>
              <a:t>Η ανθεκτικότητα μας δοκιμάζεται</a:t>
            </a:r>
            <a:endParaRPr lang="en-GB" sz="3200" dirty="0"/>
          </a:p>
        </p:txBody>
      </p:sp>
      <p:sp>
        <p:nvSpPr>
          <p:cNvPr id="3" name="Content Placeholder 2">
            <a:extLst>
              <a:ext uri="{FF2B5EF4-FFF2-40B4-BE49-F238E27FC236}">
                <a16:creationId xmlns:a16="http://schemas.microsoft.com/office/drawing/2014/main" id="{7E0A6089-161B-492A-9816-23ED9CDE8B88}"/>
              </a:ext>
            </a:extLst>
          </p:cNvPr>
          <p:cNvSpPr>
            <a:spLocks noGrp="1"/>
          </p:cNvSpPr>
          <p:nvPr>
            <p:ph idx="1"/>
          </p:nvPr>
        </p:nvSpPr>
        <p:spPr/>
        <p:txBody>
          <a:bodyPr/>
          <a:lstStyle/>
          <a:p>
            <a:pPr marL="0" indent="0" algn="just">
              <a:lnSpc>
                <a:spcPct val="150000"/>
              </a:lnSpc>
              <a:spcAft>
                <a:spcPts val="800"/>
              </a:spcAft>
              <a:buNone/>
            </a:pPr>
            <a:r>
              <a:rPr lang="el-GR" sz="2800" dirty="0">
                <a:effectLst/>
                <a:latin typeface="Arial" panose="020B0604020202020204" pitchFamily="34" charset="0"/>
                <a:ea typeface="Calibri" panose="020F0502020204030204" pitchFamily="34" charset="0"/>
                <a:cs typeface="Times New Roman" panose="02020603050405020304" pitchFamily="18" charset="0"/>
              </a:rPr>
              <a:t>Από την πλευρά των γονιών και των δασκάλων </a:t>
            </a:r>
            <a:r>
              <a:rPr lang="el-GR" dirty="0">
                <a:latin typeface="Arial" panose="020B0604020202020204" pitchFamily="34" charset="0"/>
                <a:ea typeface="Calibri" panose="020F0502020204030204" pitchFamily="34" charset="0"/>
                <a:cs typeface="Times New Roman" panose="02020603050405020304" pitchFamily="18" charset="0"/>
              </a:rPr>
              <a:t>χρειάζεται να αναγνωρίσουμε τη δική μας</a:t>
            </a:r>
            <a:r>
              <a:rPr lang="el-GR" sz="2800" dirty="0">
                <a:effectLst/>
                <a:latin typeface="Arial" panose="020B0604020202020204" pitchFamily="34" charset="0"/>
                <a:ea typeface="Calibri" panose="020F0502020204030204" pitchFamily="34" charset="0"/>
                <a:cs typeface="Times New Roman" panose="02020603050405020304" pitchFamily="18" charset="0"/>
              </a:rPr>
              <a:t> </a:t>
            </a:r>
            <a:r>
              <a:rPr lang="el-GR" sz="2800" dirty="0" err="1">
                <a:effectLst/>
                <a:latin typeface="Arial" panose="020B0604020202020204" pitchFamily="34" charset="0"/>
                <a:ea typeface="Calibri" panose="020F0502020204030204" pitchFamily="34" charset="0"/>
                <a:cs typeface="Times New Roman" panose="02020603050405020304" pitchFamily="18" charset="0"/>
              </a:rPr>
              <a:t>ευαλωτότητα</a:t>
            </a:r>
            <a:r>
              <a:rPr lang="el-GR" dirty="0">
                <a:latin typeface="Arial" panose="020B0604020202020204" pitchFamily="34" charset="0"/>
                <a:ea typeface="Calibri" panose="020F0502020204030204" pitchFamily="34" charset="0"/>
                <a:cs typeface="Times New Roman" panose="02020603050405020304" pitchFamily="18" charset="0"/>
              </a:rPr>
              <a:t>,</a:t>
            </a:r>
            <a:r>
              <a:rPr lang="el-GR" sz="2800" dirty="0">
                <a:effectLst/>
                <a:latin typeface="Arial" panose="020B0604020202020204" pitchFamily="34" charset="0"/>
                <a:ea typeface="Calibri" panose="020F0502020204030204" pitchFamily="34" charset="0"/>
                <a:cs typeface="Times New Roman" panose="02020603050405020304" pitchFamily="18" charset="0"/>
              </a:rPr>
              <a:t> τους φόβους μας, </a:t>
            </a:r>
            <a:r>
              <a:rPr lang="el-GR" dirty="0">
                <a:latin typeface="Arial" panose="020B0604020202020204" pitchFamily="34" charset="0"/>
                <a:ea typeface="Calibri" panose="020F0502020204030204" pitchFamily="34" charset="0"/>
                <a:cs typeface="Times New Roman" panose="02020603050405020304" pitchFamily="18" charset="0"/>
              </a:rPr>
              <a:t>καθώς </a:t>
            </a:r>
            <a:r>
              <a:rPr lang="el-GR" sz="2800" dirty="0">
                <a:effectLst/>
                <a:latin typeface="Arial" panose="020B0604020202020204" pitchFamily="34" charset="0"/>
                <a:ea typeface="Calibri" panose="020F0502020204030204" pitchFamily="34" charset="0"/>
                <a:cs typeface="Times New Roman" panose="02020603050405020304" pitchFamily="18" charset="0"/>
              </a:rPr>
              <a:t> και την αναγκαιότητα των περιορισμών </a:t>
            </a:r>
            <a:r>
              <a:rPr lang="el-GR" dirty="0">
                <a:latin typeface="Arial" panose="020B0604020202020204" pitchFamily="34" charset="0"/>
                <a:ea typeface="Calibri" panose="020F0502020204030204" pitchFamily="34" charset="0"/>
                <a:cs typeface="Times New Roman" panose="02020603050405020304" pitchFamily="18" charset="0"/>
              </a:rPr>
              <a:t>στους οποίους η πανδημία μας υποχρεώνει</a:t>
            </a:r>
            <a:r>
              <a:rPr lang="el-GR" sz="2800" dirty="0">
                <a:effectLst/>
                <a:latin typeface="Arial" panose="020B0604020202020204" pitchFamily="34"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6516694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DBB68-2E04-4631-8E7D-FEF02FB3D015}"/>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8B7C2385-1F86-4930-A51E-52D2E1309E69}"/>
              </a:ext>
            </a:extLst>
          </p:cNvPr>
          <p:cNvSpPr>
            <a:spLocks noGrp="1"/>
          </p:cNvSpPr>
          <p:nvPr>
            <p:ph idx="1"/>
          </p:nvPr>
        </p:nvSpPr>
        <p:spPr>
          <a:xfrm>
            <a:off x="838200" y="1848823"/>
            <a:ext cx="10515600" cy="4328140"/>
          </a:xfrm>
        </p:spPr>
        <p:txBody>
          <a:bodyPr>
            <a:normAutofit/>
          </a:bodyPr>
          <a:lstStyle/>
          <a:p>
            <a:pPr marL="0" indent="0">
              <a:buNone/>
            </a:pPr>
            <a:r>
              <a:rPr lang="el-GR" sz="3200" dirty="0">
                <a:latin typeface="Arial" panose="020B0604020202020204" pitchFamily="34" charset="0"/>
                <a:ea typeface="Calibri" panose="020F0502020204030204" pitchFamily="34" charset="0"/>
              </a:rPr>
              <a:t>Τ</a:t>
            </a:r>
            <a:r>
              <a:rPr lang="el-GR" sz="3200" dirty="0">
                <a:effectLst/>
                <a:latin typeface="Arial" panose="020B0604020202020204" pitchFamily="34" charset="0"/>
                <a:ea typeface="Calibri" panose="020F0502020204030204" pitchFamily="34" charset="0"/>
              </a:rPr>
              <a:t>α παιδιά αντιλαμβάνονται το διάχυτο άγχος που επικρατεί γύρω μας και μέσα μας</a:t>
            </a:r>
          </a:p>
          <a:p>
            <a:pPr marL="0" indent="0">
              <a:buNone/>
            </a:pPr>
            <a:r>
              <a:rPr lang="el-GR" sz="3200" dirty="0">
                <a:effectLst/>
                <a:latin typeface="Arial" panose="020B0604020202020204" pitchFamily="34" charset="0"/>
                <a:ea typeface="Calibri" panose="020F0502020204030204" pitchFamily="34" charset="0"/>
              </a:rPr>
              <a:t>Η προσπάθειά μας να τα προστατέψουμε απ’ την οδυνηρή πραγματικότητα</a:t>
            </a:r>
            <a:r>
              <a:rPr lang="el-GR" sz="3200" dirty="0">
                <a:latin typeface="Arial" panose="020B0604020202020204" pitchFamily="34" charset="0"/>
                <a:ea typeface="Calibri" panose="020F0502020204030204" pitchFamily="34" charset="0"/>
              </a:rPr>
              <a:t> </a:t>
            </a:r>
            <a:r>
              <a:rPr lang="el-GR" sz="3200" dirty="0">
                <a:effectLst/>
                <a:latin typeface="Arial" panose="020B0604020202020204" pitchFamily="34" charset="0"/>
                <a:ea typeface="Calibri" panose="020F0502020204030204" pitchFamily="34" charset="0"/>
              </a:rPr>
              <a:t>μας οδηγεί σε παγίδες</a:t>
            </a:r>
          </a:p>
          <a:p>
            <a:pPr marL="0" indent="0">
              <a:buNone/>
            </a:pPr>
            <a:r>
              <a:rPr lang="el-GR" sz="3200" dirty="0">
                <a:effectLst/>
                <a:latin typeface="Arial" panose="020B0604020202020204" pitchFamily="34" charset="0"/>
                <a:ea typeface="Calibri" panose="020F0502020204030204" pitchFamily="34" charset="0"/>
              </a:rPr>
              <a:t>Παραγνωρίζοντας την παρατηρητικότητα και την ευαισθησία των παιδιών τους δίνουμε διπλά μηνύματα που προκαλούν σύγχυση και αυξάνουν το άγχος, αντί να το καταλαγιάσουν </a:t>
            </a:r>
            <a:endParaRPr lang="en-GB" sz="3200" dirty="0"/>
          </a:p>
        </p:txBody>
      </p:sp>
    </p:spTree>
    <p:extLst>
      <p:ext uri="{BB962C8B-B14F-4D97-AF65-F5344CB8AC3E}">
        <p14:creationId xmlns:p14="http://schemas.microsoft.com/office/powerpoint/2010/main" val="23092554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8133E-DD16-4979-B349-8F97F27A222C}"/>
              </a:ext>
            </a:extLst>
          </p:cNvPr>
          <p:cNvSpPr>
            <a:spLocks noGrp="1"/>
          </p:cNvSpPr>
          <p:nvPr>
            <p:ph type="title"/>
          </p:nvPr>
        </p:nvSpPr>
        <p:spPr/>
        <p:txBody>
          <a:bodyPr/>
          <a:lstStyle/>
          <a:p>
            <a:r>
              <a:rPr lang="el-GR" dirty="0">
                <a:latin typeface="Arial" panose="020B0604020202020204" pitchFamily="34" charset="0"/>
                <a:ea typeface="Calibri" panose="020F0502020204030204" pitchFamily="34" charset="0"/>
              </a:rPr>
              <a:t>Α</a:t>
            </a:r>
            <a:r>
              <a:rPr lang="el-GR" sz="4400" dirty="0">
                <a:effectLst/>
                <a:latin typeface="Arial" panose="020B0604020202020204" pitchFamily="34" charset="0"/>
                <a:ea typeface="Calibri" panose="020F0502020204030204" pitchFamily="34" charset="0"/>
              </a:rPr>
              <a:t>ίσθηση εσωτερικής ασφάλειας</a:t>
            </a:r>
            <a:br>
              <a:rPr lang="el-GR" sz="4400" i="1" dirty="0">
                <a:latin typeface="Arial" panose="020B0604020202020204" pitchFamily="34" charset="0"/>
                <a:ea typeface="Calibri" panose="020F0502020204030204" pitchFamily="34" charset="0"/>
              </a:rPr>
            </a:br>
            <a:endParaRPr lang="en-GB" dirty="0"/>
          </a:p>
        </p:txBody>
      </p:sp>
      <p:sp>
        <p:nvSpPr>
          <p:cNvPr id="3" name="Content Placeholder 2">
            <a:extLst>
              <a:ext uri="{FF2B5EF4-FFF2-40B4-BE49-F238E27FC236}">
                <a16:creationId xmlns:a16="http://schemas.microsoft.com/office/drawing/2014/main" id="{2C795E03-D054-43D0-8C24-BA925F18675F}"/>
              </a:ext>
            </a:extLst>
          </p:cNvPr>
          <p:cNvSpPr>
            <a:spLocks noGrp="1"/>
          </p:cNvSpPr>
          <p:nvPr>
            <p:ph idx="1"/>
          </p:nvPr>
        </p:nvSpPr>
        <p:spPr/>
        <p:txBody>
          <a:bodyPr>
            <a:normAutofit/>
          </a:bodyPr>
          <a:lstStyle/>
          <a:p>
            <a:pPr marL="0" indent="0">
              <a:buNone/>
            </a:pPr>
            <a:r>
              <a:rPr lang="el-GR" sz="3200" dirty="0">
                <a:latin typeface="Arial" panose="020B0604020202020204" pitchFamily="34" charset="0"/>
                <a:ea typeface="Calibri" panose="020F0502020204030204" pitchFamily="34" charset="0"/>
              </a:rPr>
              <a:t>Ας θυμηθούμε ότι α</a:t>
            </a:r>
            <a:r>
              <a:rPr lang="el-GR" sz="3200" dirty="0">
                <a:effectLst/>
                <a:latin typeface="Arial" panose="020B0604020202020204" pitchFamily="34" charset="0"/>
                <a:ea typeface="Calibri" panose="020F0502020204030204" pitchFamily="34" charset="0"/>
              </a:rPr>
              <a:t>ποφασιστικός παράγοντας στην εξέλιξη του παιδιού είναι η δημιουργία </a:t>
            </a:r>
            <a:r>
              <a:rPr lang="el-GR" sz="3200" i="1" dirty="0">
                <a:effectLst/>
                <a:latin typeface="Arial" panose="020B0604020202020204" pitchFamily="34" charset="0"/>
                <a:ea typeface="Calibri" panose="020F0502020204030204" pitchFamily="34" charset="0"/>
              </a:rPr>
              <a:t>μιας αίσθησης εσωτερικής ασφάλειας</a:t>
            </a:r>
            <a:endParaRPr lang="el-GR" sz="3200" i="1" dirty="0">
              <a:latin typeface="Arial" panose="020B0604020202020204" pitchFamily="34" charset="0"/>
              <a:ea typeface="Calibri" panose="020F0502020204030204" pitchFamily="34" charset="0"/>
            </a:endParaRPr>
          </a:p>
          <a:p>
            <a:pPr marL="0" indent="0">
              <a:buNone/>
            </a:pPr>
            <a:r>
              <a:rPr lang="el-GR" sz="3200" dirty="0">
                <a:effectLst/>
                <a:latin typeface="Arial" panose="020B0604020202020204" pitchFamily="34" charset="0"/>
                <a:ea typeface="Calibri" panose="020F0502020204030204" pitchFamily="34" charset="0"/>
              </a:rPr>
              <a:t>Μέσα απ’ αυτή το παιδί αναπτύσσει την ικανότητα να εντάσσεται σε ομάδες, να ανοίγεται σε νέες εμπειρίες, να μπορεί να μαθαίνει (δεκτικό στην μάθηση) και να αντέχει τη ματαίωση</a:t>
            </a:r>
            <a:endParaRPr lang="en-GB" sz="3200" dirty="0"/>
          </a:p>
        </p:txBody>
      </p:sp>
    </p:spTree>
    <p:extLst>
      <p:ext uri="{BB962C8B-B14F-4D97-AF65-F5344CB8AC3E}">
        <p14:creationId xmlns:p14="http://schemas.microsoft.com/office/powerpoint/2010/main" val="28496899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87503-E4E5-4BB7-B432-F04A0DF40A3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C132ED2-E590-48A6-9856-F068A418A97B}"/>
              </a:ext>
            </a:extLst>
          </p:cNvPr>
          <p:cNvSpPr>
            <a:spLocks noGrp="1"/>
          </p:cNvSpPr>
          <p:nvPr>
            <p:ph idx="1"/>
          </p:nvPr>
        </p:nvSpPr>
        <p:spPr/>
        <p:txBody>
          <a:bodyPr/>
          <a:lstStyle/>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Για να μπορέσει να αναπτυχθεί η αίσθηση εσωτερικής ασφάλειας χρειάζεται να βιώσει το παιδί πολλές επαναλαμβανόμενες θετικές εμπειρίες με τα σημαντικά πρόσωπα, με παράλληλη αποδοχή και κατανόηση των αφόρητων για το ίδιο αρνητικών του συναισθημάτων</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2105203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279D3-603C-41B6-B0B9-8E090862346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5E6593B-6D9E-440E-8EB9-D2BDBF6B824C}"/>
              </a:ext>
            </a:extLst>
          </p:cNvPr>
          <p:cNvSpPr>
            <a:spLocks noGrp="1"/>
          </p:cNvSpPr>
          <p:nvPr>
            <p:ph idx="1"/>
          </p:nvPr>
        </p:nvSpPr>
        <p:spPr>
          <a:xfrm>
            <a:off x="791479" y="1738856"/>
            <a:ext cx="10515600" cy="4351338"/>
          </a:xfrm>
        </p:spPr>
        <p:txBody>
          <a:bodyPr/>
          <a:lstStyle/>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Η</a:t>
            </a:r>
            <a:r>
              <a:rPr lang="el-GR" sz="1800" dirty="0">
                <a:effectLst/>
                <a:latin typeface="Arial" panose="020B0604020202020204" pitchFamily="34" charset="0"/>
                <a:ea typeface="Calibri" panose="020F0502020204030204" pitchFamily="34" charset="0"/>
                <a:cs typeface="Times New Roman" panose="02020603050405020304" pitchFamily="18" charset="0"/>
              </a:rPr>
              <a:t> </a:t>
            </a:r>
            <a:r>
              <a:rPr lang="el-GR" sz="3200" dirty="0">
                <a:effectLst/>
                <a:latin typeface="Arial" panose="020B0604020202020204" pitchFamily="34" charset="0"/>
                <a:ea typeface="Calibri" panose="020F0502020204030204" pitchFamily="34" charset="0"/>
                <a:cs typeface="Times New Roman" panose="02020603050405020304" pitchFamily="18" charset="0"/>
              </a:rPr>
              <a:t>ανάπτυξη της ανθεκτικότητας του παιδιού βασίζεται πρωτίστως στην ανθεκτικότητα των γονιών του και συνακόλουθα και των άλλων  σημαντικών μορφών στη ζωή του (όπως είναι οι </a:t>
            </a:r>
            <a:r>
              <a:rPr lang="el-GR" sz="3200" dirty="0">
                <a:latin typeface="Arial" panose="020B0604020202020204" pitchFamily="34" charset="0"/>
                <a:ea typeface="Calibri" panose="020F0502020204030204" pitchFamily="34" charset="0"/>
                <a:cs typeface="Times New Roman" panose="02020603050405020304" pitchFamily="18" charset="0"/>
              </a:rPr>
              <a:t>δάσκαλοι</a:t>
            </a:r>
            <a:r>
              <a:rPr lang="el-GR" sz="3200" dirty="0">
                <a:effectLst/>
                <a:latin typeface="Arial" panose="020B0604020202020204" pitchFamily="34" charset="0"/>
                <a:ea typeface="Calibri" panose="020F0502020204030204" pitchFamily="34" charset="0"/>
                <a:cs typeface="Times New Roman" panose="02020603050405020304" pitchFamily="18" charset="0"/>
              </a:rPr>
              <a:t>), που οι σχέσεις μαζί τους επιδρούν αποφασιστικά στη δόμηση του  ψυχισμού του</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8571361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3F46C-2E7A-429B-9AE7-06CC04221910}"/>
              </a:ext>
            </a:extLst>
          </p:cNvPr>
          <p:cNvSpPr>
            <a:spLocks noGrp="1"/>
          </p:cNvSpPr>
          <p:nvPr>
            <p:ph type="title"/>
          </p:nvPr>
        </p:nvSpPr>
        <p:spPr/>
        <p:txBody>
          <a:bodyPr/>
          <a:lstStyle/>
          <a:p>
            <a:r>
              <a:rPr lang="el-GR" dirty="0">
                <a:latin typeface="Arial" panose="020B0604020202020204" pitchFamily="34" charset="0"/>
                <a:ea typeface="Calibri" panose="020F0502020204030204" pitchFamily="34" charset="0"/>
                <a:cs typeface="Times New Roman" panose="02020603050405020304" pitchFamily="18" charset="0"/>
              </a:rPr>
              <a:t>Α</a:t>
            </a:r>
            <a:r>
              <a:rPr lang="el-GR" sz="4400" dirty="0">
                <a:effectLst/>
                <a:latin typeface="Arial" panose="020B0604020202020204" pitchFamily="34" charset="0"/>
                <a:ea typeface="Calibri" panose="020F0502020204030204" pitchFamily="34" charset="0"/>
                <a:cs typeface="Times New Roman" panose="02020603050405020304" pitchFamily="18" charset="0"/>
              </a:rPr>
              <a:t>νθεκτικότητα στη ματαίωση και  αποδοχή των ορίων</a:t>
            </a:r>
            <a:endParaRPr lang="en-GB" dirty="0"/>
          </a:p>
        </p:txBody>
      </p:sp>
      <p:sp>
        <p:nvSpPr>
          <p:cNvPr id="3" name="Content Placeholder 2">
            <a:extLst>
              <a:ext uri="{FF2B5EF4-FFF2-40B4-BE49-F238E27FC236}">
                <a16:creationId xmlns:a16="http://schemas.microsoft.com/office/drawing/2014/main" id="{FAACE6F5-A8EC-4191-96E1-E4AC51E329B4}"/>
              </a:ext>
            </a:extLst>
          </p:cNvPr>
          <p:cNvSpPr>
            <a:spLocks noGrp="1"/>
          </p:cNvSpPr>
          <p:nvPr>
            <p:ph idx="1"/>
          </p:nvPr>
        </p:nvSpPr>
        <p:spPr/>
        <p:txBody>
          <a:bodyPr/>
          <a:lstStyle/>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Η ανθεκτικότητα στη ματαίωση και η αποδοχή των ορίων για ένα παιδί </a:t>
            </a:r>
            <a:r>
              <a:rPr lang="el-GR" sz="3200" dirty="0">
                <a:latin typeface="Arial" panose="020B0604020202020204" pitchFamily="34" charset="0"/>
                <a:ea typeface="Calibri" panose="020F0502020204030204" pitchFamily="34" charset="0"/>
                <a:cs typeface="Times New Roman" panose="02020603050405020304" pitchFamily="18" charset="0"/>
              </a:rPr>
              <a:t>δομούνται πάνω</a:t>
            </a:r>
            <a:r>
              <a:rPr lang="el-GR" sz="3200" dirty="0">
                <a:effectLst/>
                <a:latin typeface="Arial" panose="020B0604020202020204" pitchFamily="34" charset="0"/>
                <a:ea typeface="Calibri" panose="020F0502020204030204" pitchFamily="34" charset="0"/>
                <a:cs typeface="Times New Roman" panose="02020603050405020304" pitchFamily="18" charset="0"/>
              </a:rPr>
              <a:t> στην ψυχική ανθεκτικότητα των γονιών και των δασκάλων του, </a:t>
            </a:r>
            <a:r>
              <a:rPr lang="el-GR" sz="3200" dirty="0">
                <a:latin typeface="Arial" panose="020B0604020202020204" pitchFamily="34" charset="0"/>
                <a:ea typeface="Calibri" panose="020F0502020204030204" pitchFamily="34" charset="0"/>
                <a:cs typeface="Times New Roman" panose="02020603050405020304" pitchFamily="18" charset="0"/>
              </a:rPr>
              <a:t>καθώς και σ</a:t>
            </a:r>
            <a:r>
              <a:rPr lang="el-GR" sz="3200" dirty="0">
                <a:effectLst/>
                <a:latin typeface="Arial" panose="020B0604020202020204" pitchFamily="34" charset="0"/>
                <a:ea typeface="Calibri" panose="020F0502020204030204" pitchFamily="34" charset="0"/>
                <a:cs typeface="Times New Roman" panose="02020603050405020304" pitchFamily="18" charset="0"/>
              </a:rPr>
              <a:t>τη δομική ανθεκτικότητα του άμεσου και ευρύτερου κοινωνικού συστήματος μέσα στο οποίο κινείται (σχολείο, γειτονιά, πολιτιστική κοινότητα, πολιτεία)</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5076329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D6B865-A8F5-456D-866A-148917C34193}"/>
              </a:ext>
            </a:extLst>
          </p:cNvPr>
          <p:cNvSpPr>
            <a:spLocks noGrp="1"/>
          </p:cNvSpPr>
          <p:nvPr>
            <p:ph type="title"/>
          </p:nvPr>
        </p:nvSpPr>
        <p:spPr/>
        <p:txBody>
          <a:bodyPr>
            <a:normAutofit/>
          </a:bodyPr>
          <a:lstStyle/>
          <a:p>
            <a:r>
              <a:rPr lang="el-GR" sz="3600" dirty="0">
                <a:latin typeface="Arial" panose="020B0604020202020204" pitchFamily="34" charset="0"/>
                <a:cs typeface="Arial" panose="020B0604020202020204" pitchFamily="34" charset="0"/>
              </a:rPr>
              <a:t>Αντοχές και αδυναμίες ενηλίκων</a:t>
            </a:r>
            <a:endParaRPr lang="en-GB"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23B69DE-1DF0-4026-8108-87C78477E98D}"/>
              </a:ext>
            </a:extLst>
          </p:cNvPr>
          <p:cNvSpPr>
            <a:spLocks noGrp="1"/>
          </p:cNvSpPr>
          <p:nvPr>
            <p:ph idx="1"/>
          </p:nvPr>
        </p:nvSpPr>
        <p:spPr/>
        <p:txBody>
          <a:bodyPr/>
          <a:lstStyle/>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Το παιδί προκαλεί και αναμοχλεύει συναισθήματα όχι μόνο στους γονείς, αλλά και στους δασκάλους και αυτοί ανταποκρίνονται στη συμπεριφορά και τα χαρακτηριστικά του παιδιού με προσδοκίες και φόβους δικούς τους και είναι δυνατόν να παρερμηνεύουν την ψυχική κατάσταση του παιδιού βάσει των προηγούμενων δικών τους εμπειριών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25603264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F9E86-B646-42D0-903A-38B1DEB41886}"/>
              </a:ext>
            </a:extLst>
          </p:cNvPr>
          <p:cNvSpPr>
            <a:spLocks noGrp="1"/>
          </p:cNvSpPr>
          <p:nvPr>
            <p:ph type="title"/>
          </p:nvPr>
        </p:nvSpPr>
        <p:spPr>
          <a:xfrm>
            <a:off x="838200" y="740864"/>
            <a:ext cx="10515600" cy="1248123"/>
          </a:xfrm>
        </p:spPr>
        <p:txBody>
          <a:bodyPr>
            <a:normAutofit fontScale="90000"/>
          </a:bodyPr>
          <a:lstStyle/>
          <a:p>
            <a:r>
              <a:rPr lang="el-GR" sz="3600" dirty="0">
                <a:effectLst/>
                <a:latin typeface="Arial" panose="020B0604020202020204" pitchFamily="34" charset="0"/>
                <a:ea typeface="Calibri" panose="020F0502020204030204" pitchFamily="34" charset="0"/>
                <a:cs typeface="Times New Roman" panose="02020603050405020304" pitchFamily="18" charset="0"/>
              </a:rPr>
              <a:t>Η ασφάλεια ως ανάγκη του εγώ και το αίσθημα ανασφάλειας </a:t>
            </a:r>
            <a:br>
              <a:rPr lang="el-GR" sz="3600" b="1" dirty="0">
                <a:effectLst/>
                <a:latin typeface="Arial" panose="020B0604020202020204" pitchFamily="34" charset="0"/>
                <a:ea typeface="Calibri" panose="020F0502020204030204" pitchFamily="34" charset="0"/>
                <a:cs typeface="Times New Roman" panose="02020603050405020304" pitchFamily="18" charset="0"/>
              </a:rPr>
            </a:br>
            <a:br>
              <a:rPr lang="en-GB" sz="1800" dirty="0">
                <a:effectLst/>
                <a:latin typeface="Calibri" panose="020F0502020204030204" pitchFamily="34" charset="0"/>
                <a:ea typeface="Calibri" panose="020F0502020204030204" pitchFamily="34" charset="0"/>
                <a:cs typeface="Times New Roman" panose="02020603050405020304" pitchFamily="18" charset="0"/>
              </a:rPr>
            </a:b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6FB48409-C9E5-475C-823D-2720D430FDB6}"/>
              </a:ext>
            </a:extLst>
          </p:cNvPr>
          <p:cNvSpPr>
            <a:spLocks noGrp="1"/>
          </p:cNvSpPr>
          <p:nvPr>
            <p:ph idx="1"/>
          </p:nvPr>
        </p:nvSpPr>
        <p:spPr>
          <a:xfrm>
            <a:off x="838200" y="1842150"/>
            <a:ext cx="10515600" cy="4334814"/>
          </a:xfrm>
        </p:spPr>
        <p:txBody>
          <a:bodyPr>
            <a:normAutofit lnSpcReduction="10000"/>
          </a:bodyPr>
          <a:lstStyle/>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Γιατί η ανάγκη οριοθέτησης και ισορροπίας εξυπηρετεί την ανάπτυξη; </a:t>
            </a:r>
          </a:p>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Η ικανότητα των γονιών και των δασκάλων να είναι ξεκάθαροι και σταθεροί στη στάση τους και στις αποφάσεις τους λειτουργεί σαν δίχτυ ασφαλείας για το αναπτυσσόμενο παιδί προσφέροντας πλαίσιο με σταθερά όρια</a:t>
            </a:r>
          </a:p>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Τα όρια που ξεχειλώνουν δεν δείχνουν ευελιξία.  Δείχνουν αδυναμία και ασυνέπεια των ενηλίκων, πάνω στους οποίους το παιδί στηρίζεται</a:t>
            </a:r>
          </a:p>
          <a:p>
            <a:pPr marL="0" indent="0">
              <a:buNone/>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14229267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0639B-1168-4933-B854-D79AC8D9E09A}"/>
              </a:ext>
            </a:extLst>
          </p:cNvPr>
          <p:cNvSpPr>
            <a:spLocks noGrp="1"/>
          </p:cNvSpPr>
          <p:nvPr>
            <p:ph type="title"/>
          </p:nvPr>
        </p:nvSpPr>
        <p:spPr/>
        <p:txBody>
          <a:bodyPr/>
          <a:lstStyle/>
          <a:p>
            <a:r>
              <a:rPr lang="el-GR" sz="3200" dirty="0">
                <a:effectLst/>
                <a:latin typeface="Arial" panose="020B0604020202020204" pitchFamily="34" charset="0"/>
                <a:ea typeface="Calibri" panose="020F0502020204030204" pitchFamily="34" charset="0"/>
                <a:cs typeface="Times New Roman" panose="02020603050405020304" pitchFamily="18" charset="0"/>
              </a:rPr>
              <a:t>Αγωνία κατάρρευσης υπό το βάρος των στερήσεων</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FBFF0BF9-874B-467A-9A45-F448ADC5B5D2}"/>
              </a:ext>
            </a:extLst>
          </p:cNvPr>
          <p:cNvSpPr>
            <a:spLocks noGrp="1"/>
          </p:cNvSpPr>
          <p:nvPr>
            <p:ph idx="1"/>
          </p:nvPr>
        </p:nvSpPr>
        <p:spPr/>
        <p:txBody>
          <a:bodyPr/>
          <a:lstStyle/>
          <a:p>
            <a:pPr marL="0" indent="0">
              <a:buNone/>
            </a:pPr>
            <a:r>
              <a:rPr lang="el-GR" dirty="0"/>
              <a:t> </a:t>
            </a:r>
            <a:r>
              <a:rPr lang="el-GR" sz="3200" dirty="0">
                <a:effectLst/>
                <a:latin typeface="Arial" panose="020B0604020202020204" pitchFamily="34" charset="0"/>
                <a:ea typeface="Calibri" panose="020F0502020204030204" pitchFamily="34" charset="0"/>
                <a:cs typeface="Times New Roman" panose="02020603050405020304" pitchFamily="18" charset="0"/>
              </a:rPr>
              <a:t>Γονείς και δάσκαλοι για να μπορέσουν να δώσουν νόημα στις εμπειρίες των παιδιών, χρειάζεται να έχουν προηγουμένως δώσει νόημα στις δικές τους εμπειρίες: </a:t>
            </a:r>
          </a:p>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τι περνάμε και πώς υφαίνουμε μέσα μας ό,τι περνάμε (πώς το κάνουμε δικό μας  ψυχικά και νοητικά)</a:t>
            </a:r>
          </a:p>
          <a:p>
            <a:pPr marL="0" indent="0">
              <a:buNone/>
            </a:pPr>
            <a:r>
              <a:rPr lang="el-GR" sz="3200" dirty="0">
                <a:latin typeface="Arial" panose="020B0604020202020204" pitchFamily="34" charset="0"/>
                <a:ea typeface="Calibri" panose="020F0502020204030204" pitchFamily="34" charset="0"/>
                <a:cs typeface="Times New Roman" panose="02020603050405020304" pitchFamily="18" charset="0"/>
              </a:rPr>
              <a:t>Βάζουμε όρια στα παιδιά όταν έχουμε ήδη βάλει όρια στον εαυτό μας</a:t>
            </a:r>
            <a:endParaRPr lang="el-GR" sz="3200" dirty="0">
              <a:effectLst/>
              <a:latin typeface="Arial" panose="020B0604020202020204" pitchFamily="34" charset="0"/>
              <a:ea typeface="Calibri" panose="020F0502020204030204" pitchFamily="34" charset="0"/>
              <a:cs typeface="Times New Roman" panose="02020603050405020304" pitchFamily="18" charset="0"/>
            </a:endParaRPr>
          </a:p>
          <a:p>
            <a:pPr marL="0" indent="0">
              <a:buNone/>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404303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D3457-9C14-414D-8F09-CCF3DBA6C176}"/>
              </a:ext>
            </a:extLst>
          </p:cNvPr>
          <p:cNvSpPr>
            <a:spLocks noGrp="1"/>
          </p:cNvSpPr>
          <p:nvPr>
            <p:ph type="title"/>
          </p:nvPr>
        </p:nvSpPr>
        <p:spPr/>
        <p:txBody>
          <a:bodyPr>
            <a:normAutofit fontScale="90000"/>
          </a:bodyPr>
          <a:lstStyle/>
          <a:p>
            <a:r>
              <a:rPr lang="el-GR" sz="3600" dirty="0">
                <a:effectLst/>
                <a:latin typeface="Arial" panose="020B0604020202020204" pitchFamily="34" charset="0"/>
                <a:ea typeface="Calibri" panose="020F0502020204030204" pitchFamily="34" charset="0"/>
                <a:cs typeface="Times New Roman" panose="02020603050405020304" pitchFamily="18" charset="0"/>
              </a:rPr>
              <a:t>Εγκλεισμός και </a:t>
            </a:r>
            <a:r>
              <a:rPr lang="el-GR" sz="3600" dirty="0" err="1">
                <a:effectLst/>
                <a:latin typeface="Arial" panose="020B0604020202020204" pitchFamily="34" charset="0"/>
                <a:ea typeface="Calibri" panose="020F0502020204030204" pitchFamily="34" charset="0"/>
                <a:cs typeface="Times New Roman" panose="02020603050405020304" pitchFamily="18" charset="0"/>
              </a:rPr>
              <a:t>τηλε</a:t>
            </a:r>
            <a:r>
              <a:rPr lang="el-GR" sz="3600" dirty="0">
                <a:effectLst/>
                <a:latin typeface="Arial" panose="020B0604020202020204" pitchFamily="34" charset="0"/>
                <a:ea typeface="Calibri" panose="020F0502020204030204" pitchFamily="34" charset="0"/>
                <a:cs typeface="Times New Roman" panose="02020603050405020304" pitchFamily="18" charset="0"/>
              </a:rPr>
              <a:t>-επικοινωνία</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F0C10F09-0F95-44DE-B5EB-E8625DAE291A}"/>
              </a:ext>
            </a:extLst>
          </p:cNvPr>
          <p:cNvSpPr>
            <a:spLocks noGrp="1"/>
          </p:cNvSpPr>
          <p:nvPr>
            <p:ph idx="1"/>
          </p:nvPr>
        </p:nvSpPr>
        <p:spPr>
          <a:xfrm>
            <a:off x="838200" y="1515101"/>
            <a:ext cx="10515600" cy="4661862"/>
          </a:xfrm>
        </p:spPr>
        <p:txBody>
          <a:bodyPr/>
          <a:lstStyle/>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Απώλεια  της ασφάλειας ενός σταθερού και οριοθετημένου πλαισίου</a:t>
            </a:r>
          </a:p>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Η σχολική </a:t>
            </a:r>
            <a:r>
              <a:rPr lang="el-GR" sz="3200" dirty="0" err="1">
                <a:effectLst/>
                <a:latin typeface="Arial" panose="020B0604020202020204" pitchFamily="34" charset="0"/>
                <a:ea typeface="Calibri" panose="020F0502020204030204" pitchFamily="34" charset="0"/>
                <a:cs typeface="Times New Roman" panose="02020603050405020304" pitchFamily="18" charset="0"/>
              </a:rPr>
              <a:t>τηλε</a:t>
            </a:r>
            <a:r>
              <a:rPr lang="el-GR" sz="3200" dirty="0">
                <a:effectLst/>
                <a:latin typeface="Arial" panose="020B0604020202020204" pitchFamily="34" charset="0"/>
                <a:ea typeface="Calibri" panose="020F0502020204030204" pitchFamily="34" charset="0"/>
                <a:cs typeface="Times New Roman" panose="02020603050405020304" pitchFamily="18" charset="0"/>
              </a:rPr>
              <a:t>-εργασία επέβαλε στον κάθε μαθητή μια μοναχική πορεία, που αντιστρατεύεται την ίδια την έννοια του σχολείου</a:t>
            </a:r>
          </a:p>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Η αινιγματική παρουσία της ‘άπιαστης’ δασκάλας, η υποχρεωτική απουσία της συνύπαρξης με τα άλλα παιδιά στην τάξη και στην αυλή του σχολείου, ανατρέπει τη γνώριμη πορεία των πραγμάτων</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29359076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838AD-D270-404D-809A-7B6991C255BC}"/>
              </a:ext>
            </a:extLst>
          </p:cNvPr>
          <p:cNvSpPr>
            <a:spLocks noGrp="1"/>
          </p:cNvSpPr>
          <p:nvPr>
            <p:ph type="title"/>
          </p:nvPr>
        </p:nvSpPr>
        <p:spPr/>
        <p:txBody>
          <a:bodyPr>
            <a:normAutofit/>
          </a:bodyPr>
          <a:lstStyle/>
          <a:p>
            <a:r>
              <a:rPr lang="el-GR" sz="3200" dirty="0">
                <a:effectLst/>
                <a:latin typeface="Arial" panose="020B0604020202020204" pitchFamily="34" charset="0"/>
                <a:ea typeface="Calibri" panose="020F0502020204030204" pitchFamily="34" charset="0"/>
              </a:rPr>
              <a:t>Δυσνόητη η περιοριστική συνθήκη για τα παιδιά και δυσερμήνευτη για τους μεγάλους</a:t>
            </a:r>
            <a:endParaRPr lang="en-GB" sz="3200" dirty="0"/>
          </a:p>
        </p:txBody>
      </p:sp>
      <p:sp>
        <p:nvSpPr>
          <p:cNvPr id="3" name="Content Placeholder 2">
            <a:extLst>
              <a:ext uri="{FF2B5EF4-FFF2-40B4-BE49-F238E27FC236}">
                <a16:creationId xmlns:a16="http://schemas.microsoft.com/office/drawing/2014/main" id="{6AB0FAC0-3E0A-4F1D-B98C-44665186DC03}"/>
              </a:ext>
            </a:extLst>
          </p:cNvPr>
          <p:cNvSpPr>
            <a:spLocks noGrp="1"/>
          </p:cNvSpPr>
          <p:nvPr>
            <p:ph idx="1"/>
          </p:nvPr>
        </p:nvSpPr>
        <p:spPr/>
        <p:txBody>
          <a:bodyPr>
            <a:normAutofit/>
          </a:bodyPr>
          <a:lstStyle/>
          <a:p>
            <a:pPr marL="0" indent="0">
              <a:buNone/>
            </a:pPr>
            <a:r>
              <a:rPr lang="el-GR" sz="3200" dirty="0">
                <a:effectLst/>
                <a:latin typeface="Arial" panose="020B0604020202020204" pitchFamily="34" charset="0"/>
                <a:ea typeface="Calibri" panose="020F0502020204030204" pitchFamily="34" charset="0"/>
              </a:rPr>
              <a:t>Πώς να βρουν  τρόπους </a:t>
            </a:r>
            <a:r>
              <a:rPr lang="el-GR" sz="3200" dirty="0" err="1">
                <a:effectLst/>
                <a:latin typeface="Arial" panose="020B0604020202020204" pitchFamily="34" charset="0"/>
                <a:ea typeface="Calibri" panose="020F0502020204030204" pitchFamily="34" charset="0"/>
              </a:rPr>
              <a:t>νοηματοδότησης</a:t>
            </a:r>
            <a:r>
              <a:rPr lang="el-GR" sz="3200" dirty="0">
                <a:effectLst/>
                <a:latin typeface="Arial" panose="020B0604020202020204" pitchFamily="34" charset="0"/>
                <a:ea typeface="Calibri" panose="020F0502020204030204" pitchFamily="34" charset="0"/>
              </a:rPr>
              <a:t> μίας ανοίκειας εμπειρίας;</a:t>
            </a:r>
          </a:p>
          <a:p>
            <a:pPr marL="0" indent="0">
              <a:buNone/>
            </a:pPr>
            <a:r>
              <a:rPr lang="el-GR" sz="3200" dirty="0">
                <a:effectLst/>
                <a:latin typeface="Arial" panose="020B0604020202020204" pitchFamily="34" charset="0"/>
                <a:ea typeface="Calibri" panose="020F0502020204030204" pitchFamily="34" charset="0"/>
              </a:rPr>
              <a:t>Πώς να μιλήσουν στα παιδιά απλά και καθαρά με </a:t>
            </a:r>
            <a:r>
              <a:rPr lang="el-GR" sz="3200" dirty="0" err="1">
                <a:effectLst/>
                <a:latin typeface="Arial" panose="020B0604020202020204" pitchFamily="34" charset="0"/>
                <a:ea typeface="Calibri" panose="020F0502020204030204" pitchFamily="34" charset="0"/>
              </a:rPr>
              <a:t>ενσυναισθητική</a:t>
            </a:r>
            <a:r>
              <a:rPr lang="el-GR" sz="3200" dirty="0">
                <a:effectLst/>
                <a:latin typeface="Arial" panose="020B0604020202020204" pitchFamily="34" charset="0"/>
                <a:ea typeface="Calibri" panose="020F0502020204030204" pitchFamily="34" charset="0"/>
              </a:rPr>
              <a:t> τρυφερότητα για τις υποχρεωτικές στερήσεις; </a:t>
            </a:r>
          </a:p>
          <a:p>
            <a:pPr marL="0" indent="0">
              <a:buNone/>
            </a:pPr>
            <a:r>
              <a:rPr lang="el-GR" sz="3200" dirty="0">
                <a:effectLst/>
                <a:latin typeface="Arial" panose="020B0604020202020204" pitchFamily="34" charset="0"/>
                <a:ea typeface="Calibri" panose="020F0502020204030204" pitchFamily="34" charset="0"/>
              </a:rPr>
              <a:t>Πώς να δώσουν χώρο στο φόβο και να αντέξουν το δικαίωμα του παιδιού να εκφραστεί ο φόβος;</a:t>
            </a:r>
            <a:endParaRPr lang="en-GB" sz="3200" dirty="0"/>
          </a:p>
        </p:txBody>
      </p:sp>
    </p:spTree>
    <p:extLst>
      <p:ext uri="{BB962C8B-B14F-4D97-AF65-F5344CB8AC3E}">
        <p14:creationId xmlns:p14="http://schemas.microsoft.com/office/powerpoint/2010/main" val="5930202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48343-EF2A-4961-BA38-32CC119FEE42}"/>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0E573DC-84D9-4E8D-9D17-2E2635FA4276}"/>
              </a:ext>
            </a:extLst>
          </p:cNvPr>
          <p:cNvSpPr>
            <a:spLocks noGrp="1"/>
          </p:cNvSpPr>
          <p:nvPr>
            <p:ph idx="1"/>
          </p:nvPr>
        </p:nvSpPr>
        <p:spPr/>
        <p:txBody>
          <a:bodyPr/>
          <a:lstStyle/>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Θα πισωγυρίσουμε σε συμπεριφορές</a:t>
            </a:r>
          </a:p>
          <a:p>
            <a:pPr marL="0" indent="0">
              <a:buNone/>
            </a:pPr>
            <a:r>
              <a:rPr lang="el-GR" sz="3200" dirty="0">
                <a:latin typeface="Arial" panose="020B0604020202020204" pitchFamily="34" charset="0"/>
                <a:ea typeface="Calibri" panose="020F0502020204030204" pitchFamily="34" charset="0"/>
                <a:cs typeface="Times New Roman" panose="02020603050405020304" pitchFamily="18" charset="0"/>
              </a:rPr>
              <a:t>Έ</a:t>
            </a:r>
            <a:r>
              <a:rPr lang="el-GR" sz="3200" dirty="0">
                <a:effectLst/>
                <a:latin typeface="Arial" panose="020B0604020202020204" pitchFamily="34" charset="0"/>
                <a:ea typeface="Calibri" panose="020F0502020204030204" pitchFamily="34" charset="0"/>
                <a:cs typeface="Times New Roman" panose="02020603050405020304" pitchFamily="18" charset="0"/>
              </a:rPr>
              <a:t>χουμε τη δυνατότητα και την ευελιξία και να αντέξουμε και να μπορέσουμε να ξαναβάλουμε τα όρια όταν δούμε ότι οι συνθήκες το επιτρέπουν;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26620636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C775B-2387-4F2C-9136-47E69751691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C7D165A-AC9B-459A-A981-186E426CBC6D}"/>
              </a:ext>
            </a:extLst>
          </p:cNvPr>
          <p:cNvSpPr>
            <a:spLocks noGrp="1"/>
          </p:cNvSpPr>
          <p:nvPr>
            <p:ph idx="1"/>
          </p:nvPr>
        </p:nvSpPr>
        <p:spPr/>
        <p:txBody>
          <a:bodyPr>
            <a:normAutofit/>
          </a:bodyPr>
          <a:lstStyle/>
          <a:p>
            <a:pPr marL="0" indent="0">
              <a:buNone/>
            </a:pPr>
            <a:r>
              <a:rPr lang="el-GR" sz="3200" dirty="0">
                <a:latin typeface="Arial" panose="020B0604020202020204" pitchFamily="34" charset="0"/>
                <a:ea typeface="Calibri" panose="020F0502020204030204" pitchFamily="34" charset="0"/>
              </a:rPr>
              <a:t>Ο</a:t>
            </a:r>
            <a:r>
              <a:rPr lang="el-GR" sz="3200" dirty="0">
                <a:effectLst/>
                <a:latin typeface="Arial" panose="020B0604020202020204" pitchFamily="34" charset="0"/>
                <a:ea typeface="Calibri" panose="020F0502020204030204" pitchFamily="34" charset="0"/>
              </a:rPr>
              <a:t>ι αντοχές των ενηλίκων έχουν καμφθεί από τους πολλαπλούς φόβους που μας περιτριγυρίζουν </a:t>
            </a:r>
          </a:p>
          <a:p>
            <a:pPr marL="0" indent="0">
              <a:buNone/>
            </a:pPr>
            <a:r>
              <a:rPr lang="el-GR" sz="3200" dirty="0">
                <a:effectLst/>
                <a:latin typeface="Arial" panose="020B0604020202020204" pitchFamily="34" charset="0"/>
                <a:ea typeface="Calibri" panose="020F0502020204030204" pitchFamily="34" charset="0"/>
              </a:rPr>
              <a:t>Έχουμε κι εμείς παιδικούς φόβους μέσα μας και τους κουβαλάμε σε όλη μας τη ζωή </a:t>
            </a:r>
          </a:p>
          <a:p>
            <a:pPr marL="0" indent="0">
              <a:buNone/>
            </a:pPr>
            <a:r>
              <a:rPr lang="el-GR" sz="3200" dirty="0">
                <a:effectLst/>
                <a:latin typeface="Arial" panose="020B0604020202020204" pitchFamily="34" charset="0"/>
                <a:ea typeface="Calibri" panose="020F0502020204030204" pitchFamily="34" charset="0"/>
              </a:rPr>
              <a:t>Τους ελέγχουμε, αλλά όταν οι συνθήκες γίνονται τόσο πιεστικές, τόσο απειλητικές, αυτοί οι παιδικοί μας φόβοι έρχονται πάλι στην επιφάνεια και τότε συναντιούνται με τους φόβους των παιδιών</a:t>
            </a:r>
            <a:endParaRPr lang="en-GB" sz="3200" dirty="0"/>
          </a:p>
        </p:txBody>
      </p:sp>
    </p:spTree>
    <p:extLst>
      <p:ext uri="{BB962C8B-B14F-4D97-AF65-F5344CB8AC3E}">
        <p14:creationId xmlns:p14="http://schemas.microsoft.com/office/powerpoint/2010/main" val="18161308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789AF-840B-441C-83A8-5B386D87E25A}"/>
              </a:ext>
            </a:extLst>
          </p:cNvPr>
          <p:cNvSpPr>
            <a:spLocks noGrp="1"/>
          </p:cNvSpPr>
          <p:nvPr>
            <p:ph type="title"/>
          </p:nvPr>
        </p:nvSpPr>
        <p:spPr/>
        <p:txBody>
          <a:bodyPr>
            <a:normAutofit/>
          </a:bodyPr>
          <a:lstStyle/>
          <a:p>
            <a:r>
              <a:rPr lang="el-GR" sz="3600" dirty="0">
                <a:latin typeface="Arial" panose="020B0604020202020204" pitchFamily="34" charset="0"/>
                <a:cs typeface="Arial" panose="020B0604020202020204" pitchFamily="34" charset="0"/>
              </a:rPr>
              <a:t>Παρατηρώντας τις συμπεριφορές των παιδιών </a:t>
            </a:r>
            <a:endParaRPr lang="en-GB"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18A28F9-E9E7-4D2C-8588-B474AC3A809D}"/>
              </a:ext>
            </a:extLst>
          </p:cNvPr>
          <p:cNvSpPr>
            <a:spLocks noGrp="1"/>
          </p:cNvSpPr>
          <p:nvPr>
            <p:ph idx="1"/>
          </p:nvPr>
        </p:nvSpPr>
        <p:spPr/>
        <p:txBody>
          <a:bodyPr>
            <a:normAutofit fontScale="92500" lnSpcReduction="10000"/>
          </a:bodyPr>
          <a:lstStyle/>
          <a:p>
            <a:pPr marL="0" indent="0">
              <a:buNone/>
            </a:pPr>
            <a:r>
              <a:rPr lang="el-GR" sz="3200" dirty="0">
                <a:latin typeface="Arial" panose="020B0604020202020204" pitchFamily="34" charset="0"/>
                <a:cs typeface="Arial" panose="020B0604020202020204" pitchFamily="34" charset="0"/>
              </a:rPr>
              <a:t>Τόσο οι ερωτήσεις όσο και οι συμπεριφορές των παιδιών έχουν φανερό και λανθάνον νόημα</a:t>
            </a:r>
          </a:p>
          <a:p>
            <a:pPr marL="0" indent="0">
              <a:buNone/>
            </a:pPr>
            <a:r>
              <a:rPr lang="el-GR" sz="3200" dirty="0">
                <a:effectLst/>
                <a:latin typeface="Arial" panose="020B0604020202020204" pitchFamily="34" charset="0"/>
                <a:ea typeface="Calibri" panose="020F0502020204030204" pitchFamily="34" charset="0"/>
              </a:rPr>
              <a:t>Παιδιά που δυσκολεύονται να επικοινωνήσουν τους φόβους τους, παιδιά που είναι πολύ ευαίσθητα στην ψυχική κατάσταση των ανθρώπων που είναι μαζί τους (παιδαγωγοί ή γονείς) μπορεί να φοβηθούν περισσότερο από τις παρούσες πρωτόγνωρα ακατανόητες συνθήκες και μπορεί να γίνουν ακόμη δυσκολότερα </a:t>
            </a:r>
          </a:p>
          <a:p>
            <a:pPr marL="0" indent="0">
              <a:buNone/>
            </a:pPr>
            <a:r>
              <a:rPr lang="el-GR" sz="3200" dirty="0">
                <a:effectLst/>
                <a:latin typeface="Arial" panose="020B0604020202020204" pitchFamily="34" charset="0"/>
                <a:ea typeface="Calibri" panose="020F0502020204030204" pitchFamily="34" charset="0"/>
              </a:rPr>
              <a:t>Ας τους δώσουμε τη δυνατότητα να γίνουν για λίγο δυσκολότερα, να μας ταλαιπωρήσουν λίγο περισσότερο</a:t>
            </a:r>
            <a:endParaRPr lang="en-GB"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077032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BD594-7B76-4534-AE77-DBBAA1BCB6A2}"/>
              </a:ext>
            </a:extLst>
          </p:cNvPr>
          <p:cNvSpPr>
            <a:spLocks noGrp="1"/>
          </p:cNvSpPr>
          <p:nvPr>
            <p:ph type="title"/>
          </p:nvPr>
        </p:nvSpPr>
        <p:spPr/>
        <p:txBody>
          <a:bodyPr>
            <a:normAutofit/>
          </a:bodyPr>
          <a:lstStyle/>
          <a:p>
            <a:r>
              <a:rPr lang="el-GR" sz="3600" dirty="0">
                <a:latin typeface="Arial" panose="020B0604020202020204" pitchFamily="34" charset="0"/>
                <a:cs typeface="Arial" panose="020B0604020202020204" pitchFamily="34" charset="0"/>
              </a:rPr>
              <a:t>Εργαζόμενοι γονείς στο σπίτι</a:t>
            </a:r>
            <a:endParaRPr lang="en-GB"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CB28CDC-CA08-4AEF-937B-F07A91D24C00}"/>
              </a:ext>
            </a:extLst>
          </p:cNvPr>
          <p:cNvSpPr>
            <a:spLocks noGrp="1"/>
          </p:cNvSpPr>
          <p:nvPr>
            <p:ph idx="1"/>
          </p:nvPr>
        </p:nvSpPr>
        <p:spPr>
          <a:xfrm>
            <a:off x="838200" y="1601869"/>
            <a:ext cx="10515600" cy="4575094"/>
          </a:xfrm>
        </p:spPr>
        <p:txBody>
          <a:bodyPr>
            <a:normAutofit lnSpcReduction="10000"/>
          </a:bodyPr>
          <a:lstStyle/>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Οι γονείς που προσάρμοσαν τις επαγγελματικές τους δραστηριότητες σε </a:t>
            </a:r>
            <a:r>
              <a:rPr lang="el-GR" sz="3200" dirty="0" err="1">
                <a:effectLst/>
                <a:latin typeface="Arial" panose="020B0604020202020204" pitchFamily="34" charset="0"/>
                <a:ea typeface="Calibri" panose="020F0502020204030204" pitchFamily="34" charset="0"/>
                <a:cs typeface="Times New Roman" panose="02020603050405020304" pitchFamily="18" charset="0"/>
              </a:rPr>
              <a:t>τηλε</a:t>
            </a:r>
            <a:r>
              <a:rPr lang="el-GR" sz="3200" dirty="0">
                <a:effectLst/>
                <a:latin typeface="Arial" panose="020B0604020202020204" pitchFamily="34" charset="0"/>
                <a:ea typeface="Calibri" panose="020F0502020204030204" pitchFamily="34" charset="0"/>
                <a:cs typeface="Times New Roman" panose="02020603050405020304" pitchFamily="18" charset="0"/>
              </a:rPr>
              <a:t>-εργασία από το σπίτι, μετεωριζόμενοι ανάμεσα στην ανάγκη να διεκπεραιώσουν τις επαγγελματικές τους υποχρεώσεις και την επιθυμία να είναι παρόντες για τα παιδιά τους, αντιμετώπισαν -και όχι πάντα επιτυχώς- τις αντιμαχόμενες απαιτήσεις των διαφορετικών τους ρόλων</a:t>
            </a:r>
          </a:p>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 Συνέχισαν να είναι μη </a:t>
            </a:r>
            <a:r>
              <a:rPr lang="el-GR" sz="3200" dirty="0" err="1">
                <a:effectLst/>
                <a:latin typeface="Arial" panose="020B0604020202020204" pitchFamily="34" charset="0"/>
                <a:ea typeface="Calibri" panose="020F0502020204030204" pitchFamily="34" charset="0"/>
                <a:cs typeface="Times New Roman" panose="02020603050405020304" pitchFamily="18" charset="0"/>
              </a:rPr>
              <a:t>προσβάσιμοι</a:t>
            </a:r>
            <a:r>
              <a:rPr lang="el-GR" sz="3200" dirty="0">
                <a:effectLst/>
                <a:latin typeface="Arial" panose="020B0604020202020204" pitchFamily="34" charset="0"/>
                <a:ea typeface="Calibri" panose="020F0502020204030204" pitchFamily="34" charset="0"/>
                <a:cs typeface="Times New Roman" panose="02020603050405020304" pitchFamily="18" charset="0"/>
              </a:rPr>
              <a:t> (όπως όταν ήταν στη δουλειά) και ενώ ήταν φυσικά παρόντες έγιναν ορατά αόρατοι</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139010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FE51C5-3C3D-4FAE-A83C-B94E9F6DC5A9}"/>
              </a:ext>
            </a:extLst>
          </p:cNvPr>
          <p:cNvSpPr>
            <a:spLocks noGrp="1"/>
          </p:cNvSpPr>
          <p:nvPr>
            <p:ph type="title"/>
          </p:nvPr>
        </p:nvSpPr>
        <p:spPr/>
        <p:txBody>
          <a:bodyPr>
            <a:normAutofit/>
          </a:bodyPr>
          <a:lstStyle/>
          <a:p>
            <a:r>
              <a:rPr lang="el-GR" sz="3600" dirty="0">
                <a:latin typeface="Arial" panose="020B0604020202020204" pitchFamily="34" charset="0"/>
                <a:cs typeface="Arial" panose="020B0604020202020204" pitchFamily="34" charset="0"/>
              </a:rPr>
              <a:t>Ο εγκλεισμός στέρησε τους εφήμερους αποχωρισμούς και την επαναπροσέγγιση</a:t>
            </a:r>
            <a:endParaRPr lang="en-GB"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4CBB970-B5A7-46B2-ACE9-A3B210A255C1}"/>
              </a:ext>
            </a:extLst>
          </p:cNvPr>
          <p:cNvSpPr>
            <a:spLocks noGrp="1"/>
          </p:cNvSpPr>
          <p:nvPr>
            <p:ph idx="1"/>
          </p:nvPr>
        </p:nvSpPr>
        <p:spPr/>
        <p:txBody>
          <a:bodyPr/>
          <a:lstStyle/>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Η υγιής μαγεία της λαχτάρας παιδιών και γονιών να ξαναβρεθούν μετά τη δουλειά και μετά το σχολείο εξαφανιζόταν στις περιόδους εγκλεισμού, μετατρεπόμενη σε μια μίζερη συνύπαρξη και οι όποιες ψυχικά </a:t>
            </a:r>
            <a:r>
              <a:rPr lang="el-GR" sz="3200" dirty="0" err="1">
                <a:effectLst/>
                <a:latin typeface="Arial" panose="020B0604020202020204" pitchFamily="34" charset="0"/>
                <a:ea typeface="Calibri" panose="020F0502020204030204" pitchFamily="34" charset="0"/>
                <a:cs typeface="Times New Roman" panose="02020603050405020304" pitchFamily="18" charset="0"/>
              </a:rPr>
              <a:t>αμεταβόλιστες</a:t>
            </a:r>
            <a:r>
              <a:rPr lang="el-GR" sz="3200" dirty="0">
                <a:effectLst/>
                <a:latin typeface="Arial" panose="020B0604020202020204" pitchFamily="34" charset="0"/>
                <a:ea typeface="Calibri" panose="020F0502020204030204" pitchFamily="34" charset="0"/>
                <a:cs typeface="Times New Roman" panose="02020603050405020304" pitchFamily="18" charset="0"/>
              </a:rPr>
              <a:t> προηγούμενες αρνητικές εμπειρίες αναζωπυρωνόμενες έβαλαν τις οικογενειακές σχέσεις σε δοκιμασία με κίνδυνο να εγκατασταθούν δυσλειτουργίες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15255169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2A8D6-3689-4E6C-83AA-9E6B05DAC71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790346F-3767-44FF-8C49-A48E90B412A2}"/>
              </a:ext>
            </a:extLst>
          </p:cNvPr>
          <p:cNvSpPr>
            <a:spLocks noGrp="1"/>
          </p:cNvSpPr>
          <p:nvPr>
            <p:ph idx="1"/>
          </p:nvPr>
        </p:nvSpPr>
        <p:spPr/>
        <p:txBody>
          <a:bodyPr>
            <a:normAutofit/>
          </a:bodyPr>
          <a:lstStyle/>
          <a:p>
            <a:pPr marL="0" indent="0">
              <a:buNone/>
            </a:pPr>
            <a:r>
              <a:rPr lang="el-GR" sz="3200" dirty="0">
                <a:effectLst/>
                <a:latin typeface="Arial" panose="020B0604020202020204" pitchFamily="34" charset="0"/>
                <a:ea typeface="Calibri" panose="020F0502020204030204" pitchFamily="34" charset="0"/>
              </a:rPr>
              <a:t>Οι αντίξοες και απειλητικές συνθήκες που ζήσαμε και συνεχίζουμε να ζούμε έδωσαν άλλη μία ευκαιρία σε γονείς και δασκάλους να αναπτύξουν όλες τις δυνάμεις που έχουν μέσα τους και να αντλήσουν από τα παραγκωνισμένα μεν αλλά δυναμικά αποθέματα τους </a:t>
            </a:r>
          </a:p>
          <a:p>
            <a:pPr marL="0" indent="0">
              <a:buNone/>
            </a:pPr>
            <a:r>
              <a:rPr lang="el-GR" sz="3200" dirty="0">
                <a:effectLst/>
                <a:latin typeface="Arial" panose="020B0604020202020204" pitchFamily="34" charset="0"/>
                <a:ea typeface="Calibri" panose="020F0502020204030204" pitchFamily="34" charset="0"/>
              </a:rPr>
              <a:t>Όλοι μας μπορούμε να γίνουμε πιο εφευρετικοί</a:t>
            </a:r>
            <a:endParaRPr lang="en-GB" sz="3200" dirty="0"/>
          </a:p>
        </p:txBody>
      </p:sp>
    </p:spTree>
    <p:extLst>
      <p:ext uri="{BB962C8B-B14F-4D97-AF65-F5344CB8AC3E}">
        <p14:creationId xmlns:p14="http://schemas.microsoft.com/office/powerpoint/2010/main" val="21449985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1E9B0-3996-4A56-8E7B-796CE2373817}"/>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99B8813-EC27-4D94-B951-A380BA15807E}"/>
              </a:ext>
            </a:extLst>
          </p:cNvPr>
          <p:cNvSpPr>
            <a:spLocks noGrp="1"/>
          </p:cNvSpPr>
          <p:nvPr>
            <p:ph idx="1"/>
          </p:nvPr>
        </p:nvSpPr>
        <p:spPr/>
        <p:txBody>
          <a:bodyPr>
            <a:normAutofit/>
          </a:bodyPr>
          <a:lstStyle/>
          <a:p>
            <a:pPr marL="0" indent="0">
              <a:buNone/>
            </a:pPr>
            <a:r>
              <a:rPr lang="el-GR" sz="3200" dirty="0">
                <a:effectLst/>
                <a:latin typeface="Arial" panose="020B0604020202020204" pitchFamily="34" charset="0"/>
                <a:ea typeface="Calibri" panose="020F0502020204030204" pitchFamily="34" charset="0"/>
              </a:rPr>
              <a:t>Γονείς και δάσκαλοι δεν είναι υπεράνθρωποι </a:t>
            </a:r>
          </a:p>
          <a:p>
            <a:pPr marL="0" indent="0">
              <a:buNone/>
            </a:pPr>
            <a:r>
              <a:rPr lang="el-GR" sz="3200" dirty="0">
                <a:solidFill>
                  <a:srgbClr val="222222"/>
                </a:solidFill>
                <a:effectLst/>
                <a:latin typeface="Arial" panose="020B0604020202020204" pitchFamily="34" charset="0"/>
                <a:ea typeface="Calibri" panose="020F0502020204030204" pitchFamily="34" charset="0"/>
              </a:rPr>
              <a:t>Ο εγκλωβισμός</a:t>
            </a:r>
            <a:r>
              <a:rPr lang="en-GB" sz="3200" dirty="0">
                <a:solidFill>
                  <a:srgbClr val="222222"/>
                </a:solidFill>
                <a:effectLst/>
                <a:latin typeface="Arial" panose="020B0604020202020204" pitchFamily="34" charset="0"/>
                <a:ea typeface="Calibri" panose="020F0502020204030204" pitchFamily="34" charset="0"/>
              </a:rPr>
              <a:t> </a:t>
            </a:r>
            <a:r>
              <a:rPr lang="el-GR" sz="3200" dirty="0">
                <a:solidFill>
                  <a:srgbClr val="222222"/>
                </a:solidFill>
                <a:effectLst/>
                <a:latin typeface="Arial" panose="020B0604020202020204" pitchFamily="34" charset="0"/>
                <a:ea typeface="Calibri" panose="020F0502020204030204" pitchFamily="34" charset="0"/>
              </a:rPr>
              <a:t> σε πολλαπλές ματαιώσεις και ανατροπές των προσδοκιών ομαλοποίησης της κατάστασης, παρασύρει σε δίνες αναποτελεσματικών αμυντικών μηχανισμών</a:t>
            </a:r>
            <a:endParaRPr lang="en-GB" sz="3200" dirty="0"/>
          </a:p>
        </p:txBody>
      </p:sp>
    </p:spTree>
    <p:extLst>
      <p:ext uri="{BB962C8B-B14F-4D97-AF65-F5344CB8AC3E}">
        <p14:creationId xmlns:p14="http://schemas.microsoft.com/office/powerpoint/2010/main" val="18605399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E2CB6C-3A1F-4E66-9E52-4E7E6B85EF60}"/>
              </a:ext>
            </a:extLst>
          </p:cNvPr>
          <p:cNvSpPr>
            <a:spLocks noGrp="1"/>
          </p:cNvSpPr>
          <p:nvPr>
            <p:ph type="title"/>
          </p:nvPr>
        </p:nvSpPr>
        <p:spPr/>
        <p:txBody>
          <a:bodyPr>
            <a:normAutofit/>
          </a:bodyPr>
          <a:lstStyle/>
          <a:p>
            <a:r>
              <a:rPr lang="el-GR" sz="3200" dirty="0">
                <a:effectLst/>
                <a:latin typeface="Arial" panose="020B0604020202020204" pitchFamily="34" charset="0"/>
                <a:ea typeface="Calibri" panose="020F0502020204030204" pitchFamily="34" charset="0"/>
                <a:cs typeface="Times New Roman" panose="02020603050405020304" pitchFamily="18" charset="0"/>
              </a:rPr>
              <a:t>Είναι δυνατή η συμφιλίωση με τον αδύναμο εαυτό μας;</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2E38EA4E-761B-4604-8D72-C8C1B55EE513}"/>
              </a:ext>
            </a:extLst>
          </p:cNvPr>
          <p:cNvSpPr>
            <a:spLocks noGrp="1"/>
          </p:cNvSpPr>
          <p:nvPr>
            <p:ph idx="1"/>
          </p:nvPr>
        </p:nvSpPr>
        <p:spPr/>
        <p:txBody>
          <a:bodyPr>
            <a:normAutofit fontScale="92500"/>
          </a:bodyPr>
          <a:lstStyle/>
          <a:p>
            <a:pPr marL="0" indent="0">
              <a:buNone/>
            </a:pPr>
            <a:r>
              <a:rPr lang="el-GR" sz="3200" dirty="0">
                <a:latin typeface="Arial" panose="020B0604020202020204" pitchFamily="34" charset="0"/>
                <a:ea typeface="Calibri" panose="020F0502020204030204" pitchFamily="34" charset="0"/>
              </a:rPr>
              <a:t>Γ</a:t>
            </a:r>
            <a:r>
              <a:rPr lang="el-GR" sz="3200" dirty="0">
                <a:effectLst/>
                <a:latin typeface="Arial" panose="020B0604020202020204" pitchFamily="34" charset="0"/>
                <a:ea typeface="Calibri" panose="020F0502020204030204" pitchFamily="34" charset="0"/>
              </a:rPr>
              <a:t>ια να μπορέσουν οι γονείς και οι παιδαγωγοί να φροντίσουν τα παιδιά, χρειάζεται πρώτα να φροντίσουν τον εαυτό τους </a:t>
            </a:r>
          </a:p>
          <a:p>
            <a:pPr marL="0" indent="0">
              <a:buNone/>
            </a:pPr>
            <a:r>
              <a:rPr lang="el-GR" sz="3200" dirty="0">
                <a:effectLst/>
                <a:latin typeface="Arial" panose="020B0604020202020204" pitchFamily="34" charset="0"/>
                <a:ea typeface="Calibri" panose="020F0502020204030204" pitchFamily="34" charset="0"/>
              </a:rPr>
              <a:t>Αν εμείς οι ενήλικες δεν έχουμε  ξεκαθαρίσει, αν δεν έχουμε εμείς αντέξει να παραδεχτούμε ότι βεβαίως φοβόμαστε, βεβαίως θυμώνουμε, βεβαίως δεν αντέχουμε τη στέρηση</a:t>
            </a:r>
            <a:r>
              <a:rPr lang="el-GR" sz="3200" dirty="0">
                <a:latin typeface="Arial" panose="020B0604020202020204" pitchFamily="34" charset="0"/>
                <a:ea typeface="Calibri" panose="020F0502020204030204" pitchFamily="34" charset="0"/>
              </a:rPr>
              <a:t> πώς θα αντέξουν τα μικρά και μεγάλα παιδιά μας;</a:t>
            </a:r>
          </a:p>
          <a:p>
            <a:pPr marL="0" indent="0">
              <a:buNone/>
            </a:pPr>
            <a:r>
              <a:rPr lang="el-GR" sz="3200" dirty="0">
                <a:effectLst/>
                <a:latin typeface="Arial" panose="020B0604020202020204" pitchFamily="34" charset="0"/>
                <a:ea typeface="Calibri" panose="020F0502020204030204" pitchFamily="34" charset="0"/>
              </a:rPr>
              <a:t>Θα υπάρξουν φορές που δεν θα αντέχουμε τις φωνές και τα παιχνίδια των ίδιων των παιδιών μας μέσα στο σπίτι, των μαθητών μας μέσα στην τάξη</a:t>
            </a:r>
            <a:endParaRPr lang="en-GB" sz="3200" dirty="0"/>
          </a:p>
        </p:txBody>
      </p:sp>
    </p:spTree>
    <p:extLst>
      <p:ext uri="{BB962C8B-B14F-4D97-AF65-F5344CB8AC3E}">
        <p14:creationId xmlns:p14="http://schemas.microsoft.com/office/powerpoint/2010/main" val="5207465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04DD9-F4F2-4548-8598-218F37E9A7D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0DACAC0-C70C-46E5-B0CD-B14540BF087E}"/>
              </a:ext>
            </a:extLst>
          </p:cNvPr>
          <p:cNvSpPr>
            <a:spLocks noGrp="1"/>
          </p:cNvSpPr>
          <p:nvPr>
            <p:ph idx="1"/>
          </p:nvPr>
        </p:nvSpPr>
        <p:spPr/>
        <p:txBody>
          <a:bodyPr/>
          <a:lstStyle/>
          <a:p>
            <a:pPr marL="0" indent="0">
              <a:buNone/>
            </a:pPr>
            <a:r>
              <a:rPr lang="el-GR" sz="32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Η ικανότητα μας να σκεφτόμαστε σε αντίξοες συνθήκες χρειάζεται διαρκή ανατροφοδότηση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l-GR" sz="32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Οι εσωτερικές μας πηγές βασιζόμενες σε μια αίσθηση εσωτερικής ασφάλειας επιτρέπουν την ανάδειξη μιας  δημιουργικής εφευρετικότητας στην αντιμετώπιση μιας ανοίκειας καθημερινότητας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9542512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9623D-FBB0-46D3-AD87-AA8ABD430703}"/>
              </a:ext>
            </a:extLst>
          </p:cNvPr>
          <p:cNvSpPr>
            <a:spLocks noGrp="1"/>
          </p:cNvSpPr>
          <p:nvPr>
            <p:ph type="title"/>
          </p:nvPr>
        </p:nvSpPr>
        <p:spPr/>
        <p:txBody>
          <a:bodyPr/>
          <a:lstStyle/>
          <a:p>
            <a:r>
              <a:rPr lang="el-GR" sz="3600" dirty="0">
                <a:effectLst/>
                <a:latin typeface="Arial" panose="020B0604020202020204" pitchFamily="34" charset="0"/>
                <a:ea typeface="Calibri" panose="020F0502020204030204" pitchFamily="34" charset="0"/>
                <a:cs typeface="Times New Roman" panose="02020603050405020304" pitchFamily="18" charset="0"/>
              </a:rPr>
              <a:t>Ανάγκη ευελιξίας και προσαρμοστικότητας</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sp>
        <p:nvSpPr>
          <p:cNvPr id="3" name="Content Placeholder 2">
            <a:extLst>
              <a:ext uri="{FF2B5EF4-FFF2-40B4-BE49-F238E27FC236}">
                <a16:creationId xmlns:a16="http://schemas.microsoft.com/office/drawing/2014/main" id="{BE82EA63-07B8-45EA-BC7E-9A6DA2D6BC28}"/>
              </a:ext>
            </a:extLst>
          </p:cNvPr>
          <p:cNvSpPr>
            <a:spLocks noGrp="1"/>
          </p:cNvSpPr>
          <p:nvPr>
            <p:ph idx="1"/>
          </p:nvPr>
        </p:nvSpPr>
        <p:spPr/>
        <p:txBody>
          <a:bodyPr>
            <a:normAutofit/>
          </a:bodyPr>
          <a:lstStyle/>
          <a:p>
            <a:pPr marL="0" indent="0">
              <a:buNone/>
            </a:pPr>
            <a:r>
              <a:rPr lang="el-GR" sz="3200" dirty="0">
                <a:effectLst/>
                <a:latin typeface="Arial" panose="020B0604020202020204" pitchFamily="34" charset="0"/>
                <a:ea typeface="Calibri" panose="020F0502020204030204" pitchFamily="34" charset="0"/>
              </a:rPr>
              <a:t>Είναι δύσκολη και η επόμενη φάση της σταδιακής απόσυρσης των μέτρων αλλά και προσπάθειας συμφιλίωσης με μια καινούργια πραγματικότητα </a:t>
            </a:r>
          </a:p>
          <a:p>
            <a:pPr marL="0" indent="0">
              <a:buNone/>
            </a:pPr>
            <a:r>
              <a:rPr lang="el-GR" sz="3200" dirty="0">
                <a:effectLst/>
                <a:latin typeface="Arial" panose="020B0604020202020204" pitchFamily="34" charset="0"/>
                <a:ea typeface="Calibri" panose="020F0502020204030204" pitchFamily="34" charset="0"/>
              </a:rPr>
              <a:t>Δεν θα αποχωριστούμε ούτε τους φόβους, ούτε τις μάσκες και </a:t>
            </a:r>
            <a:r>
              <a:rPr lang="el-GR" sz="3200" dirty="0">
                <a:latin typeface="Arial" panose="020B0604020202020204" pitchFamily="34" charset="0"/>
                <a:ea typeface="Calibri" panose="020F0502020204030204" pitchFamily="34" charset="0"/>
              </a:rPr>
              <a:t>θα</a:t>
            </a:r>
            <a:r>
              <a:rPr lang="el-GR" sz="3200" dirty="0">
                <a:effectLst/>
                <a:latin typeface="Arial" panose="020B0604020202020204" pitchFamily="34" charset="0"/>
                <a:ea typeface="Calibri" panose="020F0502020204030204" pitchFamily="34" charset="0"/>
              </a:rPr>
              <a:t> αργήσουμε να ξαναβρούμε κάποιες σταθερές, κάποιες νέες ισορροπίες</a:t>
            </a:r>
          </a:p>
          <a:p>
            <a:pPr marL="0" indent="0">
              <a:buNone/>
            </a:pPr>
            <a:r>
              <a:rPr lang="el-GR" sz="3200" dirty="0">
                <a:effectLst/>
                <a:latin typeface="Arial" panose="020B0604020202020204" pitchFamily="34" charset="0"/>
                <a:ea typeface="Calibri" panose="020F0502020204030204" pitchFamily="34" charset="0"/>
                <a:cs typeface="Times New Roman" panose="02020603050405020304" pitchFamily="18" charset="0"/>
              </a:rPr>
              <a:t>Όλοι μας έχουμε ευκαιρίες περαιτέρω ωρίμανσης όταν βρισκόμαστε κάτω από αντίξοες πιεστικές συνθήκες, αρκεί αυτές οι συνθήκες να μη μας παραλύουν</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3200" dirty="0"/>
          </a:p>
        </p:txBody>
      </p:sp>
    </p:spTree>
    <p:extLst>
      <p:ext uri="{BB962C8B-B14F-4D97-AF65-F5344CB8AC3E}">
        <p14:creationId xmlns:p14="http://schemas.microsoft.com/office/powerpoint/2010/main" val="1625041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Placeholder 6" descr="ATT00009.jpg">
            <a:extLst>
              <a:ext uri="{FF2B5EF4-FFF2-40B4-BE49-F238E27FC236}">
                <a16:creationId xmlns:a16="http://schemas.microsoft.com/office/drawing/2014/main" id="{7F466343-9B05-45A6-A8C3-9D7367DB03E9}"/>
              </a:ext>
            </a:extLst>
          </p:cNvPr>
          <p:cNvPicPr>
            <a:picLocks noGrp="1" noChangeAspect="1"/>
          </p:cNvPicPr>
          <p:nvPr>
            <p:ph type="pic" idx="1"/>
          </p:nvPr>
        </p:nvPicPr>
        <p:blipFill rotWithShape="1">
          <a:blip r:embed="rId3" cstate="print"/>
          <a:srcRect t="25000"/>
          <a:stretch/>
        </p:blipFill>
        <p:spPr>
          <a:xfrm>
            <a:off x="-3047" y="10"/>
            <a:ext cx="12191999" cy="6857990"/>
          </a:xfrm>
          <a:prstGeom prst="rect">
            <a:avLst/>
          </a:prstGeom>
        </p:spPr>
      </p:pic>
      <p:sp>
        <p:nvSpPr>
          <p:cNvPr id="14"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540A33A-61F8-4322-BFEF-0F508F8FB5A6}"/>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endParaRPr lang="en-US" sz="5200" dirty="0">
              <a:solidFill>
                <a:srgbClr val="FFFFFF"/>
              </a:solidFill>
            </a:endParaRPr>
          </a:p>
        </p:txBody>
      </p:sp>
      <p:sp>
        <p:nvSpPr>
          <p:cNvPr id="3" name="Text Placeholder 2">
            <a:extLst>
              <a:ext uri="{FF2B5EF4-FFF2-40B4-BE49-F238E27FC236}">
                <a16:creationId xmlns:a16="http://schemas.microsoft.com/office/drawing/2014/main" id="{1817F1F0-91DF-48EF-8313-1E020E3E9DDE}"/>
              </a:ext>
            </a:extLst>
          </p:cNvPr>
          <p:cNvSpPr>
            <a:spLocks noGrp="1"/>
          </p:cNvSpPr>
          <p:nvPr>
            <p:ph type="body" idx="1"/>
          </p:nvPr>
        </p:nvSpPr>
        <p:spPr>
          <a:xfrm>
            <a:off x="1100051" y="4072043"/>
            <a:ext cx="10058400" cy="1282707"/>
          </a:xfrm>
          <a:effectLst>
            <a:outerShdw blurRad="50800" dist="38100" dir="2700000" algn="tl" rotWithShape="0">
              <a:prstClr val="black">
                <a:alpha val="40000"/>
              </a:prstClr>
            </a:outerShdw>
          </a:effectLst>
        </p:spPr>
        <p:txBody>
          <a:bodyPr vert="horz" lIns="91440" tIns="45720" rIns="91440" bIns="45720" rtlCol="0">
            <a:normAutofit/>
          </a:bodyPr>
          <a:lstStyle/>
          <a:p>
            <a:pPr algn="ctr"/>
            <a:r>
              <a:rPr lang="en-US">
                <a:solidFill>
                  <a:srgbClr val="FFFFFF"/>
                </a:solidFill>
                <a:effectLst>
                  <a:outerShdw blurRad="38100" dist="38100" dir="2700000" algn="tl">
                    <a:srgbClr val="000000">
                      <a:alpha val="43137"/>
                    </a:srgbClr>
                  </a:outerShdw>
                </a:effectLst>
              </a:rPr>
              <a:t>Ευχαριστώ για την προσοχή σας</a:t>
            </a:r>
          </a:p>
        </p:txBody>
      </p:sp>
    </p:spTree>
    <p:extLst>
      <p:ext uri="{BB962C8B-B14F-4D97-AF65-F5344CB8AC3E}">
        <p14:creationId xmlns:p14="http://schemas.microsoft.com/office/powerpoint/2010/main" val="37227637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1411</Words>
  <Application>Microsoft Office PowerPoint</Application>
  <PresentationFormat>Widescreen</PresentationFormat>
  <Paragraphs>84</Paragraphs>
  <Slides>30</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Calibri Light</vt:lpstr>
      <vt:lpstr>Google Sans</vt:lpstr>
      <vt:lpstr>Office Theme</vt:lpstr>
      <vt:lpstr>Κύκλος: «Σκέψεις και προ(σ)κλήσεις Σκεφτόμαστε για/με τα παιδιά…»    “Μικρά παιδιά και οικογένεια στην πανδημία”</vt:lpstr>
      <vt:lpstr>Οι αρνητικές επιπτώσεις της πανδημίας και των αναγκαίων περιοριστικών μέτρων </vt:lpstr>
      <vt:lpstr>PowerPoint Presentation</vt:lpstr>
      <vt:lpstr> </vt:lpstr>
      <vt:lpstr>  Έχουμε πολλαπλές στερήσεις να αντιμετωπίσουμε</vt:lpstr>
      <vt:lpstr>Ο ιός του πολέμου διαδέχεται τον κορωνοϊό</vt:lpstr>
      <vt:lpstr>PowerPoint Presentation</vt:lpstr>
      <vt:lpstr>PowerPoint Presentation</vt:lpstr>
      <vt:lpstr>     Η ανθεκτικότητα μας δοκιμάζεται</vt:lpstr>
      <vt:lpstr>PowerPoint Presentation</vt:lpstr>
      <vt:lpstr>Αίσθηση εσωτερικής ασφάλειας </vt:lpstr>
      <vt:lpstr>PowerPoint Presentation</vt:lpstr>
      <vt:lpstr>PowerPoint Presentation</vt:lpstr>
      <vt:lpstr>Ανθεκτικότητα στη ματαίωση και  αποδοχή των ορίων</vt:lpstr>
      <vt:lpstr>Αντοχές και αδυναμίες ενηλίκων</vt:lpstr>
      <vt:lpstr>Η ασφάλεια ως ανάγκη του εγώ και το αίσθημα ανασφάλειας    </vt:lpstr>
      <vt:lpstr>Αγωνία κατάρρευσης υπό το βάρος των στερήσεων </vt:lpstr>
      <vt:lpstr>Εγκλεισμός και τηλε-επικοινωνία  </vt:lpstr>
      <vt:lpstr>Δυσνόητη η περιοριστική συνθήκη για τα παιδιά και δυσερμήνευτη για τους μεγάλους</vt:lpstr>
      <vt:lpstr>PowerPoint Presentation</vt:lpstr>
      <vt:lpstr>PowerPoint Presentation</vt:lpstr>
      <vt:lpstr>Παρατηρώντας τις συμπεριφορές των παιδιών </vt:lpstr>
      <vt:lpstr>Εργαζόμενοι γονείς στο σπίτι</vt:lpstr>
      <vt:lpstr>Ο εγκλεισμός στέρησε τους εφήμερους αποχωρισμούς και την επαναπροσέγγιση</vt:lpstr>
      <vt:lpstr>PowerPoint Presentation</vt:lpstr>
      <vt:lpstr>PowerPoint Presentation</vt:lpstr>
      <vt:lpstr>Είναι δυνατή η συμφιλίωση με τον αδύναμο εαυτό μας; </vt:lpstr>
      <vt:lpstr>PowerPoint Presentation</vt:lpstr>
      <vt:lpstr>Ανάγκη ευελιξίας και προσαρμοστικότητας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Lignos, Leda</dc:creator>
  <cp:lastModifiedBy>Lignos, Leda</cp:lastModifiedBy>
  <cp:revision>68</cp:revision>
  <dcterms:created xsi:type="dcterms:W3CDTF">2022-03-03T10:52:21Z</dcterms:created>
  <dcterms:modified xsi:type="dcterms:W3CDTF">2022-03-09T16:05:20Z</dcterms:modified>
</cp:coreProperties>
</file>