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 id="278" r:id="rId24"/>
    <p:sldId id="279" r:id="rId25"/>
    <p:sldId id="280" r:id="rId26"/>
    <p:sldId id="281" r:id="rId27"/>
    <p:sldId id="282" r:id="rId28"/>
    <p:sldId id="283" r:id="rId29"/>
  </p:sldIdLst>
  <p:sldSz cx="12192000" cy="6858000"/>
  <p:notesSz cx="6858000" cy="9144000"/>
  <p:defaultTextStyle>
    <a:defPPr>
      <a:defRPr lang="en-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a Koullourou" initials="JK" lastIdx="1" clrIdx="0">
    <p:extLst>
      <p:ext uri="{19B8F6BF-5375-455C-9EA6-DF929625EA0E}">
        <p15:presenceInfo xmlns:p15="http://schemas.microsoft.com/office/powerpoint/2012/main" userId="5c9bbed91a36516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66BD"/>
    <a:srgbClr val="FFAA9E"/>
    <a:srgbClr val="ACFFE4"/>
    <a:srgbClr val="B979AC"/>
    <a:srgbClr val="FF8AD8"/>
    <a:srgbClr val="FFAF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9"/>
    <p:restoredTop sz="95302"/>
  </p:normalViewPr>
  <p:slideViewPr>
    <p:cSldViewPr snapToGrid="0" snapToObjects="1">
      <p:cViewPr varScale="1">
        <p:scale>
          <a:sx n="97" d="100"/>
          <a:sy n="97" d="100"/>
        </p:scale>
        <p:origin x="75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C1D57C-52D2-2C42-B985-A5C23B6233FB}" type="datetimeFigureOut">
              <a:rPr lang="en-GR" smtClean="0"/>
              <a:t>14/1/21</a:t>
            </a:fld>
            <a:endParaRPr lang="en-G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95F503-0406-3C44-AE3A-6BA93BDF7E44}" type="slidenum">
              <a:rPr lang="en-GR" smtClean="0"/>
              <a:t>‹#›</a:t>
            </a:fld>
            <a:endParaRPr lang="en-GR"/>
          </a:p>
        </p:txBody>
      </p:sp>
    </p:spTree>
    <p:extLst>
      <p:ext uri="{BB962C8B-B14F-4D97-AF65-F5344CB8AC3E}">
        <p14:creationId xmlns:p14="http://schemas.microsoft.com/office/powerpoint/2010/main" val="759908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R" dirty="0"/>
          </a:p>
        </p:txBody>
      </p:sp>
      <p:sp>
        <p:nvSpPr>
          <p:cNvPr id="4" name="Slide Number Placeholder 3"/>
          <p:cNvSpPr>
            <a:spLocks noGrp="1"/>
          </p:cNvSpPr>
          <p:nvPr>
            <p:ph type="sldNum" sz="quarter" idx="5"/>
          </p:nvPr>
        </p:nvSpPr>
        <p:spPr/>
        <p:txBody>
          <a:bodyPr/>
          <a:lstStyle/>
          <a:p>
            <a:fld id="{6C95F503-0406-3C44-AE3A-6BA93BDF7E44}" type="slidenum">
              <a:rPr lang="en-GR" smtClean="0"/>
              <a:t>2</a:t>
            </a:fld>
            <a:endParaRPr lang="en-GR"/>
          </a:p>
        </p:txBody>
      </p:sp>
    </p:spTree>
    <p:extLst>
      <p:ext uri="{BB962C8B-B14F-4D97-AF65-F5344CB8AC3E}">
        <p14:creationId xmlns:p14="http://schemas.microsoft.com/office/powerpoint/2010/main" val="564493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dirty="0"/>
              <a:t>Να π</a:t>
            </a:r>
            <a:r>
              <a:rPr lang="en-GR" dirty="0"/>
              <a:t>ά</a:t>
            </a:r>
            <a:r>
              <a:rPr lang="el-GR" dirty="0"/>
              <a:t>με λίγο πιο πίσω στα βασικά</a:t>
            </a:r>
            <a:endParaRPr lang="en-GR" dirty="0"/>
          </a:p>
        </p:txBody>
      </p:sp>
      <p:sp>
        <p:nvSpPr>
          <p:cNvPr id="4" name="Slide Number Placeholder 3"/>
          <p:cNvSpPr>
            <a:spLocks noGrp="1"/>
          </p:cNvSpPr>
          <p:nvPr>
            <p:ph type="sldNum" sz="quarter" idx="5"/>
          </p:nvPr>
        </p:nvSpPr>
        <p:spPr/>
        <p:txBody>
          <a:bodyPr/>
          <a:lstStyle/>
          <a:p>
            <a:fld id="{6C95F503-0406-3C44-AE3A-6BA93BDF7E44}" type="slidenum">
              <a:rPr lang="en-GR" smtClean="0"/>
              <a:t>7</a:t>
            </a:fld>
            <a:endParaRPr lang="en-GR"/>
          </a:p>
        </p:txBody>
      </p:sp>
    </p:spTree>
    <p:extLst>
      <p:ext uri="{BB962C8B-B14F-4D97-AF65-F5344CB8AC3E}">
        <p14:creationId xmlns:p14="http://schemas.microsoft.com/office/powerpoint/2010/main" val="1431441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dirty="0"/>
              <a:t>Όσο καλά και να έχουν πάει τα πράγματα στο παρελθόν</a:t>
            </a:r>
            <a:endParaRPr lang="en-GR" dirty="0"/>
          </a:p>
        </p:txBody>
      </p:sp>
      <p:sp>
        <p:nvSpPr>
          <p:cNvPr id="4" name="Slide Number Placeholder 3"/>
          <p:cNvSpPr>
            <a:spLocks noGrp="1"/>
          </p:cNvSpPr>
          <p:nvPr>
            <p:ph type="sldNum" sz="quarter" idx="5"/>
          </p:nvPr>
        </p:nvSpPr>
        <p:spPr/>
        <p:txBody>
          <a:bodyPr/>
          <a:lstStyle/>
          <a:p>
            <a:fld id="{6C95F503-0406-3C44-AE3A-6BA93BDF7E44}" type="slidenum">
              <a:rPr lang="en-GR" smtClean="0"/>
              <a:t>10</a:t>
            </a:fld>
            <a:endParaRPr lang="en-GR"/>
          </a:p>
        </p:txBody>
      </p:sp>
    </p:spTree>
    <p:extLst>
      <p:ext uri="{BB962C8B-B14F-4D97-AF65-F5344CB8AC3E}">
        <p14:creationId xmlns:p14="http://schemas.microsoft.com/office/powerpoint/2010/main" val="356212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l-GR" dirty="0"/>
              <a:t>(Επιθυμώ το στήθος- δημιουργώ το στήθος που θα με ταΐσει και θα μου ικανοποιήσει την ανάγκη μου για τροφή και ζεστασιά. Εδώ </a:t>
            </a:r>
            <a:r>
              <a:rPr lang="el-GR" dirty="0" err="1"/>
              <a:t>παραβλέπεται</a:t>
            </a:r>
            <a:r>
              <a:rPr lang="el-GR" dirty="0"/>
              <a:t> το γεγονός ότι ακόμη και ένα νήπιο δεν ΄δέχεται παθητικά την τροφή στο στόμα του, αλλά πρέπει να δραστηριοποιηθεί, να προκαλέσει τη ροή του γάλακτος με βύζαγμα, να καταπιεί και να χωνέψει αυτό που παίρνει. Αργότερα θα αρχίσει να κινείται σε μια εξερεύνηση της ουσίας των πραγμάτων, αναπτύσσοντας περιέργεια για το σώμα της μητέρας του και το δικό του. Θα πρέπει να παλέψει δραστήρια για να αποκτήσει σωματικές και διανοητικές ικανότητες. </a:t>
            </a:r>
            <a:endParaRPr lang="en-GR" dirty="0"/>
          </a:p>
          <a:p>
            <a:endParaRPr lang="en-GR" dirty="0"/>
          </a:p>
        </p:txBody>
      </p:sp>
      <p:sp>
        <p:nvSpPr>
          <p:cNvPr id="4" name="Slide Number Placeholder 3"/>
          <p:cNvSpPr>
            <a:spLocks noGrp="1"/>
          </p:cNvSpPr>
          <p:nvPr>
            <p:ph type="sldNum" sz="quarter" idx="5"/>
          </p:nvPr>
        </p:nvSpPr>
        <p:spPr/>
        <p:txBody>
          <a:bodyPr/>
          <a:lstStyle/>
          <a:p>
            <a:fld id="{6C95F503-0406-3C44-AE3A-6BA93BDF7E44}" type="slidenum">
              <a:rPr lang="en-GR" smtClean="0"/>
              <a:t>13</a:t>
            </a:fld>
            <a:endParaRPr lang="en-GR"/>
          </a:p>
        </p:txBody>
      </p:sp>
    </p:spTree>
    <p:extLst>
      <p:ext uri="{BB962C8B-B14F-4D97-AF65-F5344CB8AC3E}">
        <p14:creationId xmlns:p14="http://schemas.microsoft.com/office/powerpoint/2010/main" val="4086918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dirty="0"/>
              <a:t>Λοιπόν</a:t>
            </a:r>
            <a:endParaRPr lang="en-GR" dirty="0"/>
          </a:p>
        </p:txBody>
      </p:sp>
      <p:sp>
        <p:nvSpPr>
          <p:cNvPr id="4" name="Slide Number Placeholder 3"/>
          <p:cNvSpPr>
            <a:spLocks noGrp="1"/>
          </p:cNvSpPr>
          <p:nvPr>
            <p:ph type="sldNum" sz="quarter" idx="5"/>
          </p:nvPr>
        </p:nvSpPr>
        <p:spPr/>
        <p:txBody>
          <a:bodyPr/>
          <a:lstStyle/>
          <a:p>
            <a:fld id="{6C95F503-0406-3C44-AE3A-6BA93BDF7E44}" type="slidenum">
              <a:rPr lang="en-GR" smtClean="0"/>
              <a:t>16</a:t>
            </a:fld>
            <a:endParaRPr lang="en-GR"/>
          </a:p>
        </p:txBody>
      </p:sp>
    </p:spTree>
    <p:extLst>
      <p:ext uri="{BB962C8B-B14F-4D97-AF65-F5344CB8AC3E}">
        <p14:creationId xmlns:p14="http://schemas.microsoft.com/office/powerpoint/2010/main" val="3792139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R" dirty="0"/>
          </a:p>
        </p:txBody>
      </p:sp>
      <p:sp>
        <p:nvSpPr>
          <p:cNvPr id="4" name="Slide Number Placeholder 3"/>
          <p:cNvSpPr>
            <a:spLocks noGrp="1"/>
          </p:cNvSpPr>
          <p:nvPr>
            <p:ph type="sldNum" sz="quarter" idx="5"/>
          </p:nvPr>
        </p:nvSpPr>
        <p:spPr/>
        <p:txBody>
          <a:bodyPr/>
          <a:lstStyle/>
          <a:p>
            <a:fld id="{6C95F503-0406-3C44-AE3A-6BA93BDF7E44}" type="slidenum">
              <a:rPr lang="en-GR" smtClean="0"/>
              <a:t>18</a:t>
            </a:fld>
            <a:endParaRPr lang="en-GR"/>
          </a:p>
        </p:txBody>
      </p:sp>
    </p:spTree>
    <p:extLst>
      <p:ext uri="{BB962C8B-B14F-4D97-AF65-F5344CB8AC3E}">
        <p14:creationId xmlns:p14="http://schemas.microsoft.com/office/powerpoint/2010/main" val="2499364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EDFF3-B485-2946-AD92-49D4E2897D0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R"/>
          </a:p>
        </p:txBody>
      </p:sp>
      <p:sp>
        <p:nvSpPr>
          <p:cNvPr id="3" name="Subtitle 2">
            <a:extLst>
              <a:ext uri="{FF2B5EF4-FFF2-40B4-BE49-F238E27FC236}">
                <a16:creationId xmlns:a16="http://schemas.microsoft.com/office/drawing/2014/main" id="{8F14DC1F-405A-4E4B-82FA-5676AD20FC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R"/>
          </a:p>
        </p:txBody>
      </p:sp>
      <p:sp>
        <p:nvSpPr>
          <p:cNvPr id="4" name="Date Placeholder 3">
            <a:extLst>
              <a:ext uri="{FF2B5EF4-FFF2-40B4-BE49-F238E27FC236}">
                <a16:creationId xmlns:a16="http://schemas.microsoft.com/office/drawing/2014/main" id="{6D177D5C-BFAD-3743-8301-D8810CB2E5BB}"/>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5" name="Footer Placeholder 4">
            <a:extLst>
              <a:ext uri="{FF2B5EF4-FFF2-40B4-BE49-F238E27FC236}">
                <a16:creationId xmlns:a16="http://schemas.microsoft.com/office/drawing/2014/main" id="{34BC98C6-B25E-0D47-9900-14C76D6D3972}"/>
              </a:ext>
            </a:extLst>
          </p:cNvPr>
          <p:cNvSpPr>
            <a:spLocks noGrp="1"/>
          </p:cNvSpPr>
          <p:nvPr>
            <p:ph type="ftr" sz="quarter" idx="11"/>
          </p:nvPr>
        </p:nvSpPr>
        <p:spPr/>
        <p:txBody>
          <a:bodyPr/>
          <a:lstStyle/>
          <a:p>
            <a:endParaRPr lang="en-GR"/>
          </a:p>
        </p:txBody>
      </p:sp>
      <p:sp>
        <p:nvSpPr>
          <p:cNvPr id="6" name="Slide Number Placeholder 5">
            <a:extLst>
              <a:ext uri="{FF2B5EF4-FFF2-40B4-BE49-F238E27FC236}">
                <a16:creationId xmlns:a16="http://schemas.microsoft.com/office/drawing/2014/main" id="{2D485A8E-4D63-4B4C-A1F0-F252C5947D74}"/>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1612011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EF1BC-469F-1F43-ABC6-C616ABA18C87}"/>
              </a:ext>
            </a:extLst>
          </p:cNvPr>
          <p:cNvSpPr>
            <a:spLocks noGrp="1"/>
          </p:cNvSpPr>
          <p:nvPr>
            <p:ph type="title"/>
          </p:nvPr>
        </p:nvSpPr>
        <p:spPr/>
        <p:txBody>
          <a:bodyPr/>
          <a:lstStyle/>
          <a:p>
            <a:r>
              <a:rPr lang="en-GB"/>
              <a:t>Click to edit Master title style</a:t>
            </a:r>
            <a:endParaRPr lang="en-GR"/>
          </a:p>
        </p:txBody>
      </p:sp>
      <p:sp>
        <p:nvSpPr>
          <p:cNvPr id="3" name="Content Placeholder 2">
            <a:extLst>
              <a:ext uri="{FF2B5EF4-FFF2-40B4-BE49-F238E27FC236}">
                <a16:creationId xmlns:a16="http://schemas.microsoft.com/office/drawing/2014/main" id="{CC682411-696D-6E4E-8C16-460C97731D9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4" name="Date Placeholder 3">
            <a:extLst>
              <a:ext uri="{FF2B5EF4-FFF2-40B4-BE49-F238E27FC236}">
                <a16:creationId xmlns:a16="http://schemas.microsoft.com/office/drawing/2014/main" id="{B01EA2E1-D2D6-C94D-B8A7-FC041B8EC236}"/>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5" name="Footer Placeholder 4">
            <a:extLst>
              <a:ext uri="{FF2B5EF4-FFF2-40B4-BE49-F238E27FC236}">
                <a16:creationId xmlns:a16="http://schemas.microsoft.com/office/drawing/2014/main" id="{3F79816A-302F-434E-A224-A397167F35FC}"/>
              </a:ext>
            </a:extLst>
          </p:cNvPr>
          <p:cNvSpPr>
            <a:spLocks noGrp="1"/>
          </p:cNvSpPr>
          <p:nvPr>
            <p:ph type="ftr" sz="quarter" idx="11"/>
          </p:nvPr>
        </p:nvSpPr>
        <p:spPr/>
        <p:txBody>
          <a:bodyPr/>
          <a:lstStyle/>
          <a:p>
            <a:endParaRPr lang="en-GR"/>
          </a:p>
        </p:txBody>
      </p:sp>
      <p:sp>
        <p:nvSpPr>
          <p:cNvPr id="6" name="Slide Number Placeholder 5">
            <a:extLst>
              <a:ext uri="{FF2B5EF4-FFF2-40B4-BE49-F238E27FC236}">
                <a16:creationId xmlns:a16="http://schemas.microsoft.com/office/drawing/2014/main" id="{5B66E7D9-EB7E-AB4C-948B-188F4B17E9B3}"/>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3574623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7CCA7-0CE7-364D-8919-522D17870B4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R"/>
          </a:p>
        </p:txBody>
      </p:sp>
      <p:sp>
        <p:nvSpPr>
          <p:cNvPr id="3" name="Text Placeholder 2">
            <a:extLst>
              <a:ext uri="{FF2B5EF4-FFF2-40B4-BE49-F238E27FC236}">
                <a16:creationId xmlns:a16="http://schemas.microsoft.com/office/drawing/2014/main" id="{6A100E4B-AB1E-7549-BE4C-D5D6B4C6F7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C590306-17C7-DD49-9023-1DFDEF5FA8AB}"/>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5" name="Footer Placeholder 4">
            <a:extLst>
              <a:ext uri="{FF2B5EF4-FFF2-40B4-BE49-F238E27FC236}">
                <a16:creationId xmlns:a16="http://schemas.microsoft.com/office/drawing/2014/main" id="{03D95722-EA8B-0741-A2FF-97F95E2BDBB0}"/>
              </a:ext>
            </a:extLst>
          </p:cNvPr>
          <p:cNvSpPr>
            <a:spLocks noGrp="1"/>
          </p:cNvSpPr>
          <p:nvPr>
            <p:ph type="ftr" sz="quarter" idx="11"/>
          </p:nvPr>
        </p:nvSpPr>
        <p:spPr/>
        <p:txBody>
          <a:bodyPr/>
          <a:lstStyle/>
          <a:p>
            <a:endParaRPr lang="en-GR"/>
          </a:p>
        </p:txBody>
      </p:sp>
      <p:sp>
        <p:nvSpPr>
          <p:cNvPr id="6" name="Slide Number Placeholder 5">
            <a:extLst>
              <a:ext uri="{FF2B5EF4-FFF2-40B4-BE49-F238E27FC236}">
                <a16:creationId xmlns:a16="http://schemas.microsoft.com/office/drawing/2014/main" id="{5D3E4201-D883-8448-8EAF-FB79DF96CB6D}"/>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3953757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1DE8A-8DB2-2E4B-BF3B-D3422DF068C0}"/>
              </a:ext>
            </a:extLst>
          </p:cNvPr>
          <p:cNvSpPr>
            <a:spLocks noGrp="1"/>
          </p:cNvSpPr>
          <p:nvPr>
            <p:ph type="title"/>
          </p:nvPr>
        </p:nvSpPr>
        <p:spPr/>
        <p:txBody>
          <a:bodyPr/>
          <a:lstStyle/>
          <a:p>
            <a:r>
              <a:rPr lang="en-GB"/>
              <a:t>Click to edit Master title style</a:t>
            </a:r>
            <a:endParaRPr lang="en-GR"/>
          </a:p>
        </p:txBody>
      </p:sp>
      <p:sp>
        <p:nvSpPr>
          <p:cNvPr id="3" name="Content Placeholder 2">
            <a:extLst>
              <a:ext uri="{FF2B5EF4-FFF2-40B4-BE49-F238E27FC236}">
                <a16:creationId xmlns:a16="http://schemas.microsoft.com/office/drawing/2014/main" id="{C4FFF1FC-DCF1-7842-947A-674034A856F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4" name="Content Placeholder 3">
            <a:extLst>
              <a:ext uri="{FF2B5EF4-FFF2-40B4-BE49-F238E27FC236}">
                <a16:creationId xmlns:a16="http://schemas.microsoft.com/office/drawing/2014/main" id="{66A433FB-7172-F64B-A59E-1A7C6BF6B73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5" name="Date Placeholder 4">
            <a:extLst>
              <a:ext uri="{FF2B5EF4-FFF2-40B4-BE49-F238E27FC236}">
                <a16:creationId xmlns:a16="http://schemas.microsoft.com/office/drawing/2014/main" id="{7D291F2E-4F3E-5E4D-9E70-8A7E99906C8B}"/>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6" name="Footer Placeholder 5">
            <a:extLst>
              <a:ext uri="{FF2B5EF4-FFF2-40B4-BE49-F238E27FC236}">
                <a16:creationId xmlns:a16="http://schemas.microsoft.com/office/drawing/2014/main" id="{05C77D03-C4BB-0E4C-92E4-62B2FE995C71}"/>
              </a:ext>
            </a:extLst>
          </p:cNvPr>
          <p:cNvSpPr>
            <a:spLocks noGrp="1"/>
          </p:cNvSpPr>
          <p:nvPr>
            <p:ph type="ftr" sz="quarter" idx="11"/>
          </p:nvPr>
        </p:nvSpPr>
        <p:spPr/>
        <p:txBody>
          <a:bodyPr/>
          <a:lstStyle/>
          <a:p>
            <a:endParaRPr lang="en-GR"/>
          </a:p>
        </p:txBody>
      </p:sp>
      <p:sp>
        <p:nvSpPr>
          <p:cNvPr id="7" name="Slide Number Placeholder 6">
            <a:extLst>
              <a:ext uri="{FF2B5EF4-FFF2-40B4-BE49-F238E27FC236}">
                <a16:creationId xmlns:a16="http://schemas.microsoft.com/office/drawing/2014/main" id="{981E9CFD-14A6-5C4A-BDF2-0F378AE305D5}"/>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603633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6D0CF-4337-8448-8E44-9662582DCAF0}"/>
              </a:ext>
            </a:extLst>
          </p:cNvPr>
          <p:cNvSpPr>
            <a:spLocks noGrp="1"/>
          </p:cNvSpPr>
          <p:nvPr>
            <p:ph type="title"/>
          </p:nvPr>
        </p:nvSpPr>
        <p:spPr>
          <a:xfrm>
            <a:off x="839788" y="365125"/>
            <a:ext cx="10515600" cy="1325563"/>
          </a:xfrm>
        </p:spPr>
        <p:txBody>
          <a:bodyPr/>
          <a:lstStyle/>
          <a:p>
            <a:r>
              <a:rPr lang="en-GB"/>
              <a:t>Click to edit Master title style</a:t>
            </a:r>
            <a:endParaRPr lang="en-GR"/>
          </a:p>
        </p:txBody>
      </p:sp>
      <p:sp>
        <p:nvSpPr>
          <p:cNvPr id="3" name="Text Placeholder 2">
            <a:extLst>
              <a:ext uri="{FF2B5EF4-FFF2-40B4-BE49-F238E27FC236}">
                <a16:creationId xmlns:a16="http://schemas.microsoft.com/office/drawing/2014/main" id="{DD03E287-E2DE-4E48-8267-93A2F1452A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D425D40-E4A5-1E4D-A08D-421863249BD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5" name="Text Placeholder 4">
            <a:extLst>
              <a:ext uri="{FF2B5EF4-FFF2-40B4-BE49-F238E27FC236}">
                <a16:creationId xmlns:a16="http://schemas.microsoft.com/office/drawing/2014/main" id="{CC829AED-8AD8-5741-9690-0870B5F15D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20FEE1E-430D-CA4D-8587-C35736F9BA8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7" name="Date Placeholder 6">
            <a:extLst>
              <a:ext uri="{FF2B5EF4-FFF2-40B4-BE49-F238E27FC236}">
                <a16:creationId xmlns:a16="http://schemas.microsoft.com/office/drawing/2014/main" id="{5B41770D-053B-A347-B577-1A6D218C092D}"/>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8" name="Footer Placeholder 7">
            <a:extLst>
              <a:ext uri="{FF2B5EF4-FFF2-40B4-BE49-F238E27FC236}">
                <a16:creationId xmlns:a16="http://schemas.microsoft.com/office/drawing/2014/main" id="{D45D322A-6BD4-2444-936D-BE3DB54311F4}"/>
              </a:ext>
            </a:extLst>
          </p:cNvPr>
          <p:cNvSpPr>
            <a:spLocks noGrp="1"/>
          </p:cNvSpPr>
          <p:nvPr>
            <p:ph type="ftr" sz="quarter" idx="11"/>
          </p:nvPr>
        </p:nvSpPr>
        <p:spPr/>
        <p:txBody>
          <a:bodyPr/>
          <a:lstStyle/>
          <a:p>
            <a:endParaRPr lang="en-GR"/>
          </a:p>
        </p:txBody>
      </p:sp>
      <p:sp>
        <p:nvSpPr>
          <p:cNvPr id="9" name="Slide Number Placeholder 8">
            <a:extLst>
              <a:ext uri="{FF2B5EF4-FFF2-40B4-BE49-F238E27FC236}">
                <a16:creationId xmlns:a16="http://schemas.microsoft.com/office/drawing/2014/main" id="{E4D40743-909E-EC4D-926C-C7C684B9F7C8}"/>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234862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2F5DF-0A6A-B940-A66E-D8CC33520695}"/>
              </a:ext>
            </a:extLst>
          </p:cNvPr>
          <p:cNvSpPr>
            <a:spLocks noGrp="1"/>
          </p:cNvSpPr>
          <p:nvPr>
            <p:ph type="title"/>
          </p:nvPr>
        </p:nvSpPr>
        <p:spPr/>
        <p:txBody>
          <a:bodyPr/>
          <a:lstStyle/>
          <a:p>
            <a:r>
              <a:rPr lang="en-GB"/>
              <a:t>Click to edit Master title style</a:t>
            </a:r>
            <a:endParaRPr lang="en-GR"/>
          </a:p>
        </p:txBody>
      </p:sp>
      <p:sp>
        <p:nvSpPr>
          <p:cNvPr id="3" name="Date Placeholder 2">
            <a:extLst>
              <a:ext uri="{FF2B5EF4-FFF2-40B4-BE49-F238E27FC236}">
                <a16:creationId xmlns:a16="http://schemas.microsoft.com/office/drawing/2014/main" id="{9FD74505-17F1-4946-9E56-7C80BCBB6A75}"/>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4" name="Footer Placeholder 3">
            <a:extLst>
              <a:ext uri="{FF2B5EF4-FFF2-40B4-BE49-F238E27FC236}">
                <a16:creationId xmlns:a16="http://schemas.microsoft.com/office/drawing/2014/main" id="{1ABE26C7-1AA4-9845-906F-22BB92BF9853}"/>
              </a:ext>
            </a:extLst>
          </p:cNvPr>
          <p:cNvSpPr>
            <a:spLocks noGrp="1"/>
          </p:cNvSpPr>
          <p:nvPr>
            <p:ph type="ftr" sz="quarter" idx="11"/>
          </p:nvPr>
        </p:nvSpPr>
        <p:spPr/>
        <p:txBody>
          <a:bodyPr/>
          <a:lstStyle/>
          <a:p>
            <a:endParaRPr lang="en-GR"/>
          </a:p>
        </p:txBody>
      </p:sp>
      <p:sp>
        <p:nvSpPr>
          <p:cNvPr id="5" name="Slide Number Placeholder 4">
            <a:extLst>
              <a:ext uri="{FF2B5EF4-FFF2-40B4-BE49-F238E27FC236}">
                <a16:creationId xmlns:a16="http://schemas.microsoft.com/office/drawing/2014/main" id="{9580EAE1-F797-4A48-83A2-5F83FC76E967}"/>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3387627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A5871B-4567-654E-9E0A-64823D8D4410}"/>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3" name="Footer Placeholder 2">
            <a:extLst>
              <a:ext uri="{FF2B5EF4-FFF2-40B4-BE49-F238E27FC236}">
                <a16:creationId xmlns:a16="http://schemas.microsoft.com/office/drawing/2014/main" id="{48D229E2-27C9-2242-87A4-8527B55CED97}"/>
              </a:ext>
            </a:extLst>
          </p:cNvPr>
          <p:cNvSpPr>
            <a:spLocks noGrp="1"/>
          </p:cNvSpPr>
          <p:nvPr>
            <p:ph type="ftr" sz="quarter" idx="11"/>
          </p:nvPr>
        </p:nvSpPr>
        <p:spPr/>
        <p:txBody>
          <a:bodyPr/>
          <a:lstStyle/>
          <a:p>
            <a:endParaRPr lang="en-GR"/>
          </a:p>
        </p:txBody>
      </p:sp>
      <p:sp>
        <p:nvSpPr>
          <p:cNvPr id="4" name="Slide Number Placeholder 3">
            <a:extLst>
              <a:ext uri="{FF2B5EF4-FFF2-40B4-BE49-F238E27FC236}">
                <a16:creationId xmlns:a16="http://schemas.microsoft.com/office/drawing/2014/main" id="{68F5AC28-C132-F34B-B194-1C46C285F634}"/>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576952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7B791-1341-A349-9BCD-02B9318C183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R"/>
          </a:p>
        </p:txBody>
      </p:sp>
      <p:sp>
        <p:nvSpPr>
          <p:cNvPr id="3" name="Content Placeholder 2">
            <a:extLst>
              <a:ext uri="{FF2B5EF4-FFF2-40B4-BE49-F238E27FC236}">
                <a16:creationId xmlns:a16="http://schemas.microsoft.com/office/drawing/2014/main" id="{ED01C359-16C6-0846-BBA1-235238BB62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4" name="Text Placeholder 3">
            <a:extLst>
              <a:ext uri="{FF2B5EF4-FFF2-40B4-BE49-F238E27FC236}">
                <a16:creationId xmlns:a16="http://schemas.microsoft.com/office/drawing/2014/main" id="{4A643A68-C615-1045-873A-A7D3FCB232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F5D7290-7355-B048-8603-59A298B81AED}"/>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6" name="Footer Placeholder 5">
            <a:extLst>
              <a:ext uri="{FF2B5EF4-FFF2-40B4-BE49-F238E27FC236}">
                <a16:creationId xmlns:a16="http://schemas.microsoft.com/office/drawing/2014/main" id="{8AB173D5-93E8-2446-BE3D-9D44FC1E338C}"/>
              </a:ext>
            </a:extLst>
          </p:cNvPr>
          <p:cNvSpPr>
            <a:spLocks noGrp="1"/>
          </p:cNvSpPr>
          <p:nvPr>
            <p:ph type="ftr" sz="quarter" idx="11"/>
          </p:nvPr>
        </p:nvSpPr>
        <p:spPr/>
        <p:txBody>
          <a:bodyPr/>
          <a:lstStyle/>
          <a:p>
            <a:endParaRPr lang="en-GR"/>
          </a:p>
        </p:txBody>
      </p:sp>
      <p:sp>
        <p:nvSpPr>
          <p:cNvPr id="7" name="Slide Number Placeholder 6">
            <a:extLst>
              <a:ext uri="{FF2B5EF4-FFF2-40B4-BE49-F238E27FC236}">
                <a16:creationId xmlns:a16="http://schemas.microsoft.com/office/drawing/2014/main" id="{27A3EF1A-9327-6B43-827E-903CD2B2A72B}"/>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3720011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16633-CA58-3941-9AAB-208CD4BA76B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R"/>
          </a:p>
        </p:txBody>
      </p:sp>
      <p:sp>
        <p:nvSpPr>
          <p:cNvPr id="3" name="Picture Placeholder 2">
            <a:extLst>
              <a:ext uri="{FF2B5EF4-FFF2-40B4-BE49-F238E27FC236}">
                <a16:creationId xmlns:a16="http://schemas.microsoft.com/office/drawing/2014/main" id="{03575661-FCC5-0D4D-9C4F-274A9759B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R"/>
          </a:p>
        </p:txBody>
      </p:sp>
      <p:sp>
        <p:nvSpPr>
          <p:cNvPr id="4" name="Text Placeholder 3">
            <a:extLst>
              <a:ext uri="{FF2B5EF4-FFF2-40B4-BE49-F238E27FC236}">
                <a16:creationId xmlns:a16="http://schemas.microsoft.com/office/drawing/2014/main" id="{79A714A1-7B0B-364F-BFE9-B5B33810C7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8755979-DE56-A24E-A11E-DEDABE43D67D}"/>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6" name="Footer Placeholder 5">
            <a:extLst>
              <a:ext uri="{FF2B5EF4-FFF2-40B4-BE49-F238E27FC236}">
                <a16:creationId xmlns:a16="http://schemas.microsoft.com/office/drawing/2014/main" id="{C02AF9E6-8226-1146-BD0F-CCDBE81E9D66}"/>
              </a:ext>
            </a:extLst>
          </p:cNvPr>
          <p:cNvSpPr>
            <a:spLocks noGrp="1"/>
          </p:cNvSpPr>
          <p:nvPr>
            <p:ph type="ftr" sz="quarter" idx="11"/>
          </p:nvPr>
        </p:nvSpPr>
        <p:spPr/>
        <p:txBody>
          <a:bodyPr/>
          <a:lstStyle/>
          <a:p>
            <a:endParaRPr lang="en-GR"/>
          </a:p>
        </p:txBody>
      </p:sp>
      <p:sp>
        <p:nvSpPr>
          <p:cNvPr id="7" name="Slide Number Placeholder 6">
            <a:extLst>
              <a:ext uri="{FF2B5EF4-FFF2-40B4-BE49-F238E27FC236}">
                <a16:creationId xmlns:a16="http://schemas.microsoft.com/office/drawing/2014/main" id="{CA12E57E-C1FE-8D4E-81E5-4EBFE89B67C3}"/>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2904217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EA8AB-DE46-C342-9D43-9224D5C891BD}"/>
              </a:ext>
            </a:extLst>
          </p:cNvPr>
          <p:cNvSpPr>
            <a:spLocks noGrp="1"/>
          </p:cNvSpPr>
          <p:nvPr>
            <p:ph type="title"/>
          </p:nvPr>
        </p:nvSpPr>
        <p:spPr/>
        <p:txBody>
          <a:bodyPr/>
          <a:lstStyle/>
          <a:p>
            <a:r>
              <a:rPr lang="en-GB"/>
              <a:t>Click to edit Master title style</a:t>
            </a:r>
            <a:endParaRPr lang="en-GR"/>
          </a:p>
        </p:txBody>
      </p:sp>
      <p:sp>
        <p:nvSpPr>
          <p:cNvPr id="3" name="Vertical Text Placeholder 2">
            <a:extLst>
              <a:ext uri="{FF2B5EF4-FFF2-40B4-BE49-F238E27FC236}">
                <a16:creationId xmlns:a16="http://schemas.microsoft.com/office/drawing/2014/main" id="{5AC07A4D-FDD0-A947-8BDB-6C2CCDEE6E3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4" name="Date Placeholder 3">
            <a:extLst>
              <a:ext uri="{FF2B5EF4-FFF2-40B4-BE49-F238E27FC236}">
                <a16:creationId xmlns:a16="http://schemas.microsoft.com/office/drawing/2014/main" id="{10A84942-0EF7-AF45-937F-E5105174A1A3}"/>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5" name="Footer Placeholder 4">
            <a:extLst>
              <a:ext uri="{FF2B5EF4-FFF2-40B4-BE49-F238E27FC236}">
                <a16:creationId xmlns:a16="http://schemas.microsoft.com/office/drawing/2014/main" id="{E71D7752-E7BB-8841-8DD8-482D785F8237}"/>
              </a:ext>
            </a:extLst>
          </p:cNvPr>
          <p:cNvSpPr>
            <a:spLocks noGrp="1"/>
          </p:cNvSpPr>
          <p:nvPr>
            <p:ph type="ftr" sz="quarter" idx="11"/>
          </p:nvPr>
        </p:nvSpPr>
        <p:spPr/>
        <p:txBody>
          <a:bodyPr/>
          <a:lstStyle/>
          <a:p>
            <a:endParaRPr lang="en-GR"/>
          </a:p>
        </p:txBody>
      </p:sp>
      <p:sp>
        <p:nvSpPr>
          <p:cNvPr id="6" name="Slide Number Placeholder 5">
            <a:extLst>
              <a:ext uri="{FF2B5EF4-FFF2-40B4-BE49-F238E27FC236}">
                <a16:creationId xmlns:a16="http://schemas.microsoft.com/office/drawing/2014/main" id="{404EDFCE-4889-8C4A-8D3A-0067956FCD3A}"/>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3825369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C2DA99-C9E1-AA4D-AFF7-3C6B9BF10FD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GR"/>
          </a:p>
        </p:txBody>
      </p:sp>
      <p:sp>
        <p:nvSpPr>
          <p:cNvPr id="3" name="Vertical Text Placeholder 2">
            <a:extLst>
              <a:ext uri="{FF2B5EF4-FFF2-40B4-BE49-F238E27FC236}">
                <a16:creationId xmlns:a16="http://schemas.microsoft.com/office/drawing/2014/main" id="{AA6D5B38-ADB0-2543-88CD-E0978418AAF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4" name="Date Placeholder 3">
            <a:extLst>
              <a:ext uri="{FF2B5EF4-FFF2-40B4-BE49-F238E27FC236}">
                <a16:creationId xmlns:a16="http://schemas.microsoft.com/office/drawing/2014/main" id="{AAC3C9F8-91AB-7B4C-8131-E5B050FEB876}"/>
              </a:ext>
            </a:extLst>
          </p:cNvPr>
          <p:cNvSpPr>
            <a:spLocks noGrp="1"/>
          </p:cNvSpPr>
          <p:nvPr>
            <p:ph type="dt" sz="half" idx="10"/>
          </p:nvPr>
        </p:nvSpPr>
        <p:spPr/>
        <p:txBody>
          <a:bodyPr/>
          <a:lstStyle/>
          <a:p>
            <a:fld id="{C665F8CE-DB8C-C84C-8E1E-FB4A3136DDE3}" type="datetimeFigureOut">
              <a:rPr lang="en-GR" smtClean="0"/>
              <a:t>14/1/21</a:t>
            </a:fld>
            <a:endParaRPr lang="en-GR"/>
          </a:p>
        </p:txBody>
      </p:sp>
      <p:sp>
        <p:nvSpPr>
          <p:cNvPr id="5" name="Footer Placeholder 4">
            <a:extLst>
              <a:ext uri="{FF2B5EF4-FFF2-40B4-BE49-F238E27FC236}">
                <a16:creationId xmlns:a16="http://schemas.microsoft.com/office/drawing/2014/main" id="{F16975B3-52BF-E741-A111-AA9C396D11F7}"/>
              </a:ext>
            </a:extLst>
          </p:cNvPr>
          <p:cNvSpPr>
            <a:spLocks noGrp="1"/>
          </p:cNvSpPr>
          <p:nvPr>
            <p:ph type="ftr" sz="quarter" idx="11"/>
          </p:nvPr>
        </p:nvSpPr>
        <p:spPr/>
        <p:txBody>
          <a:bodyPr/>
          <a:lstStyle/>
          <a:p>
            <a:endParaRPr lang="en-GR"/>
          </a:p>
        </p:txBody>
      </p:sp>
      <p:sp>
        <p:nvSpPr>
          <p:cNvPr id="6" name="Slide Number Placeholder 5">
            <a:extLst>
              <a:ext uri="{FF2B5EF4-FFF2-40B4-BE49-F238E27FC236}">
                <a16:creationId xmlns:a16="http://schemas.microsoft.com/office/drawing/2014/main" id="{C8DD9ABE-F4B4-1643-AE02-D6EEF6946F25}"/>
              </a:ext>
            </a:extLst>
          </p:cNvPr>
          <p:cNvSpPr>
            <a:spLocks noGrp="1"/>
          </p:cNvSpPr>
          <p:nvPr>
            <p:ph type="sldNum" sz="quarter" idx="12"/>
          </p:nvPr>
        </p:nvSpPr>
        <p:spPr/>
        <p:txBody>
          <a:bodyPr/>
          <a:lstStyle/>
          <a:p>
            <a:fld id="{E0B68AFF-9944-B843-AB0B-CD0CA0C9E271}" type="slidenum">
              <a:rPr lang="en-GR" smtClean="0"/>
              <a:t>‹#›</a:t>
            </a:fld>
            <a:endParaRPr lang="en-GR"/>
          </a:p>
        </p:txBody>
      </p:sp>
    </p:spTree>
    <p:extLst>
      <p:ext uri="{BB962C8B-B14F-4D97-AF65-F5344CB8AC3E}">
        <p14:creationId xmlns:p14="http://schemas.microsoft.com/office/powerpoint/2010/main" val="2783688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83FAB7-5763-AB4E-9BAC-CC26554DFA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R"/>
          </a:p>
        </p:txBody>
      </p:sp>
      <p:sp>
        <p:nvSpPr>
          <p:cNvPr id="3" name="Text Placeholder 2">
            <a:extLst>
              <a:ext uri="{FF2B5EF4-FFF2-40B4-BE49-F238E27FC236}">
                <a16:creationId xmlns:a16="http://schemas.microsoft.com/office/drawing/2014/main" id="{D4D313A7-B7C5-1E43-95A5-183A56D95D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R"/>
          </a:p>
        </p:txBody>
      </p:sp>
      <p:sp>
        <p:nvSpPr>
          <p:cNvPr id="4" name="Date Placeholder 3">
            <a:extLst>
              <a:ext uri="{FF2B5EF4-FFF2-40B4-BE49-F238E27FC236}">
                <a16:creationId xmlns:a16="http://schemas.microsoft.com/office/drawing/2014/main" id="{4D86312D-306B-2941-8161-3EF51455CF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65F8CE-DB8C-C84C-8E1E-FB4A3136DDE3}" type="datetimeFigureOut">
              <a:rPr lang="en-GR" smtClean="0"/>
              <a:t>14/1/21</a:t>
            </a:fld>
            <a:endParaRPr lang="en-GR"/>
          </a:p>
        </p:txBody>
      </p:sp>
      <p:sp>
        <p:nvSpPr>
          <p:cNvPr id="5" name="Footer Placeholder 4">
            <a:extLst>
              <a:ext uri="{FF2B5EF4-FFF2-40B4-BE49-F238E27FC236}">
                <a16:creationId xmlns:a16="http://schemas.microsoft.com/office/drawing/2014/main" id="{ACA9CE92-9477-3641-878E-4787B14833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R"/>
          </a:p>
        </p:txBody>
      </p:sp>
      <p:sp>
        <p:nvSpPr>
          <p:cNvPr id="6" name="Slide Number Placeholder 5">
            <a:extLst>
              <a:ext uri="{FF2B5EF4-FFF2-40B4-BE49-F238E27FC236}">
                <a16:creationId xmlns:a16="http://schemas.microsoft.com/office/drawing/2014/main" id="{C36E1167-42FD-0341-B5CF-92C5D9AB0E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B68AFF-9944-B843-AB0B-CD0CA0C9E271}" type="slidenum">
              <a:rPr lang="en-GR" smtClean="0"/>
              <a:t>‹#›</a:t>
            </a:fld>
            <a:endParaRPr lang="en-GR"/>
          </a:p>
        </p:txBody>
      </p:sp>
    </p:spTree>
    <p:extLst>
      <p:ext uri="{BB962C8B-B14F-4D97-AF65-F5344CB8AC3E}">
        <p14:creationId xmlns:p14="http://schemas.microsoft.com/office/powerpoint/2010/main" val="192019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D6F48-1AFD-B741-AEC5-E246632DF110}"/>
              </a:ext>
            </a:extLst>
          </p:cNvPr>
          <p:cNvSpPr>
            <a:spLocks noGrp="1"/>
          </p:cNvSpPr>
          <p:nvPr>
            <p:ph type="ctrTitle"/>
          </p:nvPr>
        </p:nvSpPr>
        <p:spPr/>
        <p:txBody>
          <a:bodyPr>
            <a:normAutofit fontScale="90000"/>
          </a:bodyPr>
          <a:lstStyle/>
          <a:p>
            <a:r>
              <a:rPr lang="el-GR" dirty="0">
                <a:solidFill>
                  <a:srgbClr val="FF66BD"/>
                </a:solidFill>
              </a:rPr>
              <a:t>“</a:t>
            </a:r>
            <a:r>
              <a:rPr lang="el-GR" b="1" dirty="0">
                <a:solidFill>
                  <a:srgbClr val="FF66BD"/>
                </a:solidFill>
              </a:rPr>
              <a:t>Πρώιμες Σχέσεις - μοντέλα σχέσης. Προσεγγίζοντας το σχεσιακό ζητούμενο στη μάθηση”</a:t>
            </a:r>
            <a:endParaRPr lang="en-GR" dirty="0">
              <a:solidFill>
                <a:srgbClr val="FF66BD"/>
              </a:solidFill>
              <a:latin typeface="Verdana" panose="020B0604030504040204" pitchFamily="34" charset="0"/>
              <a:ea typeface="Verdana" panose="020B0604030504040204" pitchFamily="34" charset="0"/>
              <a:cs typeface="Verdana" panose="020B0604030504040204" pitchFamily="34" charset="0"/>
            </a:endParaRPr>
          </a:p>
        </p:txBody>
      </p:sp>
      <p:sp>
        <p:nvSpPr>
          <p:cNvPr id="3" name="Subtitle 2">
            <a:extLst>
              <a:ext uri="{FF2B5EF4-FFF2-40B4-BE49-F238E27FC236}">
                <a16:creationId xmlns:a16="http://schemas.microsoft.com/office/drawing/2014/main" id="{D4C40B68-0D31-8441-967D-999033DBB4CE}"/>
              </a:ext>
            </a:extLst>
          </p:cNvPr>
          <p:cNvSpPr>
            <a:spLocks noGrp="1"/>
          </p:cNvSpPr>
          <p:nvPr>
            <p:ph type="subTitle" idx="1"/>
          </p:nvPr>
        </p:nvSpPr>
        <p:spPr/>
        <p:txBody>
          <a:bodyPr>
            <a:normAutofit fontScale="92500" lnSpcReduction="20000"/>
          </a:bodyPr>
          <a:lstStyle/>
          <a:p>
            <a:r>
              <a:rPr lang="el-GR"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Κούλλουρου Ιουλιανή </a:t>
            </a:r>
          </a:p>
          <a:p>
            <a:r>
              <a:rPr lang="el-GR"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Παιδοψυχίατρος </a:t>
            </a:r>
            <a:r>
              <a:rPr lang="en-US"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MSc</a:t>
            </a:r>
            <a:r>
              <a:rPr lang="el-GR"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 </a:t>
            </a:r>
          </a:p>
          <a:p>
            <a:r>
              <a:rPr lang="el-GR"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Επιμελήτρια Β’ ΕΣΥ ΚΨΥ, ΓΝΙ «</a:t>
            </a:r>
            <a:r>
              <a:rPr lang="el-GR" dirty="0" err="1">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Γ.Χατζηκώστα</a:t>
            </a:r>
            <a:r>
              <a:rPr lang="el-GR"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a:t>
            </a:r>
            <a:endParaRPr lang="en-US"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endParaRPr>
          </a:p>
          <a:p>
            <a:r>
              <a:rPr lang="el-GR" dirty="0" err="1">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Εκπ</a:t>
            </a:r>
            <a:r>
              <a:rPr lang="el-GR"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 Μ</a:t>
            </a:r>
            <a:r>
              <a:rPr lang="en-US" dirty="0" err="1">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έ</a:t>
            </a:r>
            <a:r>
              <a:rPr lang="el-GR" dirty="0" err="1">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λος</a:t>
            </a:r>
            <a:r>
              <a:rPr lang="el-GR" dirty="0">
                <a:solidFill>
                  <a:schemeClr val="bg2">
                    <a:lumMod val="25000"/>
                  </a:schemeClr>
                </a:solidFill>
                <a:latin typeface="Verdana" panose="020B0604030504040204" pitchFamily="34" charset="0"/>
                <a:ea typeface="Verdana" panose="020B0604030504040204" pitchFamily="34" charset="0"/>
                <a:cs typeface="Verdana" panose="020B0604030504040204" pitchFamily="34" charset="0"/>
              </a:rPr>
              <a:t> Ελληνικής Εταιρείας Ψυχαναλυτικής Ψυχοθεραπείας Παιδιού και Εφήβου (ΕΕΨΨΠΕ</a:t>
            </a:r>
            <a:r>
              <a:rPr lang="el-GR" dirty="0">
                <a:solidFill>
                  <a:schemeClr val="bg2">
                    <a:lumMod val="25000"/>
                  </a:schemeClr>
                </a:solidFill>
                <a:latin typeface="Courier New" panose="02070309020205020404" pitchFamily="49" charset="0"/>
                <a:cs typeface="Courier New" panose="02070309020205020404" pitchFamily="49" charset="0"/>
              </a:rPr>
              <a:t>)</a:t>
            </a:r>
          </a:p>
          <a:p>
            <a:endParaRPr lang="en-GR" dirty="0"/>
          </a:p>
        </p:txBody>
      </p:sp>
      <p:pic>
        <p:nvPicPr>
          <p:cNvPr id="6" name="Picture 5">
            <a:extLst>
              <a:ext uri="{FF2B5EF4-FFF2-40B4-BE49-F238E27FC236}">
                <a16:creationId xmlns:a16="http://schemas.microsoft.com/office/drawing/2014/main" id="{E4C548BD-526F-3341-B303-F9DB5CD649E2}"/>
              </a:ext>
            </a:extLst>
          </p:cNvPr>
          <p:cNvPicPr>
            <a:picLocks noChangeAspect="1"/>
          </p:cNvPicPr>
          <p:nvPr/>
        </p:nvPicPr>
        <p:blipFill>
          <a:blip r:embed="rId2">
            <a:alphaModFix amt="20000"/>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0236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A2042-46E2-F94D-A8CC-040F3B53CB00}"/>
              </a:ext>
            </a:extLst>
          </p:cNvPr>
          <p:cNvSpPr>
            <a:spLocks noGrp="1"/>
          </p:cNvSpPr>
          <p:nvPr>
            <p:ph type="title"/>
          </p:nvPr>
        </p:nvSpPr>
        <p:spPr/>
        <p:txBody>
          <a:bodyPr/>
          <a:lstStyle/>
          <a:p>
            <a:endParaRPr lang="en-GR"/>
          </a:p>
        </p:txBody>
      </p:sp>
      <p:pic>
        <p:nvPicPr>
          <p:cNvPr id="5" name="Content Placeholder 4">
            <a:extLst>
              <a:ext uri="{FF2B5EF4-FFF2-40B4-BE49-F238E27FC236}">
                <a16:creationId xmlns:a16="http://schemas.microsoft.com/office/drawing/2014/main" id="{7B2712DC-2996-C54D-82AB-732609486A39}"/>
              </a:ext>
            </a:extLst>
          </p:cNvPr>
          <p:cNvPicPr>
            <a:picLocks noGrp="1" noChangeAspect="1"/>
          </p:cNvPicPr>
          <p:nvPr>
            <p:ph idx="1"/>
          </p:nvPr>
        </p:nvPicPr>
        <p:blipFill>
          <a:blip r:embed="rId3"/>
          <a:stretch>
            <a:fillRect/>
          </a:stretch>
        </p:blipFill>
        <p:spPr>
          <a:xfrm>
            <a:off x="2968487" y="848139"/>
            <a:ext cx="6016487" cy="5328824"/>
          </a:xfrm>
        </p:spPr>
      </p:pic>
    </p:spTree>
    <p:extLst>
      <p:ext uri="{BB962C8B-B14F-4D97-AF65-F5344CB8AC3E}">
        <p14:creationId xmlns:p14="http://schemas.microsoft.com/office/powerpoint/2010/main" val="2827566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CFFE4">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C355E-49E7-B64A-B373-3A1313037C1B}"/>
              </a:ext>
            </a:extLst>
          </p:cNvPr>
          <p:cNvSpPr>
            <a:spLocks noGrp="1"/>
          </p:cNvSpPr>
          <p:nvPr>
            <p:ph type="title"/>
          </p:nvPr>
        </p:nvSpPr>
        <p:spPr/>
        <p:txBody>
          <a:bodyPr/>
          <a:lstStyle/>
          <a:p>
            <a:r>
              <a:rPr lang="el-GR" b="1" dirty="0">
                <a:solidFill>
                  <a:schemeClr val="bg2">
                    <a:lumMod val="50000"/>
                  </a:schemeClr>
                </a:solidFill>
                <a:ea typeface="Verdana" panose="020B0604030504040204" pitchFamily="34" charset="0"/>
                <a:cs typeface="Verdana" panose="020B0604030504040204" pitchFamily="34" charset="0"/>
              </a:rPr>
              <a:t>Τι συναισθήματα διακινούνται μεταξύ μας;</a:t>
            </a:r>
            <a:endParaRPr lang="en-GR" b="1"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C65FD5AA-C60A-E646-82C6-2F9F16256EC8}"/>
              </a:ext>
            </a:extLst>
          </p:cNvPr>
          <p:cNvSpPr>
            <a:spLocks noGrp="1"/>
          </p:cNvSpPr>
          <p:nvPr>
            <p:ph idx="1"/>
          </p:nvPr>
        </p:nvSpPr>
        <p:spPr/>
        <p:txBody>
          <a:bodyPr>
            <a:normAutofit/>
          </a:bodyPr>
          <a:lstStyle/>
          <a:p>
            <a:pPr algn="just"/>
            <a:r>
              <a:rPr lang="el-GR" b="1" dirty="0">
                <a:latin typeface="+mj-lt"/>
                <a:ea typeface="Verdana" panose="020B0604030504040204" pitchFamily="34" charset="0"/>
                <a:cs typeface="Verdana" panose="020B0604030504040204" pitchFamily="34" charset="0"/>
              </a:rPr>
              <a:t>Νιώθω να με διακατέχει πολύ μεγάλη αγωνία για αυτό το μάθημα</a:t>
            </a:r>
            <a:r>
              <a:rPr lang="el-GR" dirty="0">
                <a:latin typeface="+mj-lt"/>
                <a:ea typeface="Verdana" panose="020B0604030504040204" pitchFamily="34" charset="0"/>
                <a:cs typeface="Verdana" panose="020B0604030504040204" pitchFamily="34" charset="0"/>
              </a:rPr>
              <a:t>.  Έχουν και οι δάσκαλοι αυτήν την αγωνία όταν έρχονται για πρώτη φορά σε επαφή με μια νέα τάξη μαθητών;</a:t>
            </a:r>
          </a:p>
          <a:p>
            <a:pPr algn="just"/>
            <a:r>
              <a:rPr lang="el-GR" dirty="0">
                <a:latin typeface="+mj-lt"/>
                <a:ea typeface="Verdana" panose="020B0604030504040204" pitchFamily="34" charset="0"/>
                <a:cs typeface="Verdana" panose="020B0604030504040204" pitchFamily="34" charset="0"/>
              </a:rPr>
              <a:t>Ίσως να ισχύει και το αντίθετο:</a:t>
            </a:r>
          </a:p>
          <a:p>
            <a:pPr marL="0" indent="0" algn="just">
              <a:buNone/>
            </a:pPr>
            <a:r>
              <a:rPr lang="el-GR" dirty="0">
                <a:latin typeface="+mj-lt"/>
                <a:ea typeface="Verdana" panose="020B0604030504040204" pitchFamily="34" charset="0"/>
                <a:cs typeface="Verdana" panose="020B0604030504040204" pitchFamily="34" charset="0"/>
              </a:rPr>
              <a:t>δεν ξέρετε τι να περιμένετε από εμένα ή τι απαιτήσεις μπορεί να έχω εγώ από εσάς, αν θα ικανοποιηθούν οι ανάγκες που σας έφεραν να παρακολουθήσετε αυτό το σεμινάριο </a:t>
            </a:r>
          </a:p>
          <a:p>
            <a:pPr algn="just"/>
            <a:r>
              <a:rPr lang="el-GR" dirty="0">
                <a:latin typeface="+mj-lt"/>
                <a:ea typeface="Verdana" panose="020B0604030504040204" pitchFamily="34" charset="0"/>
                <a:cs typeface="Verdana" panose="020B0604030504040204" pitchFamily="34" charset="0"/>
              </a:rPr>
              <a:t>Τελικά πως είναι να παλινδρομεί κανείς στο ρόλο του μαθητή; </a:t>
            </a:r>
            <a:endParaRPr lang="en-GR" dirty="0">
              <a:latin typeface="+mj-lt"/>
              <a:ea typeface="Verdana" panose="020B0604030504040204" pitchFamily="34" charset="0"/>
              <a:cs typeface="Verdana" panose="020B0604030504040204" pitchFamily="34" charset="0"/>
            </a:endParaRPr>
          </a:p>
          <a:p>
            <a:pPr algn="just"/>
            <a:r>
              <a:rPr lang="el-GR" dirty="0">
                <a:latin typeface="+mj-lt"/>
                <a:ea typeface="Verdana" panose="020B0604030504040204" pitchFamily="34" charset="0"/>
                <a:cs typeface="Verdana" panose="020B0604030504040204" pitchFamily="34" charset="0"/>
              </a:rPr>
              <a:t>Έχουν και οι μαθητές σας άραγε τέτοιες αγωνίες;</a:t>
            </a:r>
            <a:endParaRPr lang="en-GR" dirty="0">
              <a:latin typeface="+mj-lt"/>
              <a:ea typeface="Verdana" panose="020B0604030504040204" pitchFamily="34" charset="0"/>
              <a:cs typeface="Verdana" panose="020B0604030504040204" pitchFamily="34" charset="0"/>
            </a:endParaRPr>
          </a:p>
          <a:p>
            <a:endParaRPr lang="en-GR" dirty="0"/>
          </a:p>
        </p:txBody>
      </p:sp>
    </p:spTree>
    <p:extLst>
      <p:ext uri="{BB962C8B-B14F-4D97-AF65-F5344CB8AC3E}">
        <p14:creationId xmlns:p14="http://schemas.microsoft.com/office/powerpoint/2010/main" val="1063638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AA9E">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5C069-CE4E-DF4F-A4D9-A272441BC41D}"/>
              </a:ext>
            </a:extLst>
          </p:cNvPr>
          <p:cNvSpPr>
            <a:spLocks noGrp="1"/>
          </p:cNvSpPr>
          <p:nvPr>
            <p:ph type="title"/>
          </p:nvPr>
        </p:nvSpPr>
        <p:spPr/>
        <p:txBody>
          <a:bodyPr/>
          <a:lstStyle/>
          <a:p>
            <a:endParaRPr lang="en-GR"/>
          </a:p>
        </p:txBody>
      </p:sp>
      <p:sp>
        <p:nvSpPr>
          <p:cNvPr id="3" name="Content Placeholder 2">
            <a:extLst>
              <a:ext uri="{FF2B5EF4-FFF2-40B4-BE49-F238E27FC236}">
                <a16:creationId xmlns:a16="http://schemas.microsoft.com/office/drawing/2014/main" id="{A7B7053C-D344-7242-8F95-447163D3BD8B}"/>
              </a:ext>
            </a:extLst>
          </p:cNvPr>
          <p:cNvSpPr>
            <a:spLocks noGrp="1"/>
          </p:cNvSpPr>
          <p:nvPr>
            <p:ph idx="1"/>
          </p:nvPr>
        </p:nvSpPr>
        <p:spPr>
          <a:xfrm>
            <a:off x="838200" y="2521527"/>
            <a:ext cx="10515600" cy="3971348"/>
          </a:xfrm>
        </p:spPr>
        <p:txBody>
          <a:bodyPr/>
          <a:lstStyle/>
          <a:p>
            <a:pPr marL="0" indent="0" algn="just">
              <a:buNone/>
            </a:pPr>
            <a:r>
              <a:rPr lang="el-GR" dirty="0">
                <a:latin typeface="+mj-lt"/>
                <a:ea typeface="Verdana" panose="020B0604030504040204" pitchFamily="34" charset="0"/>
                <a:cs typeface="Verdana" panose="020B0604030504040204" pitchFamily="34" charset="0"/>
              </a:rPr>
              <a:t>Ωστόσο μπαίνοντας στη θέση των μαθητών , μπορούμε όλα αυτά να τα αναγνωρίσουμε στον εαυτό μας,  και αυτό αυξάνει τη διορατικότητα μας και την κατανόηση μας απέναντι σε αυτούς.</a:t>
            </a:r>
          </a:p>
          <a:p>
            <a:pPr marL="0" indent="0" algn="just">
              <a:buNone/>
            </a:pPr>
            <a:endParaRPr lang="el-GR" dirty="0">
              <a:latin typeface="+mj-lt"/>
              <a:ea typeface="Verdana" panose="020B0604030504040204" pitchFamily="34" charset="0"/>
              <a:cs typeface="Verdana" panose="020B0604030504040204" pitchFamily="34" charset="0"/>
            </a:endParaRPr>
          </a:p>
          <a:p>
            <a:pPr marL="0" indent="0" algn="just">
              <a:buNone/>
            </a:pPr>
            <a:r>
              <a:rPr lang="el-GR" dirty="0">
                <a:latin typeface="+mj-lt"/>
                <a:ea typeface="Verdana" panose="020B0604030504040204" pitchFamily="34" charset="0"/>
                <a:cs typeface="Verdana" panose="020B0604030504040204" pitchFamily="34" charset="0"/>
              </a:rPr>
              <a:t> Αυτή η επίγνωση βοηθά τους δασκάλους να αρχίσουν να ταυτίζονται με και να συμμερίζονται τα συναισθήματα των μαθητών τους.</a:t>
            </a:r>
            <a:endParaRPr lang="en-GR" dirty="0">
              <a:latin typeface="+mj-lt"/>
              <a:ea typeface="Verdana" panose="020B0604030504040204" pitchFamily="34" charset="0"/>
              <a:cs typeface="Verdana" panose="020B0604030504040204" pitchFamily="34" charset="0"/>
            </a:endParaRPr>
          </a:p>
        </p:txBody>
      </p:sp>
      <p:sp>
        <p:nvSpPr>
          <p:cNvPr id="4" name="Rounded Rectangle 3">
            <a:extLst>
              <a:ext uri="{FF2B5EF4-FFF2-40B4-BE49-F238E27FC236}">
                <a16:creationId xmlns:a16="http://schemas.microsoft.com/office/drawing/2014/main" id="{F25DEF2F-6F72-274C-9EC6-D7B5F204ECD7}"/>
              </a:ext>
            </a:extLst>
          </p:cNvPr>
          <p:cNvSpPr/>
          <p:nvPr/>
        </p:nvSpPr>
        <p:spPr>
          <a:xfrm>
            <a:off x="699654" y="365125"/>
            <a:ext cx="10792691" cy="1897639"/>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just"/>
            <a:r>
              <a:rPr lang="el-GR" sz="2800" dirty="0">
                <a:solidFill>
                  <a:schemeClr val="bg1"/>
                </a:solidFill>
                <a:latin typeface="+mj-lt"/>
                <a:ea typeface="Verdana" panose="020B0604030504040204" pitchFamily="34" charset="0"/>
                <a:cs typeface="Verdana" panose="020B0604030504040204" pitchFamily="34" charset="0"/>
              </a:rPr>
              <a:t>Δυστυχώς η απαιτητικότητα των δραστηριοτήτων μέσα σε ένα σχολείο δεν αφήνει αρκετό χώρο και χρόνο για να αναλογιστεί κανείς τη σημασία των αλληλεπιδράσεων που λαμβάνουν χώρα. </a:t>
            </a:r>
            <a:endParaRPr lang="en-GR" sz="2800" dirty="0">
              <a:solidFill>
                <a:schemeClr val="bg1"/>
              </a:solidFill>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433457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4BC1-1BFE-C045-A756-7878944B11A9}"/>
              </a:ext>
            </a:extLst>
          </p:cNvPr>
          <p:cNvSpPr>
            <a:spLocks noGrp="1"/>
          </p:cNvSpPr>
          <p:nvPr>
            <p:ph type="title"/>
          </p:nvPr>
        </p:nvSpPr>
        <p:spPr/>
        <p:txBody>
          <a:bodyPr/>
          <a:lstStyle/>
          <a:p>
            <a:r>
              <a:rPr lang="el-GR" dirty="0">
                <a:solidFill>
                  <a:schemeClr val="bg2">
                    <a:lumMod val="50000"/>
                  </a:schemeClr>
                </a:solidFill>
                <a:ea typeface="Verdana" panose="020B0604030504040204" pitchFamily="34" charset="0"/>
                <a:cs typeface="Verdana" panose="020B0604030504040204" pitchFamily="34" charset="0"/>
              </a:rPr>
              <a:t>Τι θα καθορίσει αν θα πάει καλά αυτό το σεμινάριο; </a:t>
            </a:r>
            <a:endParaRPr lang="en-GR"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0CC2C0DA-63D4-744E-803E-D886587579A9}"/>
              </a:ext>
            </a:extLst>
          </p:cNvPr>
          <p:cNvSpPr>
            <a:spLocks noGrp="1"/>
          </p:cNvSpPr>
          <p:nvPr>
            <p:ph idx="1"/>
          </p:nvPr>
        </p:nvSpPr>
        <p:spPr>
          <a:xfrm>
            <a:off x="838200" y="3228109"/>
            <a:ext cx="10515600" cy="2948854"/>
          </a:xfrm>
        </p:spPr>
        <p:txBody>
          <a:bodyPr/>
          <a:lstStyle/>
          <a:p>
            <a:pPr marL="0" indent="0" algn="just">
              <a:buNone/>
            </a:pPr>
            <a:r>
              <a:rPr lang="el-GR" dirty="0">
                <a:latin typeface="+mj-lt"/>
                <a:ea typeface="Verdana" panose="020B0604030504040204" pitchFamily="34" charset="0"/>
                <a:cs typeface="Verdana" panose="020B0604030504040204" pitchFamily="34" charset="0"/>
              </a:rPr>
              <a:t>Τελικά νομίζω ότι το αν  θα πάει καλά αυτό το σεμινάριο εξαρτάται από το αν θα καταφέρουμε να συναντηθούμε ψυχικά νους με νου. Όπως ακριβώς συμβαίνει και μεταξύ δασκάλου και μαθητή. </a:t>
            </a:r>
            <a:endParaRPr lang="en-GR" dirty="0">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135538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2D988-E5FF-4243-95B0-E48536110FC5}"/>
              </a:ext>
            </a:extLst>
          </p:cNvPr>
          <p:cNvSpPr>
            <a:spLocks noGrp="1"/>
          </p:cNvSpPr>
          <p:nvPr>
            <p:ph type="title"/>
          </p:nvPr>
        </p:nvSpPr>
        <p:spPr/>
        <p:txBody>
          <a:bodyPr>
            <a:normAutofit fontScale="90000"/>
          </a:bodyPr>
          <a:lstStyle/>
          <a:p>
            <a:r>
              <a:rPr lang="el-GR" dirty="0">
                <a:solidFill>
                  <a:schemeClr val="bg2">
                    <a:lumMod val="50000"/>
                  </a:schemeClr>
                </a:solidFill>
                <a:ea typeface="Verdana" panose="020B0604030504040204" pitchFamily="34" charset="0"/>
                <a:cs typeface="Verdana" panose="020B0604030504040204" pitchFamily="34" charset="0"/>
              </a:rPr>
              <a:t>Η συμβολή των δασκάλων είναι πολύ σημαντική </a:t>
            </a:r>
            <a:br>
              <a:rPr lang="el-GR" dirty="0">
                <a:solidFill>
                  <a:schemeClr val="bg2">
                    <a:lumMod val="25000"/>
                  </a:schemeClr>
                </a:solidFill>
              </a:rPr>
            </a:br>
            <a:endParaRPr lang="en-GR" dirty="0">
              <a:solidFill>
                <a:schemeClr val="bg2">
                  <a:lumMod val="25000"/>
                </a:schemeClr>
              </a:solidFill>
            </a:endParaRPr>
          </a:p>
        </p:txBody>
      </p:sp>
      <p:sp>
        <p:nvSpPr>
          <p:cNvPr id="3" name="Content Placeholder 2">
            <a:extLst>
              <a:ext uri="{FF2B5EF4-FFF2-40B4-BE49-F238E27FC236}">
                <a16:creationId xmlns:a16="http://schemas.microsoft.com/office/drawing/2014/main" id="{DB858C1A-667B-684C-A727-B34E8BFDCD72}"/>
              </a:ext>
            </a:extLst>
          </p:cNvPr>
          <p:cNvSpPr>
            <a:spLocks noGrp="1"/>
          </p:cNvSpPr>
          <p:nvPr>
            <p:ph idx="1"/>
          </p:nvPr>
        </p:nvSpPr>
        <p:spPr>
          <a:xfrm>
            <a:off x="207819" y="1569336"/>
            <a:ext cx="5888181" cy="5149516"/>
          </a:xfrm>
        </p:spPr>
        <p:txBody>
          <a:bodyPr>
            <a:normAutofit fontScale="92500" lnSpcReduction="10000"/>
          </a:bodyPr>
          <a:lstStyle/>
          <a:p>
            <a:pPr marL="0" indent="0" algn="just">
              <a:buNone/>
            </a:pPr>
            <a:r>
              <a:rPr lang="el-GR" dirty="0">
                <a:latin typeface="+mj-lt"/>
                <a:ea typeface="Verdana" panose="020B0604030504040204" pitchFamily="34" charset="0"/>
                <a:cs typeface="Verdana" panose="020B0604030504040204" pitchFamily="34" charset="0"/>
              </a:rPr>
              <a:t>Διευκολύνουν μια λεπτή </a:t>
            </a:r>
            <a:r>
              <a:rPr lang="el-GR" b="1" dirty="0">
                <a:latin typeface="+mj-lt"/>
                <a:ea typeface="Verdana" panose="020B0604030504040204" pitchFamily="34" charset="0"/>
                <a:cs typeface="Verdana" panose="020B0604030504040204" pitchFamily="34" charset="0"/>
              </a:rPr>
              <a:t>μετάβαση </a:t>
            </a:r>
            <a:r>
              <a:rPr lang="el-GR" dirty="0">
                <a:latin typeface="+mj-lt"/>
                <a:ea typeface="Verdana" panose="020B0604030504040204" pitchFamily="34" charset="0"/>
                <a:cs typeface="Verdana" panose="020B0604030504040204" pitchFamily="34" charset="0"/>
              </a:rPr>
              <a:t>από το στενό οικογενειακό περιβάλλον του παιδιού σε εκείνο των δασκάλων και των συνομηλίκων του.</a:t>
            </a:r>
          </a:p>
          <a:p>
            <a:pPr marL="0" indent="0" algn="just">
              <a:buNone/>
            </a:pPr>
            <a:r>
              <a:rPr lang="el-GR" dirty="0">
                <a:latin typeface="+mj-lt"/>
                <a:ea typeface="Verdana" panose="020B0604030504040204" pitchFamily="34" charset="0"/>
                <a:cs typeface="Verdana" panose="020B0604030504040204" pitchFamily="34" charset="0"/>
              </a:rPr>
              <a:t>Βάζουν τα </a:t>
            </a:r>
            <a:r>
              <a:rPr lang="el-GR" b="1" dirty="0">
                <a:latin typeface="+mj-lt"/>
                <a:ea typeface="Verdana" panose="020B0604030504040204" pitchFamily="34" charset="0"/>
                <a:cs typeface="Verdana" panose="020B0604030504040204" pitchFamily="34" charset="0"/>
              </a:rPr>
              <a:t>θεμέλια</a:t>
            </a:r>
            <a:r>
              <a:rPr lang="el-GR" dirty="0">
                <a:latin typeface="+mj-lt"/>
                <a:ea typeface="Verdana" panose="020B0604030504040204" pitchFamily="34" charset="0"/>
                <a:cs typeface="Verdana" panose="020B0604030504040204" pitchFamily="34" charset="0"/>
              </a:rPr>
              <a:t> της σχέσης του παιδιού με τα άτομα που διδάσκουν, της μαθησιακής διαδικασίας μέσα σε ομάδα και της ένταξης του στο εκπαιδευτικό σύστημα. </a:t>
            </a:r>
          </a:p>
          <a:p>
            <a:pPr marL="0" indent="0" algn="just">
              <a:buNone/>
            </a:pPr>
            <a:r>
              <a:rPr lang="el-GR" b="1" dirty="0">
                <a:latin typeface="+mj-lt"/>
                <a:ea typeface="Verdana" panose="020B0604030504040204" pitchFamily="34" charset="0"/>
                <a:cs typeface="Verdana" panose="020B0604030504040204" pitchFamily="34" charset="0"/>
              </a:rPr>
              <a:t>Η μετάδοση της γνώσης και  των κοινωνικών δεξιοτήτων εξαρτάται σε μεγάλο βαθμό από τη φύση της σχέσης μαθητή και δασκάλου, μαθητή και συμμαθητών του, μαθητή και σχολείου συνολικά</a:t>
            </a:r>
            <a:endParaRPr lang="en-GR" b="1" dirty="0">
              <a:latin typeface="+mj-lt"/>
              <a:ea typeface="Verdana" panose="020B0604030504040204" pitchFamily="34" charset="0"/>
              <a:cs typeface="Verdana" panose="020B0604030504040204" pitchFamily="34" charset="0"/>
            </a:endParaRPr>
          </a:p>
          <a:p>
            <a:endParaRPr lang="en-GR" dirty="0"/>
          </a:p>
        </p:txBody>
      </p:sp>
      <p:pic>
        <p:nvPicPr>
          <p:cNvPr id="5" name="Picture 4">
            <a:extLst>
              <a:ext uri="{FF2B5EF4-FFF2-40B4-BE49-F238E27FC236}">
                <a16:creationId xmlns:a16="http://schemas.microsoft.com/office/drawing/2014/main" id="{14D7CB04-70BA-EC48-B958-675FCD84C7C8}"/>
              </a:ext>
            </a:extLst>
          </p:cNvPr>
          <p:cNvPicPr>
            <a:picLocks noChangeAspect="1"/>
          </p:cNvPicPr>
          <p:nvPr/>
        </p:nvPicPr>
        <p:blipFill>
          <a:blip r:embed="rId2"/>
          <a:stretch>
            <a:fillRect/>
          </a:stretch>
        </p:blipFill>
        <p:spPr>
          <a:xfrm>
            <a:off x="6386945" y="1260764"/>
            <a:ext cx="5597236" cy="4775200"/>
          </a:xfrm>
          <a:prstGeom prst="rect">
            <a:avLst/>
          </a:prstGeom>
        </p:spPr>
      </p:pic>
    </p:spTree>
    <p:extLst>
      <p:ext uri="{BB962C8B-B14F-4D97-AF65-F5344CB8AC3E}">
        <p14:creationId xmlns:p14="http://schemas.microsoft.com/office/powerpoint/2010/main" val="2890563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44EB5-2359-DD40-ACAB-4F812806111F}"/>
              </a:ext>
            </a:extLst>
          </p:cNvPr>
          <p:cNvSpPr>
            <a:spLocks noGrp="1"/>
          </p:cNvSpPr>
          <p:nvPr>
            <p:ph type="title"/>
          </p:nvPr>
        </p:nvSpPr>
        <p:spPr/>
        <p:txBody>
          <a:bodyPr/>
          <a:lstStyle/>
          <a:p>
            <a:r>
              <a:rPr lang="el-GR" dirty="0">
                <a:solidFill>
                  <a:schemeClr val="bg2">
                    <a:lumMod val="50000"/>
                  </a:schemeClr>
                </a:solidFill>
                <a:ea typeface="Verdana" panose="020B0604030504040204" pitchFamily="34" charset="0"/>
                <a:cs typeface="Verdana" panose="020B0604030504040204" pitchFamily="34" charset="0"/>
              </a:rPr>
              <a:t>Πώς μαθαίνουμε για τον κόσμο;</a:t>
            </a:r>
            <a:endParaRPr lang="en-GR"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3342D42A-8200-CB43-A22E-00BAC13D98FF}"/>
              </a:ext>
            </a:extLst>
          </p:cNvPr>
          <p:cNvSpPr>
            <a:spLocks noGrp="1"/>
          </p:cNvSpPr>
          <p:nvPr>
            <p:ph idx="1"/>
          </p:nvPr>
        </p:nvSpPr>
        <p:spPr/>
        <p:txBody>
          <a:bodyPr>
            <a:normAutofit/>
          </a:bodyPr>
          <a:lstStyle/>
          <a:p>
            <a:pPr marL="0" indent="0" algn="just">
              <a:buNone/>
            </a:pPr>
            <a:r>
              <a:rPr lang="el-GR" dirty="0">
                <a:latin typeface="+mj-lt"/>
                <a:ea typeface="Verdana" panose="020B0604030504040204" pitchFamily="34" charset="0"/>
                <a:cs typeface="Verdana" panose="020B0604030504040204" pitchFamily="34" charset="0"/>
              </a:rPr>
              <a:t>Μαθαίνουμε για τον κόσμο και για τον εαυτό μας από τη στιγμή που γεννιόμαστε και εξακολουθούμε να το κάνουμε σε όλη τη διάρκεια της ζωής μας.</a:t>
            </a:r>
          </a:p>
          <a:p>
            <a:pPr algn="just"/>
            <a:r>
              <a:rPr lang="el-GR" b="1" dirty="0">
                <a:ea typeface="Verdana" panose="020B0604030504040204" pitchFamily="34" charset="0"/>
                <a:cs typeface="Verdana" panose="020B0604030504040204" pitchFamily="34" charset="0"/>
              </a:rPr>
              <a:t>Μέσα από μια εξαρτημένη σχέση με ένα άλλο ανθρώπινο πλάσμα </a:t>
            </a:r>
          </a:p>
          <a:p>
            <a:pPr marL="0" indent="0" algn="just">
              <a:buNone/>
            </a:pPr>
            <a:r>
              <a:rPr lang="el-GR" dirty="0">
                <a:latin typeface="+mj-lt"/>
                <a:ea typeface="Verdana" panose="020B0604030504040204" pitchFamily="34" charset="0"/>
                <a:cs typeface="Verdana" panose="020B0604030504040204" pitchFamily="34" charset="0"/>
              </a:rPr>
              <a:t>Η </a:t>
            </a:r>
            <a:r>
              <a:rPr lang="el-GR" b="1" dirty="0">
                <a:latin typeface="+mj-lt"/>
                <a:ea typeface="Verdana" panose="020B0604030504040204" pitchFamily="34" charset="0"/>
                <a:cs typeface="Verdana" panose="020B0604030504040204" pitchFamily="34" charset="0"/>
              </a:rPr>
              <a:t>ποιότητα</a:t>
            </a:r>
            <a:r>
              <a:rPr lang="el-GR" dirty="0">
                <a:latin typeface="+mj-lt"/>
                <a:ea typeface="Verdana" panose="020B0604030504040204" pitchFamily="34" charset="0"/>
                <a:cs typeface="Verdana" panose="020B0604030504040204" pitchFamily="34" charset="0"/>
              </a:rPr>
              <a:t> αυτής της σχέσης επηρεάζει βαθιά την αισιοδοξία που απαιτείται για να παραμείνει κανείς περίεργος και ανοιχτός σε καινούριες εμπειρίες, την ικανότητα να αντιλαμβάνεται τις συνδέσεις ανάμεσα στα πράγματα και να ανακαλύπτει τη σημασία τους. </a:t>
            </a:r>
            <a:endParaRPr lang="en-GR" dirty="0">
              <a:latin typeface="+mj-lt"/>
              <a:ea typeface="Verdana" panose="020B0604030504040204" pitchFamily="34" charset="0"/>
              <a:cs typeface="Verdana" panose="020B0604030504040204" pitchFamily="34" charset="0"/>
            </a:endParaRPr>
          </a:p>
          <a:p>
            <a:endParaRPr lang="en-GR" dirty="0"/>
          </a:p>
        </p:txBody>
      </p:sp>
    </p:spTree>
    <p:extLst>
      <p:ext uri="{BB962C8B-B14F-4D97-AF65-F5344CB8AC3E}">
        <p14:creationId xmlns:p14="http://schemas.microsoft.com/office/powerpoint/2010/main" val="2908965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CFFE4">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94F41-ED79-D940-BA06-97F570B87FF7}"/>
              </a:ext>
            </a:extLst>
          </p:cNvPr>
          <p:cNvSpPr>
            <a:spLocks noGrp="1"/>
          </p:cNvSpPr>
          <p:nvPr>
            <p:ph type="title"/>
          </p:nvPr>
        </p:nvSpPr>
        <p:spPr>
          <a:xfrm>
            <a:off x="838200" y="152401"/>
            <a:ext cx="4301836" cy="900544"/>
          </a:xfrm>
        </p:spPr>
        <p:txBody>
          <a:bodyPr>
            <a:normAutofit/>
          </a:bodyPr>
          <a:lstStyle/>
          <a:p>
            <a:r>
              <a:rPr lang="el-GR" dirty="0">
                <a:solidFill>
                  <a:schemeClr val="bg2">
                    <a:lumMod val="50000"/>
                  </a:schemeClr>
                </a:solidFill>
                <a:ea typeface="Verdana" panose="020B0604030504040204" pitchFamily="34" charset="0"/>
                <a:cs typeface="Verdana" panose="020B0604030504040204" pitchFamily="34" charset="0"/>
              </a:rPr>
              <a:t>Βρέφος- μητέρα</a:t>
            </a:r>
            <a:endParaRPr lang="en-GR"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B38F6A07-31F3-5547-BA4C-51F2FF01A4F0}"/>
              </a:ext>
            </a:extLst>
          </p:cNvPr>
          <p:cNvSpPr>
            <a:spLocks noGrp="1"/>
          </p:cNvSpPr>
          <p:nvPr>
            <p:ph idx="1"/>
          </p:nvPr>
        </p:nvSpPr>
        <p:spPr>
          <a:xfrm>
            <a:off x="124692" y="1330036"/>
            <a:ext cx="5708072" cy="5375564"/>
          </a:xfrm>
        </p:spPr>
        <p:txBody>
          <a:bodyPr>
            <a:normAutofit fontScale="92500" lnSpcReduction="20000"/>
          </a:bodyPr>
          <a:lstStyle/>
          <a:p>
            <a:pPr marL="0" indent="0" algn="just">
              <a:buNone/>
            </a:pPr>
            <a:r>
              <a:rPr lang="el-GR" i="1" dirty="0">
                <a:latin typeface="+mj-lt"/>
                <a:ea typeface="Verdana" panose="020B0604030504040204" pitchFamily="34" charset="0"/>
                <a:cs typeface="Verdana" panose="020B0604030504040204" pitchFamily="34" charset="0"/>
              </a:rPr>
              <a:t>Έχουμε λοιπόν ένα βρέφος και μια μαμά. Το βρέφος πεινάει και νιώθει πόνο, κρυώνει και νιώθει πόνο, βρέχεται και νιώθει πόνο. </a:t>
            </a:r>
          </a:p>
          <a:p>
            <a:pPr marL="0" indent="0" algn="just">
              <a:buNone/>
            </a:pPr>
            <a:r>
              <a:rPr lang="el-GR" dirty="0">
                <a:latin typeface="+mj-lt"/>
                <a:ea typeface="Verdana" panose="020B0604030504040204" pitchFamily="34" charset="0"/>
                <a:cs typeface="Verdana" panose="020B0604030504040204" pitchFamily="34" charset="0"/>
              </a:rPr>
              <a:t>Ποιος θα δώσει νόημα σε αυτές τις εμπειρίες και θα τις διαφοροποιήσει; </a:t>
            </a:r>
          </a:p>
          <a:p>
            <a:pPr marL="0" indent="0" algn="just">
              <a:buNone/>
            </a:pPr>
            <a:r>
              <a:rPr lang="el-GR" b="1" dirty="0">
                <a:latin typeface="+mj-lt"/>
                <a:ea typeface="Verdana" panose="020B0604030504040204" pitchFamily="34" charset="0"/>
                <a:cs typeface="Verdana" panose="020B0604030504040204" pitchFamily="34" charset="0"/>
              </a:rPr>
              <a:t>Η μητέρα</a:t>
            </a:r>
            <a:r>
              <a:rPr lang="el-GR" dirty="0">
                <a:latin typeface="+mj-lt"/>
                <a:ea typeface="Verdana" panose="020B0604030504040204" pitchFamily="34" charset="0"/>
                <a:cs typeface="Verdana" panose="020B0604030504040204" pitchFamily="34" charset="0"/>
              </a:rPr>
              <a:t>. </a:t>
            </a:r>
          </a:p>
          <a:p>
            <a:pPr marL="0" indent="0" algn="just">
              <a:buNone/>
            </a:pPr>
            <a:r>
              <a:rPr lang="el-GR" dirty="0">
                <a:latin typeface="+mj-lt"/>
                <a:ea typeface="Verdana" panose="020B0604030504040204" pitchFamily="34" charset="0"/>
                <a:cs typeface="Verdana" panose="020B0604030504040204" pitchFamily="34" charset="0"/>
              </a:rPr>
              <a:t>Αυτή δίνει </a:t>
            </a:r>
            <a:r>
              <a:rPr lang="el-GR" b="1" dirty="0">
                <a:latin typeface="+mj-lt"/>
                <a:ea typeface="Verdana" panose="020B0604030504040204" pitchFamily="34" charset="0"/>
                <a:cs typeface="Verdana" panose="020B0604030504040204" pitchFamily="34" charset="0"/>
              </a:rPr>
              <a:t>νόημα</a:t>
            </a:r>
            <a:r>
              <a:rPr lang="el-GR" dirty="0">
                <a:latin typeface="+mj-lt"/>
                <a:ea typeface="Verdana" panose="020B0604030504040204" pitchFamily="34" charset="0"/>
                <a:cs typeface="Verdana" panose="020B0604030504040204" pitchFamily="34" charset="0"/>
              </a:rPr>
              <a:t> στον «πόνο» της πείνας προσφέροντας τροφή, κοκ.</a:t>
            </a:r>
          </a:p>
          <a:p>
            <a:pPr marL="0" indent="0" algn="just">
              <a:buNone/>
            </a:pPr>
            <a:r>
              <a:rPr lang="el-GR" dirty="0">
                <a:latin typeface="+mj-lt"/>
                <a:ea typeface="Verdana" panose="020B0604030504040204" pitchFamily="34" charset="0"/>
                <a:cs typeface="Verdana" panose="020B0604030504040204" pitchFamily="34" charset="0"/>
              </a:rPr>
              <a:t> Αν η μητέρα δεν είναι αρκετά διαθέσιμη και δυσκολεύεται να ερμηνεύσει τις ανάγκες του </a:t>
            </a:r>
            <a:r>
              <a:rPr lang="el-GR" dirty="0" err="1">
                <a:latin typeface="+mj-lt"/>
                <a:ea typeface="Verdana" panose="020B0604030504040204" pitchFamily="34" charset="0"/>
                <a:cs typeface="Verdana" panose="020B0604030504040204" pitchFamily="34" charset="0"/>
              </a:rPr>
              <a:t>μωρου</a:t>
            </a:r>
            <a:r>
              <a:rPr lang="el-GR" dirty="0">
                <a:latin typeface="+mj-lt"/>
                <a:ea typeface="Verdana" panose="020B0604030504040204" pitchFamily="34" charset="0"/>
                <a:cs typeface="Verdana" panose="020B0604030504040204" pitchFamily="34" charset="0"/>
              </a:rPr>
              <a:t> της τότε αυτό προκαλεί </a:t>
            </a:r>
            <a:r>
              <a:rPr lang="el-GR" b="1" dirty="0">
                <a:latin typeface="+mj-lt"/>
                <a:ea typeface="Verdana" panose="020B0604030504040204" pitchFamily="34" charset="0"/>
                <a:cs typeface="Verdana" panose="020B0604030504040204" pitchFamily="34" charset="0"/>
              </a:rPr>
              <a:t>σύγχυση</a:t>
            </a:r>
            <a:r>
              <a:rPr lang="el-GR" dirty="0">
                <a:latin typeface="+mj-lt"/>
                <a:ea typeface="Verdana" panose="020B0604030504040204" pitchFamily="34" charset="0"/>
                <a:cs typeface="Verdana" panose="020B0604030504040204" pitchFamily="34" charset="0"/>
              </a:rPr>
              <a:t> στο βρέφος. </a:t>
            </a:r>
          </a:p>
          <a:p>
            <a:pPr marL="0" indent="0" algn="just">
              <a:buNone/>
            </a:pPr>
            <a:r>
              <a:rPr lang="el-GR" dirty="0">
                <a:latin typeface="+mj-lt"/>
                <a:ea typeface="Verdana" panose="020B0604030504040204" pitchFamily="34" charset="0"/>
                <a:cs typeface="Verdana" panose="020B0604030504040204" pitchFamily="34" charset="0"/>
              </a:rPr>
              <a:t>Αυτή η σχέση λειτουργεί σαν </a:t>
            </a:r>
            <a:r>
              <a:rPr lang="el-GR" b="1" dirty="0">
                <a:latin typeface="+mj-lt"/>
                <a:ea typeface="Verdana" panose="020B0604030504040204" pitchFamily="34" charset="0"/>
                <a:cs typeface="Verdana" panose="020B0604030504040204" pitchFamily="34" charset="0"/>
              </a:rPr>
              <a:t>αρχέτυπο</a:t>
            </a:r>
            <a:r>
              <a:rPr lang="el-GR" dirty="0">
                <a:latin typeface="+mj-lt"/>
                <a:ea typeface="Verdana" panose="020B0604030504040204" pitchFamily="34" charset="0"/>
                <a:cs typeface="Verdana" panose="020B0604030504040204" pitchFamily="34" charset="0"/>
              </a:rPr>
              <a:t> στις επόμενες σχέσεις του παιδιού. </a:t>
            </a:r>
          </a:p>
          <a:p>
            <a:pPr marL="0" indent="0" algn="just">
              <a:buNone/>
            </a:pPr>
            <a:r>
              <a:rPr lang="el-GR" sz="2400" dirty="0">
                <a:latin typeface="+mj-lt"/>
                <a:ea typeface="Verdana" panose="020B0604030504040204" pitchFamily="34" charset="0"/>
                <a:cs typeface="Verdana" panose="020B0604030504040204" pitchFamily="34" charset="0"/>
              </a:rPr>
              <a:t>Πάντα υπάρχει η δυνατότητα επανόρθωσης</a:t>
            </a:r>
            <a:r>
              <a:rPr lang="el-GR" dirty="0">
                <a:latin typeface="+mj-lt"/>
                <a:ea typeface="Verdana" panose="020B0604030504040204" pitchFamily="34" charset="0"/>
                <a:cs typeface="Verdana" panose="020B0604030504040204" pitchFamily="34" charset="0"/>
              </a:rPr>
              <a:t>.</a:t>
            </a:r>
            <a:endParaRPr lang="en-GR" dirty="0">
              <a:latin typeface="+mj-lt"/>
              <a:ea typeface="Verdana" panose="020B0604030504040204" pitchFamily="34" charset="0"/>
              <a:cs typeface="Verdana" panose="020B0604030504040204" pitchFamily="34" charset="0"/>
            </a:endParaRPr>
          </a:p>
          <a:p>
            <a:endParaRPr lang="en-GR" dirty="0"/>
          </a:p>
        </p:txBody>
      </p:sp>
      <p:pic>
        <p:nvPicPr>
          <p:cNvPr id="5" name="Picture 4">
            <a:extLst>
              <a:ext uri="{FF2B5EF4-FFF2-40B4-BE49-F238E27FC236}">
                <a16:creationId xmlns:a16="http://schemas.microsoft.com/office/drawing/2014/main" id="{85061692-083F-C046-A051-8DB3B682A001}"/>
              </a:ext>
            </a:extLst>
          </p:cNvPr>
          <p:cNvPicPr>
            <a:picLocks noChangeAspect="1"/>
          </p:cNvPicPr>
          <p:nvPr/>
        </p:nvPicPr>
        <p:blipFill>
          <a:blip r:embed="rId2"/>
          <a:stretch>
            <a:fillRect/>
          </a:stretch>
        </p:blipFill>
        <p:spPr>
          <a:xfrm>
            <a:off x="6096000" y="0"/>
            <a:ext cx="6858000" cy="6858000"/>
          </a:xfrm>
          <a:prstGeom prst="rect">
            <a:avLst/>
          </a:prstGeom>
        </p:spPr>
      </p:pic>
    </p:spTree>
    <p:extLst>
      <p:ext uri="{BB962C8B-B14F-4D97-AF65-F5344CB8AC3E}">
        <p14:creationId xmlns:p14="http://schemas.microsoft.com/office/powerpoint/2010/main" val="3708722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AA9E">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80E8E-7F4A-4A41-8BAC-73A9CA6CC817}"/>
              </a:ext>
            </a:extLst>
          </p:cNvPr>
          <p:cNvSpPr>
            <a:spLocks noGrp="1"/>
          </p:cNvSpPr>
          <p:nvPr>
            <p:ph type="title"/>
          </p:nvPr>
        </p:nvSpPr>
        <p:spPr/>
        <p:txBody>
          <a:bodyPr>
            <a:normAutofit fontScale="90000"/>
          </a:bodyPr>
          <a:lstStyle/>
          <a:p>
            <a:r>
              <a:rPr lang="el-GR" dirty="0">
                <a:solidFill>
                  <a:schemeClr val="bg2">
                    <a:lumMod val="50000"/>
                  </a:schemeClr>
                </a:solidFill>
                <a:ea typeface="Verdana" panose="020B0604030504040204" pitchFamily="34" charset="0"/>
                <a:cs typeface="Verdana" panose="020B0604030504040204" pitchFamily="34" charset="0"/>
              </a:rPr>
              <a:t>Τι συμβαίνει στην πράξη στη διαδικασία της μάθησης;</a:t>
            </a:r>
            <a:br>
              <a:rPr lang="en-GR" dirty="0">
                <a:solidFill>
                  <a:schemeClr val="bg2">
                    <a:lumMod val="50000"/>
                  </a:schemeClr>
                </a:solidFill>
                <a:latin typeface="Verdana" panose="020B0604030504040204" pitchFamily="34" charset="0"/>
                <a:ea typeface="Verdana" panose="020B0604030504040204" pitchFamily="34" charset="0"/>
                <a:cs typeface="Verdana" panose="020B0604030504040204" pitchFamily="34" charset="0"/>
              </a:rPr>
            </a:br>
            <a:endParaRPr lang="en-GR" dirty="0">
              <a:solidFill>
                <a:schemeClr val="bg2">
                  <a:lumMod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1FABF01D-DDB3-3144-A8D0-975048612448}"/>
              </a:ext>
            </a:extLst>
          </p:cNvPr>
          <p:cNvSpPr>
            <a:spLocks noGrp="1"/>
          </p:cNvSpPr>
          <p:nvPr>
            <p:ph idx="1"/>
          </p:nvPr>
        </p:nvSpPr>
        <p:spPr>
          <a:xfrm>
            <a:off x="529389" y="1540042"/>
            <a:ext cx="10824411" cy="5069305"/>
          </a:xfrm>
        </p:spPr>
        <p:txBody>
          <a:bodyPr>
            <a:normAutofit fontScale="92500" lnSpcReduction="20000"/>
          </a:bodyPr>
          <a:lstStyle/>
          <a:p>
            <a:pPr marL="0" indent="0" algn="just">
              <a:buNone/>
            </a:pPr>
            <a:r>
              <a:rPr lang="el-GR" dirty="0">
                <a:latin typeface="+mj-lt"/>
                <a:ea typeface="Verdana" panose="020B0604030504040204" pitchFamily="34" charset="0"/>
                <a:cs typeface="Verdana" panose="020B0604030504040204" pitchFamily="34" charset="0"/>
              </a:rPr>
              <a:t>Εμπειρίες από την αρχή της ζωής παραμένουν στα βάθη της ψυχής μας καθ’ όλη τη διάρκεια της ζωής και ξαναέρχονται στο προσκήνιο σε οποιαδήποτε κατάσταση θυμίζει το παρελθόν. </a:t>
            </a:r>
            <a:endParaRPr lang="en-GR" dirty="0">
              <a:latin typeface="+mj-lt"/>
              <a:ea typeface="Verdana" panose="020B0604030504040204" pitchFamily="34" charset="0"/>
              <a:cs typeface="Verdana" panose="020B0604030504040204" pitchFamily="34" charset="0"/>
            </a:endParaRPr>
          </a:p>
          <a:p>
            <a:pPr marL="0" indent="0" algn="just">
              <a:buNone/>
            </a:pPr>
            <a:r>
              <a:rPr lang="el-GR" dirty="0">
                <a:latin typeface="+mj-lt"/>
                <a:ea typeface="Verdana" panose="020B0604030504040204" pitchFamily="34" charset="0"/>
                <a:cs typeface="Verdana" panose="020B0604030504040204" pitchFamily="34" charset="0"/>
              </a:rPr>
              <a:t>Άρα το πόσο καλά χειρίζεται κανείς μια καινούρια κατάσταση εξαρτάται από το απόθεμα των καλών εμπειριών που έχει μέσα του. Βασισμένοι σε καλές </a:t>
            </a:r>
            <a:r>
              <a:rPr lang="el-GR" dirty="0" err="1">
                <a:latin typeface="+mj-lt"/>
                <a:ea typeface="Verdana" panose="020B0604030504040204" pitchFamily="34" charset="0"/>
                <a:cs typeface="Verdana" panose="020B0604030504040204" pitchFamily="34" charset="0"/>
              </a:rPr>
              <a:t>εσωτερικευμένες</a:t>
            </a:r>
            <a:r>
              <a:rPr lang="el-GR" dirty="0">
                <a:latin typeface="+mj-lt"/>
                <a:ea typeface="Verdana" panose="020B0604030504040204" pitchFamily="34" charset="0"/>
                <a:cs typeface="Verdana" panose="020B0604030504040204" pitchFamily="34" charset="0"/>
              </a:rPr>
              <a:t> εμπειρίες τολμάμε να διερευνήσουμε το άγνωστο.</a:t>
            </a:r>
            <a:endParaRPr lang="en-GR" dirty="0">
              <a:latin typeface="+mj-lt"/>
              <a:ea typeface="Verdana" panose="020B0604030504040204" pitchFamily="34" charset="0"/>
              <a:cs typeface="Verdana" panose="020B0604030504040204" pitchFamily="34" charset="0"/>
            </a:endParaRPr>
          </a:p>
          <a:p>
            <a:pPr marL="0" indent="0">
              <a:buNone/>
            </a:pPr>
            <a:endParaRPr lang="en-GR" dirty="0">
              <a:latin typeface="+mj-lt"/>
              <a:ea typeface="Verdana" panose="020B0604030504040204" pitchFamily="34" charset="0"/>
              <a:cs typeface="Verdana" panose="020B0604030504040204" pitchFamily="34" charset="0"/>
            </a:endParaRPr>
          </a:p>
          <a:p>
            <a:r>
              <a:rPr lang="el-GR" dirty="0">
                <a:latin typeface="+mj-lt"/>
                <a:ea typeface="Verdana" panose="020B0604030504040204" pitchFamily="34" charset="0"/>
                <a:cs typeface="Verdana" panose="020B0604030504040204" pitchFamily="34" charset="0"/>
              </a:rPr>
              <a:t>Έτσι και στη μάθηση: </a:t>
            </a:r>
          </a:p>
          <a:p>
            <a:pPr marL="0" indent="0">
              <a:buNone/>
            </a:pPr>
            <a:r>
              <a:rPr lang="el-GR" dirty="0">
                <a:latin typeface="+mj-lt"/>
                <a:ea typeface="Verdana" panose="020B0604030504040204" pitchFamily="34" charset="0"/>
                <a:cs typeface="Verdana" panose="020B0604030504040204" pitchFamily="34" charset="0"/>
              </a:rPr>
              <a:t>Υπάρχουν κάποιοι </a:t>
            </a:r>
            <a:r>
              <a:rPr lang="el-GR" dirty="0" err="1">
                <a:latin typeface="+mj-lt"/>
                <a:ea typeface="Verdana" panose="020B0604030504040204" pitchFamily="34" charset="0"/>
                <a:cs typeface="Verdana" panose="020B0604030504040204" pitchFamily="34" charset="0"/>
              </a:rPr>
              <a:t>ενδοψυχικοί</a:t>
            </a:r>
            <a:r>
              <a:rPr lang="el-GR" dirty="0">
                <a:latin typeface="+mj-lt"/>
                <a:ea typeface="Verdana" panose="020B0604030504040204" pitchFamily="34" charset="0"/>
                <a:cs typeface="Verdana" panose="020B0604030504040204" pitchFamily="34" charset="0"/>
              </a:rPr>
              <a:t> και </a:t>
            </a:r>
            <a:r>
              <a:rPr lang="el-GR" dirty="0" err="1">
                <a:latin typeface="+mj-lt"/>
                <a:ea typeface="Verdana" panose="020B0604030504040204" pitchFamily="34" charset="0"/>
                <a:cs typeface="Verdana" panose="020B0604030504040204" pitchFamily="34" charset="0"/>
              </a:rPr>
              <a:t>ενδοπροσωπικοί</a:t>
            </a:r>
            <a:r>
              <a:rPr lang="el-GR" dirty="0">
                <a:latin typeface="+mj-lt"/>
                <a:ea typeface="Verdana" panose="020B0604030504040204" pitchFamily="34" charset="0"/>
                <a:cs typeface="Verdana" panose="020B0604030504040204" pitchFamily="34" charset="0"/>
              </a:rPr>
              <a:t> παράγοντες που υπεισέρχονται στη μαθησιακή διαδικασία, στη σχέση του μαθητή προς το δάσκαλο και στη σχέση του δασκάλου προς το μαθητή. </a:t>
            </a:r>
            <a:endParaRPr lang="en-GR" dirty="0">
              <a:latin typeface="+mj-lt"/>
              <a:ea typeface="Verdana" panose="020B0604030504040204" pitchFamily="34" charset="0"/>
              <a:cs typeface="Verdana" panose="020B0604030504040204" pitchFamily="34" charset="0"/>
            </a:endParaRPr>
          </a:p>
          <a:p>
            <a:pPr>
              <a:buFont typeface="Wingdings" pitchFamily="2" charset="2"/>
              <a:buChar char="§"/>
            </a:pPr>
            <a:r>
              <a:rPr lang="el-GR" dirty="0">
                <a:latin typeface="+mj-lt"/>
                <a:ea typeface="Verdana" panose="020B0604030504040204" pitchFamily="34" charset="0"/>
                <a:cs typeface="Verdana" panose="020B0604030504040204" pitchFamily="34" charset="0"/>
              </a:rPr>
              <a:t>Όσο πιο δύσκολο είναι κάτι για εμένα τόσο με βυθίζει στη σύγχυση, έτσι παλινδρομώ και αναστέλλομαι</a:t>
            </a:r>
            <a:endParaRPr lang="en-GR" dirty="0">
              <a:latin typeface="+mj-lt"/>
              <a:ea typeface="Verdana" panose="020B0604030504040204" pitchFamily="34" charset="0"/>
              <a:cs typeface="Verdana" panose="020B0604030504040204" pitchFamily="34" charset="0"/>
            </a:endParaRPr>
          </a:p>
          <a:p>
            <a:pPr>
              <a:buFont typeface="Wingdings" pitchFamily="2" charset="2"/>
              <a:buChar char="§"/>
            </a:pPr>
            <a:r>
              <a:rPr lang="el-GR" dirty="0">
                <a:latin typeface="+mj-lt"/>
                <a:ea typeface="Verdana" panose="020B0604030504040204" pitchFamily="34" charset="0"/>
                <a:cs typeface="Verdana" panose="020B0604030504040204" pitchFamily="34" charset="0"/>
              </a:rPr>
              <a:t>Όσο πιο οικείο, τόσο αυξάνει  το ενδιαφέρον, με ερεθίζει και έτσι μαθαίνω.</a:t>
            </a:r>
            <a:endParaRPr lang="en-GR" dirty="0">
              <a:latin typeface="+mj-lt"/>
              <a:ea typeface="Verdana" panose="020B0604030504040204" pitchFamily="34" charset="0"/>
              <a:cs typeface="Verdana" panose="020B0604030504040204" pitchFamily="34" charset="0"/>
            </a:endParaRPr>
          </a:p>
          <a:p>
            <a:endParaRPr lang="en-GR" dirty="0"/>
          </a:p>
        </p:txBody>
      </p:sp>
    </p:spTree>
    <p:extLst>
      <p:ext uri="{BB962C8B-B14F-4D97-AF65-F5344CB8AC3E}">
        <p14:creationId xmlns:p14="http://schemas.microsoft.com/office/powerpoint/2010/main" val="667124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876D-44CB-BF48-B061-288510DE6305}"/>
              </a:ext>
            </a:extLst>
          </p:cNvPr>
          <p:cNvSpPr>
            <a:spLocks noGrp="1"/>
          </p:cNvSpPr>
          <p:nvPr>
            <p:ph type="title"/>
          </p:nvPr>
        </p:nvSpPr>
        <p:spPr/>
        <p:txBody>
          <a:bodyPr/>
          <a:lstStyle/>
          <a:p>
            <a:r>
              <a:rPr lang="el-GR" dirty="0">
                <a:solidFill>
                  <a:schemeClr val="bg2">
                    <a:lumMod val="50000"/>
                  </a:schemeClr>
                </a:solidFill>
                <a:ea typeface="Verdana" panose="020B0604030504040204" pitchFamily="34" charset="0"/>
                <a:cs typeface="Verdana" panose="020B0604030504040204" pitchFamily="34" charset="0"/>
              </a:rPr>
              <a:t>Ωστόσο όσο ώριμοι και ικανοί κι αν είμαστε…</a:t>
            </a:r>
            <a:endParaRPr lang="en-GR"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29AACCA5-42A1-0C46-B804-2897AD0ADADD}"/>
              </a:ext>
            </a:extLst>
          </p:cNvPr>
          <p:cNvSpPr>
            <a:spLocks noGrp="1"/>
          </p:cNvSpPr>
          <p:nvPr>
            <p:ph idx="1"/>
          </p:nvPr>
        </p:nvSpPr>
        <p:spPr>
          <a:xfrm>
            <a:off x="417095" y="1876925"/>
            <a:ext cx="11357810" cy="4745547"/>
          </a:xfrm>
        </p:spPr>
        <p:txBody>
          <a:bodyPr>
            <a:normAutofit fontScale="92500" lnSpcReduction="10000"/>
          </a:bodyPr>
          <a:lstStyle/>
          <a:p>
            <a:pPr algn="just"/>
            <a:r>
              <a:rPr lang="el-GR" dirty="0">
                <a:latin typeface="+mj-lt"/>
                <a:ea typeface="Verdana" panose="020B0604030504040204" pitchFamily="34" charset="0"/>
                <a:cs typeface="Verdana" panose="020B0604030504040204" pitchFamily="34" charset="0"/>
              </a:rPr>
              <a:t>Εξακολουθούμε να τρέφουμε μέσα μας κάποιο φόβο μήπως νιώσουμε ανήμποροι, χαμένοι, καταρρακωμένοι. </a:t>
            </a:r>
          </a:p>
          <a:p>
            <a:pPr algn="just"/>
            <a:r>
              <a:rPr lang="el-GR" dirty="0">
                <a:latin typeface="+mj-lt"/>
                <a:ea typeface="Verdana" panose="020B0604030504040204" pitchFamily="34" charset="0"/>
                <a:cs typeface="Verdana" panose="020B0604030504040204" pitchFamily="34" charset="0"/>
              </a:rPr>
              <a:t>Φοβόμαστε ότι οι ικανότητες μας δεν επαρκούν αυτή τη φορά ή </a:t>
            </a:r>
            <a:r>
              <a:rPr lang="el-GR" dirty="0" err="1">
                <a:latin typeface="+mj-lt"/>
                <a:ea typeface="Verdana" panose="020B0604030504040204" pitchFamily="34" charset="0"/>
                <a:cs typeface="Verdana" panose="020B0604030504040204" pitchFamily="34" charset="0"/>
              </a:rPr>
              <a:t>γι</a:t>
            </a:r>
            <a:r>
              <a:rPr lang="el-GR" dirty="0">
                <a:latin typeface="+mj-lt"/>
                <a:ea typeface="Verdana" panose="020B0604030504040204" pitchFamily="34" charset="0"/>
                <a:cs typeface="Verdana" panose="020B0604030504040204" pitchFamily="34" charset="0"/>
              </a:rPr>
              <a:t> αυτή την κατάσταση. Σε κάθε αλλαγή νιώθουμε την απειλή ότι δεν γνωρίζουμε πού βρισκόμαστε, τί είμαστε, ποιοι είμαστε. Επαρκεί ο εσωτερικός μας εξοπλισμός για να </a:t>
            </a:r>
            <a:r>
              <a:rPr lang="el-GR" dirty="0" err="1">
                <a:latin typeface="+mj-lt"/>
                <a:ea typeface="Verdana" panose="020B0604030504040204" pitchFamily="34" charset="0"/>
                <a:cs typeface="Verdana" panose="020B0604030504040204" pitchFamily="34" charset="0"/>
              </a:rPr>
              <a:t>αντεπεξέλθουμε</a:t>
            </a:r>
            <a:r>
              <a:rPr lang="el-GR" dirty="0">
                <a:latin typeface="+mj-lt"/>
                <a:ea typeface="Verdana" panose="020B0604030504040204" pitchFamily="34" charset="0"/>
                <a:cs typeface="Verdana" panose="020B0604030504040204" pitchFamily="34" charset="0"/>
              </a:rPr>
              <a:t> στη νέα εμπειρία; </a:t>
            </a:r>
          </a:p>
          <a:p>
            <a:pPr algn="just"/>
            <a:r>
              <a:rPr lang="el-GR" dirty="0">
                <a:latin typeface="+mj-lt"/>
                <a:ea typeface="Verdana" panose="020B0604030504040204" pitchFamily="34" charset="0"/>
                <a:cs typeface="Verdana" panose="020B0604030504040204" pitchFamily="34" charset="0"/>
              </a:rPr>
              <a:t>Φοβόμαστε ότι μπορεί να χάσουμε την αίσθηση του εαυτού μας, την ταυτότητα μας, όταν χάνεται κάθε οικείο στοιχείο και μπροστά μας ξανοίγεται το άγνωστο. </a:t>
            </a:r>
          </a:p>
          <a:p>
            <a:pPr algn="just"/>
            <a:r>
              <a:rPr lang="el-GR" dirty="0">
                <a:latin typeface="+mj-lt"/>
                <a:ea typeface="Verdana" panose="020B0604030504040204" pitchFamily="34" charset="0"/>
                <a:cs typeface="Verdana" panose="020B0604030504040204" pitchFamily="34" charset="0"/>
              </a:rPr>
              <a:t>Φοβόμαστε ότι όπως συνέβη κάποτε στο παρελθόν, θα κατακλυστούμε από συναισθήματα ανημποριάς, χάους και πανικού.</a:t>
            </a:r>
          </a:p>
          <a:p>
            <a:pPr marL="0" indent="0" algn="just">
              <a:buNone/>
            </a:pPr>
            <a:endParaRPr lang="el-GR" dirty="0">
              <a:latin typeface="+mj-lt"/>
              <a:ea typeface="Verdana" panose="020B0604030504040204" pitchFamily="34" charset="0"/>
              <a:cs typeface="Verdana" panose="020B0604030504040204" pitchFamily="34" charset="0"/>
            </a:endParaRPr>
          </a:p>
          <a:p>
            <a:pPr marL="0" indent="0" algn="just">
              <a:buNone/>
            </a:pPr>
            <a:r>
              <a:rPr lang="el-GR" b="1" dirty="0">
                <a:latin typeface="+mj-lt"/>
                <a:ea typeface="Verdana" panose="020B0604030504040204" pitchFamily="34" charset="0"/>
                <a:cs typeface="Verdana" panose="020B0604030504040204" pitchFamily="34" charset="0"/>
              </a:rPr>
              <a:t>Αυτό μπορεί να ισχύει τόσο για τους δασκάλους όσο και για τους μαθητές. </a:t>
            </a:r>
            <a:endParaRPr lang="en-GR" b="1" dirty="0">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530167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85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9B2E7-12A3-E44D-AAAF-779CC98AAE7C}"/>
              </a:ext>
            </a:extLst>
          </p:cNvPr>
          <p:cNvSpPr>
            <a:spLocks noGrp="1"/>
          </p:cNvSpPr>
          <p:nvPr>
            <p:ph type="title"/>
          </p:nvPr>
        </p:nvSpPr>
        <p:spPr/>
        <p:txBody>
          <a:bodyPr>
            <a:normAutofit/>
          </a:bodyPr>
          <a:lstStyle/>
          <a:p>
            <a:r>
              <a:rPr lang="el-GR" dirty="0">
                <a:solidFill>
                  <a:schemeClr val="bg2">
                    <a:lumMod val="50000"/>
                  </a:schemeClr>
                </a:solidFill>
                <a:ea typeface="Verdana" panose="020B0604030504040204" pitchFamily="34" charset="0"/>
                <a:cs typeface="Verdana" panose="020B0604030504040204" pitchFamily="34" charset="0"/>
              </a:rPr>
              <a:t>Άρα ένας μαθητής μπορεί να έχει 3 άγχη:</a:t>
            </a:r>
            <a:br>
              <a:rPr lang="en-GR" dirty="0">
                <a:solidFill>
                  <a:schemeClr val="bg2">
                    <a:lumMod val="50000"/>
                  </a:schemeClr>
                </a:solidFill>
                <a:latin typeface="Verdana" panose="020B0604030504040204" pitchFamily="34" charset="0"/>
                <a:ea typeface="Verdana" panose="020B0604030504040204" pitchFamily="34" charset="0"/>
                <a:cs typeface="Verdana" panose="020B0604030504040204" pitchFamily="34" charset="0"/>
              </a:rPr>
            </a:br>
            <a:endParaRPr lang="en-GR" dirty="0">
              <a:solidFill>
                <a:schemeClr val="bg2">
                  <a:lumMod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75947ADF-1E83-2F4F-9F9B-9368BA5515EC}"/>
              </a:ext>
            </a:extLst>
          </p:cNvPr>
          <p:cNvSpPr>
            <a:spLocks noGrp="1"/>
          </p:cNvSpPr>
          <p:nvPr>
            <p:ph idx="1"/>
          </p:nvPr>
        </p:nvSpPr>
        <p:spPr>
          <a:xfrm>
            <a:off x="838200" y="1825625"/>
            <a:ext cx="7518400" cy="4351338"/>
          </a:xfrm>
        </p:spPr>
        <p:txBody>
          <a:bodyPr/>
          <a:lstStyle/>
          <a:p>
            <a:pPr lvl="0"/>
            <a:r>
              <a:rPr lang="el-GR" dirty="0">
                <a:latin typeface="+mj-lt"/>
                <a:ea typeface="Verdana" panose="020B0604030504040204" pitchFamily="34" charset="0"/>
                <a:cs typeface="Verdana" panose="020B0604030504040204" pitchFamily="34" charset="0"/>
              </a:rPr>
              <a:t>Άγχος μήπως νιώσει χαμένος</a:t>
            </a:r>
            <a:endParaRPr lang="en-GR" dirty="0">
              <a:latin typeface="+mj-lt"/>
              <a:ea typeface="Verdana" panose="020B0604030504040204" pitchFamily="34" charset="0"/>
              <a:cs typeface="Verdana" panose="020B0604030504040204" pitchFamily="34" charset="0"/>
            </a:endParaRPr>
          </a:p>
          <a:p>
            <a:pPr lvl="0"/>
            <a:r>
              <a:rPr lang="el-GR" dirty="0">
                <a:latin typeface="+mj-lt"/>
                <a:ea typeface="Verdana" panose="020B0604030504040204" pitchFamily="34" charset="0"/>
                <a:cs typeface="Verdana" panose="020B0604030504040204" pitchFamily="34" charset="0"/>
              </a:rPr>
              <a:t>Άγχος για δάσκαλο και εκπαιδευτικό σύστημα</a:t>
            </a:r>
            <a:endParaRPr lang="en-GR" dirty="0">
              <a:latin typeface="+mj-lt"/>
              <a:ea typeface="Verdana" panose="020B0604030504040204" pitchFamily="34" charset="0"/>
              <a:cs typeface="Verdana" panose="020B0604030504040204" pitchFamily="34" charset="0"/>
            </a:endParaRPr>
          </a:p>
          <a:p>
            <a:pPr lvl="0"/>
            <a:r>
              <a:rPr lang="el-GR" dirty="0">
                <a:latin typeface="+mj-lt"/>
                <a:ea typeface="Verdana" panose="020B0604030504040204" pitchFamily="34" charset="0"/>
                <a:cs typeface="Verdana" panose="020B0604030504040204" pitchFamily="34" charset="0"/>
              </a:rPr>
              <a:t>Άγχος για την ομάδα</a:t>
            </a:r>
            <a:endParaRPr lang="en-GR" dirty="0">
              <a:latin typeface="+mj-lt"/>
              <a:ea typeface="Verdana" panose="020B0604030504040204" pitchFamily="34" charset="0"/>
              <a:cs typeface="Verdana" panose="020B0604030504040204" pitchFamily="34" charset="0"/>
            </a:endParaRPr>
          </a:p>
          <a:p>
            <a:endParaRPr lang="en-GR" dirty="0"/>
          </a:p>
        </p:txBody>
      </p:sp>
      <p:pic>
        <p:nvPicPr>
          <p:cNvPr id="5" name="Picture 4">
            <a:extLst>
              <a:ext uri="{FF2B5EF4-FFF2-40B4-BE49-F238E27FC236}">
                <a16:creationId xmlns:a16="http://schemas.microsoft.com/office/drawing/2014/main" id="{24701194-2293-ED40-9934-990106D903D4}"/>
              </a:ext>
            </a:extLst>
          </p:cNvPr>
          <p:cNvPicPr>
            <a:picLocks noChangeAspect="1"/>
          </p:cNvPicPr>
          <p:nvPr/>
        </p:nvPicPr>
        <p:blipFill>
          <a:blip r:embed="rId2"/>
          <a:stretch>
            <a:fillRect/>
          </a:stretch>
        </p:blipFill>
        <p:spPr>
          <a:xfrm>
            <a:off x="8356600" y="1690688"/>
            <a:ext cx="2997200" cy="4394200"/>
          </a:xfrm>
          <a:prstGeom prst="rect">
            <a:avLst/>
          </a:prstGeom>
        </p:spPr>
      </p:pic>
    </p:spTree>
    <p:extLst>
      <p:ext uri="{BB962C8B-B14F-4D97-AF65-F5344CB8AC3E}">
        <p14:creationId xmlns:p14="http://schemas.microsoft.com/office/powerpoint/2010/main" val="202881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AA9E">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40DBC-F745-5D47-A3FB-778D479C7F35}"/>
              </a:ext>
            </a:extLst>
          </p:cNvPr>
          <p:cNvSpPr>
            <a:spLocks noGrp="1"/>
          </p:cNvSpPr>
          <p:nvPr>
            <p:ph type="title"/>
          </p:nvPr>
        </p:nvSpPr>
        <p:spPr>
          <a:xfrm>
            <a:off x="529390" y="73746"/>
            <a:ext cx="11454064" cy="1325563"/>
          </a:xfrm>
        </p:spPr>
        <p:txBody>
          <a:bodyPr/>
          <a:lstStyle/>
          <a:p>
            <a:r>
              <a:rPr lang="el-GR" dirty="0">
                <a:solidFill>
                  <a:schemeClr val="bg2">
                    <a:lumMod val="50000"/>
                  </a:schemeClr>
                </a:solidFill>
                <a:ea typeface="Verdana" panose="020B0604030504040204" pitchFamily="34" charset="0"/>
                <a:cs typeface="Verdana" panose="020B0604030504040204" pitchFamily="34" charset="0"/>
              </a:rPr>
              <a:t>ΠΡΟΣΔΟΚΙΕΣ ΜΑΘΗΤΗ ΑΠΟ ΔΑΣΚΑΛΟ</a:t>
            </a:r>
            <a:endParaRPr lang="en-GR"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A8FE12DA-01D1-2347-8DED-CCE4709DC1F3}"/>
              </a:ext>
            </a:extLst>
          </p:cNvPr>
          <p:cNvSpPr>
            <a:spLocks noGrp="1"/>
          </p:cNvSpPr>
          <p:nvPr>
            <p:ph idx="1"/>
          </p:nvPr>
        </p:nvSpPr>
        <p:spPr>
          <a:xfrm>
            <a:off x="5293895" y="1399309"/>
            <a:ext cx="6368715" cy="4777654"/>
          </a:xfrm>
        </p:spPr>
        <p:txBody>
          <a:bodyPr>
            <a:normAutofit/>
          </a:bodyPr>
          <a:lstStyle/>
          <a:p>
            <a:r>
              <a:rPr lang="el-GR" b="1" dirty="0">
                <a:latin typeface="+mj-lt"/>
                <a:ea typeface="Verdana" panose="020B0604030504040204" pitchFamily="34" charset="0"/>
                <a:cs typeface="Verdana" panose="020B0604030504040204" pitchFamily="34" charset="0"/>
              </a:rPr>
              <a:t>Ο δάσκαλος ως πηγή γνώσης</a:t>
            </a:r>
          </a:p>
          <a:p>
            <a:pPr marL="457200" lvl="1" indent="0" algn="just">
              <a:buNone/>
            </a:pPr>
            <a:r>
              <a:rPr lang="el-GR" dirty="0">
                <a:latin typeface="+mj-lt"/>
                <a:ea typeface="Verdana" panose="020B0604030504040204" pitchFamily="34" charset="0"/>
                <a:cs typeface="Verdana" panose="020B0604030504040204" pitchFamily="34" charset="0"/>
              </a:rPr>
              <a:t>Πολλά παιδιά έρχονται στο σχολείο με την ιδέα ότι ο δάσκαλος οφείλει να είναι μια κινητή εγκυκλοπαίδεια, η οποία μπορεί να παρέχει σε αφθονία γεγονότα και πληροφορίες,</a:t>
            </a:r>
          </a:p>
          <a:p>
            <a:pPr marL="457200" lvl="1" indent="0" algn="just">
              <a:buNone/>
            </a:pPr>
            <a:r>
              <a:rPr lang="el-GR" dirty="0">
                <a:latin typeface="+mj-lt"/>
                <a:ea typeface="Verdana" panose="020B0604030504040204" pitchFamily="34" charset="0"/>
                <a:cs typeface="Verdana" panose="020B0604030504040204" pitchFamily="34" charset="0"/>
              </a:rPr>
              <a:t>αντί να είναι κάποιος που έχει σκοπό να βοηθήσει τα παιδιά να μάθουν και να αποκτήσουν τρόπους εξερεύνησης του κόσμου. Η επιθυμία για έναν </a:t>
            </a:r>
            <a:r>
              <a:rPr lang="el-GR" b="1" dirty="0">
                <a:latin typeface="+mj-lt"/>
                <a:ea typeface="Verdana" panose="020B0604030504040204" pitchFamily="34" charset="0"/>
                <a:cs typeface="Verdana" panose="020B0604030504040204" pitchFamily="34" charset="0"/>
              </a:rPr>
              <a:t>παντογνώστη</a:t>
            </a:r>
            <a:r>
              <a:rPr lang="el-GR" dirty="0">
                <a:latin typeface="+mj-lt"/>
                <a:ea typeface="Verdana" panose="020B0604030504040204" pitchFamily="34" charset="0"/>
                <a:cs typeface="Verdana" panose="020B0604030504040204" pitchFamily="34" charset="0"/>
              </a:rPr>
              <a:t> δάσκαλο ξεπηδάει από ένα παιδικό αίσθημα που θέλει τους γονείς κατόχους κάθε γνώσης και σοφίας.</a:t>
            </a:r>
            <a:endParaRPr lang="en-GR" dirty="0">
              <a:latin typeface="+mj-lt"/>
              <a:ea typeface="Verdana" panose="020B0604030504040204" pitchFamily="34" charset="0"/>
              <a:cs typeface="Verdana" panose="020B0604030504040204" pitchFamily="34" charset="0"/>
            </a:endParaRPr>
          </a:p>
          <a:p>
            <a:pPr lvl="1"/>
            <a:endParaRPr lang="en-GR" b="1" dirty="0">
              <a:latin typeface="+mj-lt"/>
            </a:endParaRPr>
          </a:p>
          <a:p>
            <a:endParaRPr lang="en-GR" dirty="0"/>
          </a:p>
        </p:txBody>
      </p:sp>
      <p:pic>
        <p:nvPicPr>
          <p:cNvPr id="5" name="Picture 4">
            <a:extLst>
              <a:ext uri="{FF2B5EF4-FFF2-40B4-BE49-F238E27FC236}">
                <a16:creationId xmlns:a16="http://schemas.microsoft.com/office/drawing/2014/main" id="{09F4DAC3-FB0D-8440-B484-A2D821C95FEF}"/>
              </a:ext>
            </a:extLst>
          </p:cNvPr>
          <p:cNvPicPr>
            <a:picLocks noChangeAspect="1"/>
          </p:cNvPicPr>
          <p:nvPr/>
        </p:nvPicPr>
        <p:blipFill>
          <a:blip r:embed="rId2"/>
          <a:stretch>
            <a:fillRect/>
          </a:stretch>
        </p:blipFill>
        <p:spPr>
          <a:xfrm>
            <a:off x="1704111" y="1399309"/>
            <a:ext cx="3352800" cy="4904509"/>
          </a:xfrm>
          <a:prstGeom prst="rect">
            <a:avLst/>
          </a:prstGeom>
        </p:spPr>
      </p:pic>
    </p:spTree>
    <p:extLst>
      <p:ext uri="{BB962C8B-B14F-4D97-AF65-F5344CB8AC3E}">
        <p14:creationId xmlns:p14="http://schemas.microsoft.com/office/powerpoint/2010/main" val="2823824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ACFFE4">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BC2D3-AA92-7A42-B2E4-4CB67C7347C2}"/>
              </a:ext>
            </a:extLst>
          </p:cNvPr>
          <p:cNvSpPr>
            <a:spLocks noGrp="1"/>
          </p:cNvSpPr>
          <p:nvPr>
            <p:ph type="title"/>
          </p:nvPr>
        </p:nvSpPr>
        <p:spPr/>
        <p:txBody>
          <a:bodyPr/>
          <a:lstStyle/>
          <a:p>
            <a:endParaRPr lang="en-GR" dirty="0"/>
          </a:p>
        </p:txBody>
      </p:sp>
      <p:sp>
        <p:nvSpPr>
          <p:cNvPr id="3" name="Content Placeholder 2">
            <a:extLst>
              <a:ext uri="{FF2B5EF4-FFF2-40B4-BE49-F238E27FC236}">
                <a16:creationId xmlns:a16="http://schemas.microsoft.com/office/drawing/2014/main" id="{ADEC4056-2EC4-734B-A7A9-38837518F400}"/>
              </a:ext>
            </a:extLst>
          </p:cNvPr>
          <p:cNvSpPr>
            <a:spLocks noGrp="1"/>
          </p:cNvSpPr>
          <p:nvPr>
            <p:ph idx="1"/>
          </p:nvPr>
        </p:nvSpPr>
        <p:spPr>
          <a:xfrm>
            <a:off x="838200" y="1572125"/>
            <a:ext cx="10515600" cy="4920749"/>
          </a:xfrm>
        </p:spPr>
        <p:txBody>
          <a:bodyPr>
            <a:normAutofit/>
          </a:bodyPr>
          <a:lstStyle/>
          <a:p>
            <a:r>
              <a:rPr lang="el-GR" b="1" dirty="0">
                <a:latin typeface="+mj-lt"/>
                <a:ea typeface="Verdana" panose="020B0604030504040204" pitchFamily="34" charset="0"/>
                <a:cs typeface="Verdana" panose="020B0604030504040204" pitchFamily="34" charset="0"/>
              </a:rPr>
              <a:t>Ο δάσκαλος σε ρόλο προσφοράς συμπαράστασης</a:t>
            </a:r>
            <a:endParaRPr lang="en-GR" b="1" dirty="0">
              <a:latin typeface="+mj-lt"/>
              <a:ea typeface="Verdana" panose="020B0604030504040204" pitchFamily="34" charset="0"/>
              <a:cs typeface="Verdana" panose="020B0604030504040204" pitchFamily="34" charset="0"/>
            </a:endParaRPr>
          </a:p>
          <a:p>
            <a:pPr lvl="1" algn="just"/>
            <a:r>
              <a:rPr lang="el-GR" dirty="0">
                <a:latin typeface="+mj-lt"/>
                <a:ea typeface="Verdana" panose="020B0604030504040204" pitchFamily="34" charset="0"/>
                <a:cs typeface="Verdana" panose="020B0604030504040204" pitchFamily="34" charset="0"/>
              </a:rPr>
              <a:t>Μέσα σε όλους μας υπάρχει ένα παιδιάστικο κομμάτι που λαχταρά την άμεση κάλυψη των αναγκών μας. Μπορεί ακόμη να υπερηφανευτεί ότι η παθητική του στάση αποδεικνύει ότι είναι «καλός μαθητής, υπάκουος και προσεκτικός». Αυτή η παθητικότητα βασίζεται στην πεποίθηση ότι με κάποιο μαγικό τρόπο το υλικό που αποκαλούμε γνώση μπορεί να περάσει από το ένα άτομο στο άλλο. </a:t>
            </a:r>
          </a:p>
          <a:p>
            <a:pPr lvl="2" algn="just"/>
            <a:r>
              <a:rPr lang="el-GR" dirty="0">
                <a:latin typeface="+mj-lt"/>
                <a:ea typeface="Verdana" panose="020B0604030504040204" pitchFamily="34" charset="0"/>
                <a:cs typeface="Verdana" panose="020B0604030504040204" pitchFamily="34" charset="0"/>
              </a:rPr>
              <a:t>Αν ένας έφηβος ή ενήλικας δεν μπορεί να ανταπεξέλθει χωρίς μια τέτοια αποκλειστική και συνεχή φροντίδα, τότε θα χρειαστεί τη βοήθεια άλλων ειδικών. Αυτό είναι κάτι που υπερβαίνει κατά πολύ το εύρος των καθηκόντων του δασκάλου. </a:t>
            </a:r>
            <a:endParaRPr lang="en-GR" dirty="0">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809929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E63C7-D963-8B4C-AFB5-7A1A6054ACE9}"/>
              </a:ext>
            </a:extLst>
          </p:cNvPr>
          <p:cNvSpPr>
            <a:spLocks noGrp="1"/>
          </p:cNvSpPr>
          <p:nvPr>
            <p:ph type="title"/>
          </p:nvPr>
        </p:nvSpPr>
        <p:spPr/>
        <p:txBody>
          <a:bodyPr/>
          <a:lstStyle/>
          <a:p>
            <a:r>
              <a:rPr lang="el-GR" dirty="0">
                <a:solidFill>
                  <a:schemeClr val="bg2">
                    <a:lumMod val="50000"/>
                  </a:schemeClr>
                </a:solidFill>
              </a:rPr>
              <a:t>Μεταβίβαση- </a:t>
            </a:r>
            <a:r>
              <a:rPr lang="el-GR" dirty="0" err="1">
                <a:solidFill>
                  <a:schemeClr val="bg2">
                    <a:lumMod val="50000"/>
                  </a:schemeClr>
                </a:solidFill>
              </a:rPr>
              <a:t>Αντιμεταβίβαση</a:t>
            </a:r>
            <a:endParaRPr lang="en-GR" dirty="0">
              <a:solidFill>
                <a:schemeClr val="bg2">
                  <a:lumMod val="50000"/>
                </a:schemeClr>
              </a:solidFill>
            </a:endParaRPr>
          </a:p>
        </p:txBody>
      </p:sp>
      <p:sp>
        <p:nvSpPr>
          <p:cNvPr id="3" name="Content Placeholder 2">
            <a:extLst>
              <a:ext uri="{FF2B5EF4-FFF2-40B4-BE49-F238E27FC236}">
                <a16:creationId xmlns:a16="http://schemas.microsoft.com/office/drawing/2014/main" id="{F5F5EA08-A5D1-2A4E-988D-8A565F42030A}"/>
              </a:ext>
            </a:extLst>
          </p:cNvPr>
          <p:cNvSpPr>
            <a:spLocks noGrp="1"/>
          </p:cNvSpPr>
          <p:nvPr>
            <p:ph idx="1"/>
          </p:nvPr>
        </p:nvSpPr>
        <p:spPr/>
        <p:txBody>
          <a:bodyPr>
            <a:normAutofit/>
          </a:bodyPr>
          <a:lstStyle/>
          <a:p>
            <a:pPr lvl="0"/>
            <a:r>
              <a:rPr lang="el-GR" b="1" dirty="0">
                <a:latin typeface="+mj-lt"/>
                <a:ea typeface="Verdana" panose="020B0604030504040204" pitchFamily="34" charset="0"/>
                <a:cs typeface="Verdana" panose="020B0604030504040204" pitchFamily="34" charset="0"/>
              </a:rPr>
              <a:t>Μεταβίβαση</a:t>
            </a:r>
            <a:r>
              <a:rPr lang="el-GR" dirty="0">
                <a:latin typeface="+mj-lt"/>
                <a:ea typeface="Verdana" panose="020B0604030504040204" pitchFamily="34" charset="0"/>
                <a:cs typeface="Verdana" panose="020B0604030504040204" pitchFamily="34" charset="0"/>
              </a:rPr>
              <a:t>:</a:t>
            </a:r>
            <a:endParaRPr lang="en-GR" dirty="0">
              <a:latin typeface="+mj-lt"/>
              <a:ea typeface="Verdana" panose="020B0604030504040204" pitchFamily="34" charset="0"/>
              <a:cs typeface="Verdana" panose="020B0604030504040204" pitchFamily="34" charset="0"/>
            </a:endParaRPr>
          </a:p>
          <a:p>
            <a:pPr lvl="1" algn="just"/>
            <a:r>
              <a:rPr lang="el-GR" dirty="0" err="1">
                <a:latin typeface="+mj-lt"/>
                <a:ea typeface="Verdana" panose="020B0604030504040204" pitchFamily="34" charset="0"/>
                <a:cs typeface="Verdana" panose="020B0604030504040204" pitchFamily="34" charset="0"/>
              </a:rPr>
              <a:t>Υποδηλ</a:t>
            </a:r>
            <a:r>
              <a:rPr lang="en-GR" dirty="0">
                <a:latin typeface="+mj-lt"/>
                <a:ea typeface="Verdana" panose="020B0604030504040204" pitchFamily="34" charset="0"/>
                <a:cs typeface="Verdana" panose="020B0604030504040204" pitchFamily="34" charset="0"/>
              </a:rPr>
              <a:t>ώ</a:t>
            </a:r>
            <a:r>
              <a:rPr lang="el-GR" dirty="0" err="1">
                <a:latin typeface="+mj-lt"/>
                <a:ea typeface="Verdana" panose="020B0604030504040204" pitchFamily="34" charset="0"/>
                <a:cs typeface="Verdana" panose="020B0604030504040204" pitchFamily="34" charset="0"/>
              </a:rPr>
              <a:t>νει</a:t>
            </a:r>
            <a:r>
              <a:rPr lang="el-GR" dirty="0">
                <a:latin typeface="+mj-lt"/>
                <a:ea typeface="Verdana" panose="020B0604030504040204" pitchFamily="34" charset="0"/>
                <a:cs typeface="Verdana" panose="020B0604030504040204" pitchFamily="34" charset="0"/>
              </a:rPr>
              <a:t>, στην ψυχανάλυση, μια διεργασία, μέσω της οποίας οι ασυνείδητες επιθυμίες </a:t>
            </a:r>
            <a:r>
              <a:rPr lang="el-GR" dirty="0" err="1">
                <a:latin typeface="+mj-lt"/>
                <a:ea typeface="Verdana" panose="020B0604030504040204" pitchFamily="34" charset="0"/>
                <a:cs typeface="Verdana" panose="020B0604030504040204" pitchFamily="34" charset="0"/>
              </a:rPr>
              <a:t>επανενεργοποιούνται</a:t>
            </a:r>
            <a:r>
              <a:rPr lang="el-GR" dirty="0">
                <a:latin typeface="+mj-lt"/>
                <a:ea typeface="Verdana" panose="020B0604030504040204" pitchFamily="34" charset="0"/>
                <a:cs typeface="Verdana" panose="020B0604030504040204" pitchFamily="34" charset="0"/>
              </a:rPr>
              <a:t> και αποκτούν υπόσταση επίκαιρου γεγονότος. Για τον σκοπό αυτό χρησιμοποιούν αντικείμενα τα οποία επενδύονται σε ένα συγκεκριμένο πλαίσιο σχέσεων, με πρώτο και κυριότερο το πλαίσιο της ψυχαναλυτικής σχέσης</a:t>
            </a:r>
            <a:endParaRPr lang="en-GR" dirty="0">
              <a:latin typeface="+mj-lt"/>
              <a:ea typeface="Verdana" panose="020B0604030504040204" pitchFamily="34" charset="0"/>
              <a:cs typeface="Verdana" panose="020B0604030504040204" pitchFamily="34" charset="0"/>
            </a:endParaRPr>
          </a:p>
          <a:p>
            <a:pPr lvl="1" algn="just"/>
            <a:r>
              <a:rPr lang="el-GR" dirty="0">
                <a:latin typeface="+mj-lt"/>
                <a:ea typeface="Verdana" panose="020B0604030504040204" pitchFamily="34" charset="0"/>
                <a:cs typeface="Verdana" panose="020B0604030504040204" pitchFamily="34" charset="0"/>
              </a:rPr>
              <a:t>Πρόκειται για την επανάληψη πρωτοτύπων της παιδικής ζωής, τα οποία βιώνονται με αίσθημα έντονης επικαιρότητας</a:t>
            </a:r>
            <a:endParaRPr lang="en-GR" dirty="0">
              <a:latin typeface="+mj-lt"/>
              <a:ea typeface="Verdana" panose="020B0604030504040204" pitchFamily="34" charset="0"/>
              <a:cs typeface="Verdana" panose="020B0604030504040204" pitchFamily="34" charset="0"/>
            </a:endParaRPr>
          </a:p>
          <a:p>
            <a:pPr lvl="0" algn="just"/>
            <a:r>
              <a:rPr lang="el-GR" b="1" dirty="0" err="1">
                <a:latin typeface="+mj-lt"/>
                <a:ea typeface="Verdana" panose="020B0604030504040204" pitchFamily="34" charset="0"/>
                <a:cs typeface="Verdana" panose="020B0604030504040204" pitchFamily="34" charset="0"/>
              </a:rPr>
              <a:t>Αντιμεταβίβαση</a:t>
            </a:r>
            <a:r>
              <a:rPr lang="el-GR" dirty="0">
                <a:latin typeface="+mj-lt"/>
                <a:ea typeface="Verdana" panose="020B0604030504040204" pitchFamily="34" charset="0"/>
                <a:cs typeface="Verdana" panose="020B0604030504040204" pitchFamily="34" charset="0"/>
              </a:rPr>
              <a:t>:</a:t>
            </a:r>
            <a:endParaRPr lang="en-GR" dirty="0">
              <a:latin typeface="+mj-lt"/>
              <a:ea typeface="Verdana" panose="020B0604030504040204" pitchFamily="34" charset="0"/>
              <a:cs typeface="Verdana" panose="020B0604030504040204" pitchFamily="34" charset="0"/>
            </a:endParaRPr>
          </a:p>
          <a:p>
            <a:pPr lvl="1" algn="just"/>
            <a:r>
              <a:rPr lang="el-GR" dirty="0">
                <a:latin typeface="+mj-lt"/>
                <a:ea typeface="Verdana" panose="020B0604030504040204" pitchFamily="34" charset="0"/>
                <a:cs typeface="Verdana" panose="020B0604030504040204" pitchFamily="34" charset="0"/>
              </a:rPr>
              <a:t>Σύνολο των ασυνείδητων αντιδράσεων του ψυχαναλυτή απέναντι στον </a:t>
            </a:r>
            <a:r>
              <a:rPr lang="el-GR" dirty="0" err="1">
                <a:latin typeface="+mj-lt"/>
                <a:ea typeface="Verdana" panose="020B0604030504040204" pitchFamily="34" charset="0"/>
                <a:cs typeface="Verdana" panose="020B0604030504040204" pitchFamily="34" charset="0"/>
              </a:rPr>
              <a:t>ψυχαναλυόμενο</a:t>
            </a:r>
            <a:r>
              <a:rPr lang="el-GR" dirty="0">
                <a:latin typeface="+mj-lt"/>
                <a:ea typeface="Verdana" panose="020B0604030504040204" pitchFamily="34" charset="0"/>
                <a:cs typeface="Verdana" panose="020B0604030504040204" pitchFamily="34" charset="0"/>
              </a:rPr>
              <a:t> και πιο συγκεκριμένα στη μεταβίβαση του</a:t>
            </a:r>
            <a:endParaRPr lang="en-GR" dirty="0">
              <a:latin typeface="+mj-lt"/>
              <a:ea typeface="Verdana" panose="020B0604030504040204" pitchFamily="34" charset="0"/>
              <a:cs typeface="Verdana" panose="020B0604030504040204" pitchFamily="34" charset="0"/>
            </a:endParaRPr>
          </a:p>
          <a:p>
            <a:endParaRPr lang="en-GR" dirty="0"/>
          </a:p>
        </p:txBody>
      </p:sp>
    </p:spTree>
    <p:extLst>
      <p:ext uri="{BB962C8B-B14F-4D97-AF65-F5344CB8AC3E}">
        <p14:creationId xmlns:p14="http://schemas.microsoft.com/office/powerpoint/2010/main" val="1959455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863D4-1416-8D41-BE98-8D2F3004B3F3}"/>
              </a:ext>
            </a:extLst>
          </p:cNvPr>
          <p:cNvSpPr>
            <a:spLocks noGrp="1"/>
          </p:cNvSpPr>
          <p:nvPr>
            <p:ph type="title"/>
          </p:nvPr>
        </p:nvSpPr>
        <p:spPr>
          <a:xfrm>
            <a:off x="838200" y="86142"/>
            <a:ext cx="5784273" cy="1325563"/>
          </a:xfrm>
        </p:spPr>
        <p:txBody>
          <a:bodyPr/>
          <a:lstStyle/>
          <a:p>
            <a:r>
              <a:rPr lang="el-GR" dirty="0">
                <a:solidFill>
                  <a:schemeClr val="bg2">
                    <a:lumMod val="50000"/>
                  </a:schemeClr>
                </a:solidFill>
              </a:rPr>
              <a:t>Φρόιντ</a:t>
            </a:r>
            <a:endParaRPr lang="en-GR" dirty="0">
              <a:solidFill>
                <a:schemeClr val="bg2">
                  <a:lumMod val="50000"/>
                </a:schemeClr>
              </a:solidFill>
            </a:endParaRPr>
          </a:p>
        </p:txBody>
      </p:sp>
      <p:sp>
        <p:nvSpPr>
          <p:cNvPr id="3" name="Content Placeholder 2">
            <a:extLst>
              <a:ext uri="{FF2B5EF4-FFF2-40B4-BE49-F238E27FC236}">
                <a16:creationId xmlns:a16="http://schemas.microsoft.com/office/drawing/2014/main" id="{35E5D25F-EA88-BD46-8FEC-C98FA4F6CAD9}"/>
              </a:ext>
            </a:extLst>
          </p:cNvPr>
          <p:cNvSpPr>
            <a:spLocks noGrp="1"/>
          </p:cNvSpPr>
          <p:nvPr>
            <p:ph idx="1"/>
          </p:nvPr>
        </p:nvSpPr>
        <p:spPr>
          <a:xfrm>
            <a:off x="284018" y="1411705"/>
            <a:ext cx="6338455" cy="5210767"/>
          </a:xfrm>
        </p:spPr>
        <p:txBody>
          <a:bodyPr>
            <a:normAutofit lnSpcReduction="10000"/>
          </a:bodyPr>
          <a:lstStyle/>
          <a:p>
            <a:pPr marL="0" indent="0" algn="just">
              <a:buNone/>
            </a:pPr>
            <a:r>
              <a:rPr lang="el-GR" dirty="0">
                <a:latin typeface="+mj-lt"/>
                <a:ea typeface="Verdana" panose="020B0604030504040204" pitchFamily="34" charset="0"/>
                <a:cs typeface="Verdana" panose="020B0604030504040204" pitchFamily="34" charset="0"/>
              </a:rPr>
              <a:t>Ο Φρόιντ κατέληξε στο συμπέρασμα ότι δεν χάνεται  ποτέ καμία εμπειρία. </a:t>
            </a:r>
          </a:p>
          <a:p>
            <a:pPr marL="0" indent="0" algn="just">
              <a:buNone/>
            </a:pPr>
            <a:r>
              <a:rPr lang="el-GR" dirty="0">
                <a:latin typeface="+mj-lt"/>
                <a:ea typeface="Verdana" panose="020B0604030504040204" pitchFamily="34" charset="0"/>
                <a:cs typeface="Verdana" panose="020B0604030504040204" pitchFamily="34" charset="0"/>
              </a:rPr>
              <a:t>Η τάση επανάληψης παλαιών προτύπων στις σχέσεις είναι οικουμενικό φαινόμενο και επανέρχεται σε </a:t>
            </a:r>
            <a:r>
              <a:rPr lang="el-GR" b="1" dirty="0">
                <a:latin typeface="+mj-lt"/>
                <a:ea typeface="Verdana" panose="020B0604030504040204" pitchFamily="34" charset="0"/>
                <a:cs typeface="Verdana" panose="020B0604030504040204" pitchFamily="34" charset="0"/>
              </a:rPr>
              <a:t>κάθε</a:t>
            </a:r>
            <a:r>
              <a:rPr lang="el-GR" dirty="0">
                <a:latin typeface="+mj-lt"/>
                <a:ea typeface="Verdana" panose="020B0604030504040204" pitchFamily="34" charset="0"/>
                <a:cs typeface="Verdana" panose="020B0604030504040204" pitchFamily="34" charset="0"/>
              </a:rPr>
              <a:t> σημαντική σχέση. Απλώς παραμένει αποθηκευμένη στην ψυχή και είναι έτοιμη να αναδυθεί πάλι σε οποιαδήποτε κατάσταση θυμίζει κατά κάποιον τρόπο το παρελθόν. </a:t>
            </a:r>
          </a:p>
          <a:p>
            <a:pPr marL="0" indent="0" algn="just">
              <a:buNone/>
            </a:pPr>
            <a:r>
              <a:rPr lang="el-GR" b="1" dirty="0">
                <a:latin typeface="+mj-lt"/>
                <a:ea typeface="Verdana" panose="020B0604030504040204" pitchFamily="34" charset="0"/>
                <a:cs typeface="Verdana" panose="020B0604030504040204" pitchFamily="34" charset="0"/>
              </a:rPr>
              <a:t>Η επαφή με το δάσκαλο μπορεί να ξαναζωντανέψει στο μαθητή πολλά από τα συναισθήματα που βίωσε στο παρελθόν σε σχέση με τη μητέρα και τον πατέρα του. </a:t>
            </a:r>
            <a:endParaRPr lang="en-GR" b="1" dirty="0">
              <a:latin typeface="+mj-lt"/>
              <a:ea typeface="Verdana" panose="020B0604030504040204" pitchFamily="34" charset="0"/>
              <a:cs typeface="Verdana" panose="020B0604030504040204" pitchFamily="34" charset="0"/>
            </a:endParaRPr>
          </a:p>
          <a:p>
            <a:endParaRPr lang="en-GR" dirty="0"/>
          </a:p>
        </p:txBody>
      </p:sp>
      <p:pic>
        <p:nvPicPr>
          <p:cNvPr id="5" name="Picture 4">
            <a:extLst>
              <a:ext uri="{FF2B5EF4-FFF2-40B4-BE49-F238E27FC236}">
                <a16:creationId xmlns:a16="http://schemas.microsoft.com/office/drawing/2014/main" id="{50EC4D0D-0E3B-C046-A134-E4ECFF1A0A14}"/>
              </a:ext>
            </a:extLst>
          </p:cNvPr>
          <p:cNvPicPr>
            <a:picLocks noChangeAspect="1"/>
          </p:cNvPicPr>
          <p:nvPr/>
        </p:nvPicPr>
        <p:blipFill>
          <a:blip r:embed="rId2">
            <a:alphaModFix/>
          </a:blip>
          <a:stretch>
            <a:fillRect/>
          </a:stretch>
        </p:blipFill>
        <p:spPr>
          <a:xfrm>
            <a:off x="7176654" y="0"/>
            <a:ext cx="5015345" cy="6858000"/>
          </a:xfrm>
          <a:prstGeom prst="rect">
            <a:avLst/>
          </a:prstGeom>
        </p:spPr>
      </p:pic>
    </p:spTree>
    <p:extLst>
      <p:ext uri="{BB962C8B-B14F-4D97-AF65-F5344CB8AC3E}">
        <p14:creationId xmlns:p14="http://schemas.microsoft.com/office/powerpoint/2010/main" val="24062753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85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0AF5B-401B-744F-BC97-3007AAF018DF}"/>
              </a:ext>
            </a:extLst>
          </p:cNvPr>
          <p:cNvSpPr>
            <a:spLocks noGrp="1"/>
          </p:cNvSpPr>
          <p:nvPr>
            <p:ph type="title"/>
          </p:nvPr>
        </p:nvSpPr>
        <p:spPr/>
        <p:txBody>
          <a:bodyPr/>
          <a:lstStyle/>
          <a:p>
            <a:endParaRPr lang="en-GR"/>
          </a:p>
        </p:txBody>
      </p:sp>
      <p:sp>
        <p:nvSpPr>
          <p:cNvPr id="3" name="Content Placeholder 2">
            <a:extLst>
              <a:ext uri="{FF2B5EF4-FFF2-40B4-BE49-F238E27FC236}">
                <a16:creationId xmlns:a16="http://schemas.microsoft.com/office/drawing/2014/main" id="{62164DE2-38AA-144E-9EE3-5217AA080B42}"/>
              </a:ext>
            </a:extLst>
          </p:cNvPr>
          <p:cNvSpPr>
            <a:spLocks noGrp="1"/>
          </p:cNvSpPr>
          <p:nvPr>
            <p:ph idx="1"/>
          </p:nvPr>
        </p:nvSpPr>
        <p:spPr>
          <a:xfrm>
            <a:off x="473242" y="365125"/>
            <a:ext cx="11245516" cy="6897066"/>
          </a:xfrm>
        </p:spPr>
        <p:txBody>
          <a:bodyPr>
            <a:noAutofit/>
          </a:bodyPr>
          <a:lstStyle/>
          <a:p>
            <a:pPr algn="just"/>
            <a:r>
              <a:rPr lang="el-GR" sz="2400" dirty="0">
                <a:latin typeface="+mj-lt"/>
                <a:ea typeface="Verdana" panose="020B0604030504040204" pitchFamily="34" charset="0"/>
                <a:cs typeface="Verdana" panose="020B0604030504040204" pitchFamily="34" charset="0"/>
              </a:rPr>
              <a:t>Πολλά συναισθήματα </a:t>
            </a:r>
            <a:r>
              <a:rPr lang="el-GR" sz="2400" b="1" dirty="0">
                <a:latin typeface="+mj-lt"/>
                <a:ea typeface="Verdana" panose="020B0604030504040204" pitchFamily="34" charset="0"/>
                <a:cs typeface="Verdana" panose="020B0604030504040204" pitchFamily="34" charset="0"/>
              </a:rPr>
              <a:t>κατακλύζουν</a:t>
            </a:r>
            <a:r>
              <a:rPr lang="el-GR" sz="2400" dirty="0">
                <a:latin typeface="+mj-lt"/>
                <a:ea typeface="Verdana" panose="020B0604030504040204" pitchFamily="34" charset="0"/>
                <a:cs typeface="Verdana" panose="020B0604030504040204" pitchFamily="34" charset="0"/>
              </a:rPr>
              <a:t> συχνά τη σχέση του μαθητή με το δάσκαλο του. Αυτά είναι ίσως περισσότερο ή λιγότερο ρεαλιστικά ή ακραία σε διαφορετικά άτομα, ακόμη και μέσα στο ίδιο άτομο σε διαφορετικές περιπτώσεις. </a:t>
            </a:r>
          </a:p>
          <a:p>
            <a:pPr algn="just"/>
            <a:r>
              <a:rPr lang="el-GR" sz="2400" dirty="0">
                <a:latin typeface="+mj-lt"/>
                <a:ea typeface="Verdana" panose="020B0604030504040204" pitchFamily="34" charset="0"/>
                <a:cs typeface="Verdana" panose="020B0604030504040204" pitchFamily="34" charset="0"/>
              </a:rPr>
              <a:t>Μπορεί να μας φαίνεται </a:t>
            </a:r>
            <a:r>
              <a:rPr lang="el-GR" sz="2400" b="1" dirty="0">
                <a:latin typeface="+mj-lt"/>
                <a:ea typeface="Verdana" panose="020B0604030504040204" pitchFamily="34" charset="0"/>
                <a:cs typeface="Verdana" panose="020B0604030504040204" pitchFamily="34" charset="0"/>
              </a:rPr>
              <a:t>παράξενο</a:t>
            </a:r>
            <a:r>
              <a:rPr lang="el-GR" sz="2400" dirty="0">
                <a:latin typeface="+mj-lt"/>
                <a:ea typeface="Verdana" panose="020B0604030504040204" pitchFamily="34" charset="0"/>
                <a:cs typeface="Verdana" panose="020B0604030504040204" pitchFamily="34" charset="0"/>
              </a:rPr>
              <a:t> που γινόμαστε αποδέκτες τόσο ισχυρών θετικών και αρνητικών συναισθημάτων. Η κατάσταση μέσα στην οποία αναπτύσσονται μοιάζει να μη δικαιολογεί την  παρουσία τους. </a:t>
            </a:r>
          </a:p>
          <a:p>
            <a:pPr algn="just"/>
            <a:r>
              <a:rPr lang="el-GR" sz="2400" dirty="0">
                <a:latin typeface="+mj-lt"/>
                <a:ea typeface="Verdana" panose="020B0604030504040204" pitchFamily="34" charset="0"/>
                <a:cs typeface="Verdana" panose="020B0604030504040204" pitchFamily="34" charset="0"/>
              </a:rPr>
              <a:t>Επειδή δεν κατανοούμε το λόγο για τον οποίο εμφανίζονται, έχουμε την τάση να βιώνουμε την εκδήλωση τους ως </a:t>
            </a:r>
            <a:r>
              <a:rPr lang="el-GR" sz="2400" b="1" dirty="0" err="1">
                <a:latin typeface="+mj-lt"/>
                <a:ea typeface="Verdana" panose="020B0604030504040204" pitchFamily="34" charset="0"/>
                <a:cs typeface="Verdana" panose="020B0604030504040204" pitchFamily="34" charset="0"/>
              </a:rPr>
              <a:t>διαταραχτική</a:t>
            </a:r>
            <a:r>
              <a:rPr lang="el-GR" sz="2400" dirty="0">
                <a:latin typeface="+mj-lt"/>
                <a:ea typeface="Verdana" panose="020B0604030504040204" pitchFamily="34" charset="0"/>
                <a:cs typeface="Verdana" panose="020B0604030504040204" pitchFamily="34" charset="0"/>
              </a:rPr>
              <a:t>. Άλλοτε νιώθουμε κολακευμένοι και άλλοτε πληγωμένοι. </a:t>
            </a:r>
          </a:p>
          <a:p>
            <a:pPr algn="just"/>
            <a:r>
              <a:rPr lang="el-GR" sz="2400" dirty="0">
                <a:latin typeface="+mj-lt"/>
                <a:ea typeface="Verdana" panose="020B0604030504040204" pitchFamily="34" charset="0"/>
                <a:cs typeface="Verdana" panose="020B0604030504040204" pitchFamily="34" charset="0"/>
              </a:rPr>
              <a:t>Τις περισσότερες φορές αγνοούμε την ύπαρξη τους, αλλά και όταν την υποψιαζόμαστε αμυδρά, καταλήγουμε να </a:t>
            </a:r>
            <a:r>
              <a:rPr lang="el-GR" sz="2400" b="1" dirty="0">
                <a:latin typeface="+mj-lt"/>
                <a:ea typeface="Verdana" panose="020B0604030504040204" pitchFamily="34" charset="0"/>
                <a:cs typeface="Verdana" panose="020B0604030504040204" pitchFamily="34" charset="0"/>
              </a:rPr>
              <a:t>υποτιμάμε</a:t>
            </a:r>
            <a:r>
              <a:rPr lang="el-GR" sz="2400" dirty="0">
                <a:latin typeface="+mj-lt"/>
                <a:ea typeface="Verdana" panose="020B0604030504040204" pitchFamily="34" charset="0"/>
                <a:cs typeface="Verdana" panose="020B0604030504040204" pitchFamily="34" charset="0"/>
              </a:rPr>
              <a:t> τη δύναμη τους και την ισχυρή επίδραση που ασκούν πάνω στη σχέση μαθητή-δασκάλου και, κατά συνέπεια, στη μαθησιακή ικανότητα. </a:t>
            </a:r>
          </a:p>
          <a:p>
            <a:pPr algn="just"/>
            <a:r>
              <a:rPr lang="el-GR" sz="2400" b="1" dirty="0">
                <a:latin typeface="+mj-lt"/>
                <a:ea typeface="Verdana" panose="020B0604030504040204" pitchFamily="34" charset="0"/>
                <a:cs typeface="Verdana" panose="020B0604030504040204" pitchFamily="34" charset="0"/>
              </a:rPr>
              <a:t>Τα συναισθήματα φόβου ή φθόνου θα εμποδίσουν τη μάθηση. Ο θαυμασμός, η αγάπη και ευγνωμοσύνη μπορεί να ενθαρρύνουν μια προσπάθεια. Η ακραία εξιδανίκευση του δασκάλου είναι δυνατόν να οδηγήσει στην πεποίθηση ότι δεν απαιτείται καμία προσπάθεια. Μπορούμε να ενθαρρύνουμε μια πιο ρεαλιστική εικόνα ενός ενήλικα πρόθυμου να βοηθήσει</a:t>
            </a:r>
            <a:r>
              <a:rPr lang="en-US" sz="2400" b="1" dirty="0">
                <a:latin typeface="+mj-lt"/>
                <a:ea typeface="Verdana" panose="020B0604030504040204" pitchFamily="34" charset="0"/>
                <a:cs typeface="Verdana" panose="020B0604030504040204" pitchFamily="34" charset="0"/>
              </a:rPr>
              <a:t>.</a:t>
            </a:r>
            <a:endParaRPr lang="en-GR" sz="2400" b="1" dirty="0">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116146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ACFFE4">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7EDB8-08B6-7142-A010-8492459A9336}"/>
              </a:ext>
            </a:extLst>
          </p:cNvPr>
          <p:cNvSpPr>
            <a:spLocks noGrp="1"/>
          </p:cNvSpPr>
          <p:nvPr>
            <p:ph type="title"/>
          </p:nvPr>
        </p:nvSpPr>
        <p:spPr>
          <a:xfrm>
            <a:off x="838200" y="116094"/>
            <a:ext cx="10515600" cy="1325563"/>
          </a:xfrm>
        </p:spPr>
        <p:txBody>
          <a:bodyPr/>
          <a:lstStyle/>
          <a:p>
            <a:r>
              <a:rPr lang="el-GR" dirty="0">
                <a:solidFill>
                  <a:schemeClr val="bg2">
                    <a:lumMod val="50000"/>
                  </a:schemeClr>
                </a:solidFill>
                <a:ea typeface="Verdana" panose="020B0604030504040204" pitchFamily="34" charset="0"/>
                <a:cs typeface="Verdana" panose="020B0604030504040204" pitchFamily="34" charset="0"/>
              </a:rPr>
              <a:t>Μπορούμε να ξεπεράσουμε το παρελθόν;</a:t>
            </a:r>
            <a:endParaRPr lang="en-GR"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B6AEF138-0842-8740-9421-DA2C4F672A34}"/>
              </a:ext>
            </a:extLst>
          </p:cNvPr>
          <p:cNvSpPr>
            <a:spLocks noGrp="1"/>
          </p:cNvSpPr>
          <p:nvPr>
            <p:ph idx="1"/>
          </p:nvPr>
        </p:nvSpPr>
        <p:spPr>
          <a:xfrm>
            <a:off x="889552" y="1348546"/>
            <a:ext cx="10515600" cy="3104184"/>
          </a:xfrm>
        </p:spPr>
        <p:txBody>
          <a:bodyPr>
            <a:normAutofit fontScale="92500" lnSpcReduction="20000"/>
          </a:bodyPr>
          <a:lstStyle/>
          <a:p>
            <a:pPr marL="0" indent="0" algn="just">
              <a:buNone/>
            </a:pPr>
            <a:r>
              <a:rPr lang="el-GR" dirty="0">
                <a:latin typeface="+mj-lt"/>
                <a:ea typeface="Verdana" panose="020B0604030504040204" pitchFamily="34" charset="0"/>
                <a:cs typeface="Verdana" panose="020B0604030504040204" pitchFamily="34" charset="0"/>
              </a:rPr>
              <a:t>Είναι σημαντικό να γνωρίζουμε την επίδραση του παρελθόντος, δεν πρέπει να αποδίδουμε τα πάντα σε αυτό. </a:t>
            </a:r>
          </a:p>
          <a:p>
            <a:pPr marL="0" indent="0" algn="just">
              <a:buNone/>
            </a:pPr>
            <a:r>
              <a:rPr lang="el-GR" dirty="0">
                <a:latin typeface="+mj-lt"/>
                <a:ea typeface="Verdana" panose="020B0604030504040204" pitchFamily="34" charset="0"/>
                <a:cs typeface="Verdana" panose="020B0604030504040204" pitchFamily="34" charset="0"/>
              </a:rPr>
              <a:t> Αν ο δάσκαλος μπορεί να προσφέρει μια εμπειρία διαφορετική, ο μαθητής έχει μια καινούρια ευκαιρία να προσαρμόσει την εικόνα του για τον κόσμο και να αναπτυχθεί πάνω στη βάση αυτής της νέας εμπειρίας. </a:t>
            </a:r>
          </a:p>
          <a:p>
            <a:pPr marL="0" indent="0" algn="just">
              <a:buNone/>
            </a:pPr>
            <a:r>
              <a:rPr lang="el-GR" dirty="0">
                <a:latin typeface="+mj-lt"/>
                <a:ea typeface="Verdana" panose="020B0604030504040204" pitchFamily="34" charset="0"/>
                <a:cs typeface="Verdana" panose="020B0604030504040204" pitchFamily="34" charset="0"/>
              </a:rPr>
              <a:t>Πχ: </a:t>
            </a:r>
            <a:r>
              <a:rPr lang="el-GR" i="1" dirty="0">
                <a:latin typeface="+mj-lt"/>
                <a:ea typeface="Verdana" panose="020B0604030504040204" pitchFamily="34" charset="0"/>
                <a:cs typeface="Verdana" panose="020B0604030504040204" pitchFamily="34" charset="0"/>
              </a:rPr>
              <a:t>Ο δάσκαλος, που κατανοεί ότι γίνεται αντικείμενο εξιδανίκευσης, αλλά αποφεύγει να δαγκώσει το δόλωμα, βοηθάει με το παράδειγμα του το μαθητή να συνεχίσει να αγωνίζεται και να δείχνει ανοχή στα ελαττώματα του. </a:t>
            </a:r>
            <a:endParaRPr lang="en-GR" i="1" dirty="0">
              <a:latin typeface="+mj-lt"/>
              <a:ea typeface="Verdana" panose="020B0604030504040204" pitchFamily="34" charset="0"/>
              <a:cs typeface="Verdana" panose="020B0604030504040204" pitchFamily="34" charset="0"/>
            </a:endParaRPr>
          </a:p>
          <a:p>
            <a:endParaRPr lang="en-GR" i="1" dirty="0">
              <a:latin typeface="+mj-lt"/>
            </a:endParaRPr>
          </a:p>
          <a:p>
            <a:endParaRPr lang="en-GR" dirty="0"/>
          </a:p>
        </p:txBody>
      </p:sp>
      <p:sp>
        <p:nvSpPr>
          <p:cNvPr id="5" name="Round Diagonal Corner of Rectangle 4">
            <a:extLst>
              <a:ext uri="{FF2B5EF4-FFF2-40B4-BE49-F238E27FC236}">
                <a16:creationId xmlns:a16="http://schemas.microsoft.com/office/drawing/2014/main" id="{5D70B49E-B832-5647-8A33-353D9F085774}"/>
              </a:ext>
            </a:extLst>
          </p:cNvPr>
          <p:cNvSpPr/>
          <p:nvPr/>
        </p:nvSpPr>
        <p:spPr>
          <a:xfrm>
            <a:off x="940904" y="4585252"/>
            <a:ext cx="10412896" cy="2054088"/>
          </a:xfrm>
          <a:prstGeom prst="round2DiagRect">
            <a:avLst/>
          </a:prstGeom>
        </p:spPr>
        <p:style>
          <a:lnRef idx="1">
            <a:schemeClr val="accent5"/>
          </a:lnRef>
          <a:fillRef idx="3">
            <a:schemeClr val="accent5"/>
          </a:fillRef>
          <a:effectRef idx="2">
            <a:schemeClr val="accent5"/>
          </a:effectRef>
          <a:fontRef idx="minor">
            <a:schemeClr val="lt1"/>
          </a:fontRef>
        </p:style>
        <p:txBody>
          <a:bodyPr rtlCol="0" anchor="ctr"/>
          <a:lstStyle/>
          <a:p>
            <a:pPr algn="just"/>
            <a:r>
              <a:rPr lang="el-GR" sz="2400" dirty="0">
                <a:latin typeface="+mj-lt"/>
                <a:ea typeface="Verdana" panose="020B0604030504040204" pitchFamily="34" charset="0"/>
                <a:cs typeface="Verdana" panose="020B0604030504040204" pitchFamily="34" charset="0"/>
              </a:rPr>
              <a:t>Το σχολείο λοιπόν, όπου το παιδί, περνά ένα τόσο μεγάλο μέρος της ζωής του, και οι δάσκαλοι οι οποίοι ως ενήλικες ασκούν μεγάλη επιρροή στο παιδί, έχουν μεγάλη ευθύνη να προσφέρουν εμπειρίες που θα ενθαρρύνουν την εμπιστοσύνη του, σε αντιδιαστολή με την εξιδανίκευση και το φόβο, βοηθώντας το να αναπτυχθεί.</a:t>
            </a:r>
            <a:endParaRPr lang="en-GR" sz="2400" dirty="0">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211344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50CE6-2020-CA4D-AEC1-AE0A06CF8B65}"/>
              </a:ext>
            </a:extLst>
          </p:cNvPr>
          <p:cNvSpPr>
            <a:spLocks noGrp="1"/>
          </p:cNvSpPr>
          <p:nvPr>
            <p:ph type="title"/>
          </p:nvPr>
        </p:nvSpPr>
        <p:spPr>
          <a:xfrm>
            <a:off x="778042" y="220746"/>
            <a:ext cx="10515600" cy="1325563"/>
          </a:xfrm>
        </p:spPr>
        <p:txBody>
          <a:bodyPr/>
          <a:lstStyle/>
          <a:p>
            <a:r>
              <a:rPr lang="el-GR" dirty="0">
                <a:solidFill>
                  <a:schemeClr val="bg2">
                    <a:lumMod val="50000"/>
                  </a:schemeClr>
                </a:solidFill>
                <a:ea typeface="Verdana" panose="020B0604030504040204" pitchFamily="34" charset="0"/>
                <a:cs typeface="Verdana" panose="020B0604030504040204" pitchFamily="34" charset="0"/>
              </a:rPr>
              <a:t>ΠΛΕΥΡΕΣ ΣΧΕΣΗΣ ΔΑΣΚΑΛΟΥ ΜΑΘΗΤΗ</a:t>
            </a:r>
            <a:r>
              <a:rPr lang="en-GR" dirty="0">
                <a:solidFill>
                  <a:schemeClr val="bg2">
                    <a:lumMod val="50000"/>
                  </a:schemeClr>
                </a:solidFill>
                <a:effectLst/>
                <a:ea typeface="Verdana" panose="020B0604030504040204" pitchFamily="34" charset="0"/>
                <a:cs typeface="Verdana" panose="020B0604030504040204" pitchFamily="34" charset="0"/>
              </a:rPr>
              <a:t> </a:t>
            </a:r>
            <a:endParaRPr lang="en-GR" dirty="0">
              <a:solidFill>
                <a:schemeClr val="bg2">
                  <a:lumMod val="50000"/>
                </a:schemeClr>
              </a:solidFill>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3A6EE2A3-E9A0-0E44-9BC2-87A36AB66165}"/>
              </a:ext>
            </a:extLst>
          </p:cNvPr>
          <p:cNvSpPr>
            <a:spLocks noGrp="1"/>
          </p:cNvSpPr>
          <p:nvPr>
            <p:ph idx="1"/>
          </p:nvPr>
        </p:nvSpPr>
        <p:spPr>
          <a:xfrm>
            <a:off x="838200" y="1690687"/>
            <a:ext cx="10515600" cy="4670355"/>
          </a:xfrm>
        </p:spPr>
        <p:txBody>
          <a:bodyPr>
            <a:normAutofit fontScale="77500" lnSpcReduction="20000"/>
          </a:bodyPr>
          <a:lstStyle/>
          <a:p>
            <a:pPr marL="0" indent="0">
              <a:buNone/>
            </a:pPr>
            <a:r>
              <a:rPr lang="el-GR" dirty="0">
                <a:latin typeface="+mj-lt"/>
                <a:ea typeface="Verdana" panose="020B0604030504040204" pitchFamily="34" charset="0"/>
                <a:cs typeface="Verdana" panose="020B0604030504040204" pitchFamily="34" charset="0"/>
              </a:rPr>
              <a:t>Η μεταβίβαση του δασκάλου</a:t>
            </a:r>
          </a:p>
          <a:p>
            <a:pPr marL="0" indent="0">
              <a:buNone/>
            </a:pPr>
            <a:endParaRPr lang="en-GR" dirty="0">
              <a:latin typeface="+mj-lt"/>
              <a:ea typeface="Verdana" panose="020B0604030504040204" pitchFamily="34" charset="0"/>
              <a:cs typeface="Verdana" panose="020B0604030504040204" pitchFamily="34" charset="0"/>
            </a:endParaRPr>
          </a:p>
          <a:p>
            <a:r>
              <a:rPr lang="el-GR" dirty="0">
                <a:latin typeface="+mj-lt"/>
                <a:ea typeface="Verdana" panose="020B0604030504040204" pitchFamily="34" charset="0"/>
                <a:cs typeface="Verdana" panose="020B0604030504040204" pitchFamily="34" charset="0"/>
              </a:rPr>
              <a:t>Η πλευρά της μεταβίβασης στη σχέση του δασκάλου με τους μαθητές αποτελείται από διάφορα στοιχεία</a:t>
            </a:r>
            <a:endParaRPr lang="en-GR" dirty="0">
              <a:latin typeface="+mj-lt"/>
              <a:ea typeface="Verdana" panose="020B0604030504040204" pitchFamily="34" charset="0"/>
              <a:cs typeface="Verdana" panose="020B0604030504040204" pitchFamily="34" charset="0"/>
            </a:endParaRPr>
          </a:p>
          <a:p>
            <a:endParaRPr lang="en-GR" dirty="0">
              <a:latin typeface="+mj-lt"/>
              <a:ea typeface="Verdana" panose="020B0604030504040204" pitchFamily="34" charset="0"/>
              <a:cs typeface="Verdana" panose="020B0604030504040204" pitchFamily="34" charset="0"/>
            </a:endParaRPr>
          </a:p>
          <a:p>
            <a:pPr marL="514350" indent="-514350" algn="just">
              <a:buFont typeface="+mj-lt"/>
              <a:buAutoNum type="arabicPeriod"/>
            </a:pPr>
            <a:r>
              <a:rPr lang="el-GR" dirty="0">
                <a:latin typeface="+mj-lt"/>
                <a:ea typeface="Verdana" panose="020B0604030504040204" pitchFamily="34" charset="0"/>
                <a:cs typeface="Verdana" panose="020B0604030504040204" pitchFamily="34" charset="0"/>
              </a:rPr>
              <a:t> Από τα δικές του παιδικές επιθυμίες, πόθους, φόβους, μίσος και αγάπη. Αυτό τον βοηθά να κατανοεί τα παιδιά αλλά μπορεί να αυξάνει το άγχος του. </a:t>
            </a:r>
            <a:endParaRPr lang="en-GR" dirty="0">
              <a:latin typeface="+mj-lt"/>
              <a:ea typeface="Verdana" panose="020B0604030504040204" pitchFamily="34" charset="0"/>
              <a:cs typeface="Verdana" panose="020B0604030504040204" pitchFamily="34" charset="0"/>
            </a:endParaRPr>
          </a:p>
          <a:p>
            <a:pPr marL="514350" indent="-514350" algn="just">
              <a:buFont typeface="+mj-lt"/>
              <a:buAutoNum type="arabicPeriod"/>
            </a:pPr>
            <a:r>
              <a:rPr lang="el-GR" dirty="0">
                <a:latin typeface="+mj-lt"/>
                <a:ea typeface="Verdana" panose="020B0604030504040204" pitchFamily="34" charset="0"/>
                <a:cs typeface="Verdana" panose="020B0604030504040204" pitchFamily="34" charset="0"/>
              </a:rPr>
              <a:t>Από την εικόνα του ενήλικα που έχει εσωτερικεύσει πχ ισχυρού, αδύναμου, εύθραυστου ενήλικα που απολαμβάνει προνόμια στενά συνδεδεμένα με την υπευθυνότητα, ή ενήλικα που ακολουθεί τις παρορμήσεις του χωρίς να νοιάζεται για τους άλλους</a:t>
            </a:r>
            <a:endParaRPr lang="en-GR" dirty="0">
              <a:latin typeface="+mj-lt"/>
              <a:ea typeface="Verdana" panose="020B0604030504040204" pitchFamily="34" charset="0"/>
              <a:cs typeface="Verdana" panose="020B0604030504040204" pitchFamily="34" charset="0"/>
            </a:endParaRPr>
          </a:p>
          <a:p>
            <a:pPr marL="514350" indent="-514350" algn="just">
              <a:buFont typeface="+mj-lt"/>
              <a:buAutoNum type="arabicPeriod"/>
            </a:pPr>
            <a:r>
              <a:rPr lang="el-GR" dirty="0">
                <a:latin typeface="+mj-lt"/>
                <a:ea typeface="Verdana" panose="020B0604030504040204" pitchFamily="34" charset="0"/>
                <a:cs typeface="Verdana" panose="020B0604030504040204" pitchFamily="34" charset="0"/>
              </a:rPr>
              <a:t>Από τη φύση της σχέσης ανάμεσα σε ενήλικα και παιδί. Υπάρχουν, για παράδειγμα, ενήλικες που καταπιέζουν και ταπεινώνουν τα παιδιά, και αντιθέτως ενήλικες που φροντίζουν τα παιδιά, ενθαρρύνουν την ανάπτυξη τους και σέβονται την ατομικότητα τους. </a:t>
            </a:r>
            <a:endParaRPr lang="en-GR" dirty="0">
              <a:latin typeface="+mj-lt"/>
              <a:ea typeface="Verdana" panose="020B0604030504040204" pitchFamily="34" charset="0"/>
              <a:cs typeface="Verdana" panose="020B0604030504040204" pitchFamily="34" charset="0"/>
            </a:endParaRPr>
          </a:p>
          <a:p>
            <a:endParaRPr lang="en-GR" dirty="0"/>
          </a:p>
        </p:txBody>
      </p:sp>
    </p:spTree>
    <p:extLst>
      <p:ext uri="{BB962C8B-B14F-4D97-AF65-F5344CB8AC3E}">
        <p14:creationId xmlns:p14="http://schemas.microsoft.com/office/powerpoint/2010/main" val="12064901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AA9E">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9DD8A-C42E-0647-9B22-7578C7589859}"/>
              </a:ext>
            </a:extLst>
          </p:cNvPr>
          <p:cNvSpPr>
            <a:spLocks noGrp="1"/>
          </p:cNvSpPr>
          <p:nvPr>
            <p:ph type="title"/>
          </p:nvPr>
        </p:nvSpPr>
        <p:spPr>
          <a:xfrm>
            <a:off x="288758" y="365125"/>
            <a:ext cx="11903242" cy="1325563"/>
          </a:xfrm>
        </p:spPr>
        <p:txBody>
          <a:bodyPr>
            <a:normAutofit/>
          </a:bodyPr>
          <a:lstStyle/>
          <a:p>
            <a:r>
              <a:rPr lang="el-GR" dirty="0">
                <a:ea typeface="Verdana" panose="020B0604030504040204" pitchFamily="34" charset="0"/>
                <a:cs typeface="Verdana" panose="020B0604030504040204" pitchFamily="34" charset="0"/>
              </a:rPr>
              <a:t>ΣΥΝΑΙΣΘΗΜΑΤΙΚΕΣ ΠΛΕΥΡΕΣ ΤΗΣ ΜΑΘΗΣΗΣ</a:t>
            </a:r>
            <a:br>
              <a:rPr lang="en-GR" dirty="0"/>
            </a:br>
            <a:endParaRPr lang="en-GR" dirty="0"/>
          </a:p>
        </p:txBody>
      </p:sp>
      <p:sp>
        <p:nvSpPr>
          <p:cNvPr id="3" name="Content Placeholder 2">
            <a:extLst>
              <a:ext uri="{FF2B5EF4-FFF2-40B4-BE49-F238E27FC236}">
                <a16:creationId xmlns:a16="http://schemas.microsoft.com/office/drawing/2014/main" id="{20C246A9-83E3-6F49-844C-B91D6528D521}"/>
              </a:ext>
            </a:extLst>
          </p:cNvPr>
          <p:cNvSpPr>
            <a:spLocks noGrp="1"/>
          </p:cNvSpPr>
          <p:nvPr>
            <p:ph idx="1"/>
          </p:nvPr>
        </p:nvSpPr>
        <p:spPr>
          <a:xfrm>
            <a:off x="437147" y="1253330"/>
            <a:ext cx="5658853" cy="5604669"/>
          </a:xfrm>
        </p:spPr>
        <p:txBody>
          <a:bodyPr>
            <a:normAutofit fontScale="85000" lnSpcReduction="20000"/>
          </a:bodyPr>
          <a:lstStyle/>
          <a:p>
            <a:pPr algn="just">
              <a:buFont typeface="Wingdings" pitchFamily="2" charset="2"/>
              <a:buChar char="v"/>
            </a:pPr>
            <a:r>
              <a:rPr lang="el-GR" dirty="0">
                <a:latin typeface="+mj-lt"/>
                <a:ea typeface="Verdana" panose="020B0604030504040204" pitchFamily="34" charset="0"/>
                <a:cs typeface="Verdana" panose="020B0604030504040204" pitchFamily="34" charset="0"/>
              </a:rPr>
              <a:t>Η </a:t>
            </a:r>
            <a:r>
              <a:rPr lang="el-GR" b="1" dirty="0">
                <a:latin typeface="+mj-lt"/>
                <a:ea typeface="Verdana" panose="020B0604030504040204" pitchFamily="34" charset="0"/>
                <a:cs typeface="Verdana" panose="020B0604030504040204" pitchFamily="34" charset="0"/>
              </a:rPr>
              <a:t>μάθηση</a:t>
            </a:r>
            <a:r>
              <a:rPr lang="el-GR" dirty="0">
                <a:latin typeface="+mj-lt"/>
                <a:ea typeface="Verdana" panose="020B0604030504040204" pitchFamily="34" charset="0"/>
                <a:cs typeface="Verdana" panose="020B0604030504040204" pitchFamily="34" charset="0"/>
              </a:rPr>
              <a:t> είναι το συγκεκριμένο έργο για το οποίο συναντώνται μαθητές και δάσκαλοι. </a:t>
            </a:r>
          </a:p>
          <a:p>
            <a:pPr algn="just"/>
            <a:r>
              <a:rPr lang="el-GR" dirty="0">
                <a:latin typeface="+mj-lt"/>
                <a:ea typeface="Verdana" panose="020B0604030504040204" pitchFamily="34" charset="0"/>
                <a:cs typeface="Verdana" panose="020B0604030504040204" pitchFamily="34" charset="0"/>
              </a:rPr>
              <a:t>Πρόκειται για ένα έργο εξαιρετικά </a:t>
            </a:r>
            <a:r>
              <a:rPr lang="el-GR" b="1" dirty="0">
                <a:latin typeface="+mj-lt"/>
                <a:ea typeface="Verdana" panose="020B0604030504040204" pitchFamily="34" charset="0"/>
                <a:cs typeface="Verdana" panose="020B0604030504040204" pitchFamily="34" charset="0"/>
              </a:rPr>
              <a:t>πολύπλοκο</a:t>
            </a:r>
            <a:r>
              <a:rPr lang="el-GR" dirty="0">
                <a:latin typeface="+mj-lt"/>
                <a:ea typeface="Verdana" panose="020B0604030504040204" pitchFamily="34" charset="0"/>
                <a:cs typeface="Verdana" panose="020B0604030504040204" pitchFamily="34" charset="0"/>
              </a:rPr>
              <a:t> όχι μόνο εξαιτίας της πολυπλοκότητας οποιουδήποτε θέματος προς μελέτη, αλλά εξαιτίας των συναισθημάτων που προκαλούνται από την ίδια τη μαθησιακή διαδικασία.</a:t>
            </a:r>
            <a:endParaRPr lang="en-GR" dirty="0">
              <a:latin typeface="+mj-lt"/>
              <a:ea typeface="Verdana" panose="020B0604030504040204" pitchFamily="34" charset="0"/>
              <a:cs typeface="Verdana" panose="020B0604030504040204" pitchFamily="34" charset="0"/>
            </a:endParaRPr>
          </a:p>
          <a:p>
            <a:pPr algn="just"/>
            <a:r>
              <a:rPr lang="el-GR" dirty="0">
                <a:latin typeface="+mj-lt"/>
                <a:ea typeface="Verdana" panose="020B0604030504040204" pitchFamily="34" charset="0"/>
                <a:cs typeface="Verdana" panose="020B0604030504040204" pitchFamily="34" charset="0"/>
              </a:rPr>
              <a:t>Η μάθηση είναι μια </a:t>
            </a:r>
            <a:r>
              <a:rPr lang="el-GR" b="1" dirty="0">
                <a:latin typeface="+mj-lt"/>
                <a:ea typeface="Verdana" panose="020B0604030504040204" pitchFamily="34" charset="0"/>
                <a:cs typeface="Verdana" panose="020B0604030504040204" pitchFamily="34" charset="0"/>
              </a:rPr>
              <a:t>οδυνηρή</a:t>
            </a:r>
            <a:r>
              <a:rPr lang="el-GR" dirty="0">
                <a:latin typeface="+mj-lt"/>
                <a:ea typeface="Verdana" panose="020B0604030504040204" pitchFamily="34" charset="0"/>
                <a:cs typeface="Verdana" panose="020B0604030504040204" pitchFamily="34" charset="0"/>
              </a:rPr>
              <a:t> εμπειρία γιατί μας φέρνει αντιμέτωπους με το </a:t>
            </a:r>
            <a:r>
              <a:rPr lang="el-GR" b="1" dirty="0">
                <a:latin typeface="+mj-lt"/>
                <a:ea typeface="Verdana" panose="020B0604030504040204" pitchFamily="34" charset="0"/>
                <a:cs typeface="Verdana" panose="020B0604030504040204" pitchFamily="34" charset="0"/>
              </a:rPr>
              <a:t>άγνωστο</a:t>
            </a:r>
            <a:r>
              <a:rPr lang="el-GR" dirty="0">
                <a:latin typeface="+mj-lt"/>
                <a:ea typeface="Verdana" panose="020B0604030504040204" pitchFamily="34" charset="0"/>
                <a:cs typeface="Verdana" panose="020B0604030504040204" pitchFamily="34" charset="0"/>
              </a:rPr>
              <a:t> και την </a:t>
            </a:r>
            <a:r>
              <a:rPr lang="el-GR" b="1" dirty="0">
                <a:latin typeface="+mj-lt"/>
                <a:ea typeface="Verdana" panose="020B0604030504040204" pitchFamily="34" charset="0"/>
                <a:cs typeface="Verdana" panose="020B0604030504040204" pitchFamily="34" charset="0"/>
              </a:rPr>
              <a:t>αβεβαιότητα</a:t>
            </a:r>
            <a:r>
              <a:rPr lang="el-GR" dirty="0">
                <a:latin typeface="+mj-lt"/>
                <a:ea typeface="Verdana" panose="020B0604030504040204" pitchFamily="34" charset="0"/>
                <a:cs typeface="Verdana" panose="020B0604030504040204" pitchFamily="34" charset="0"/>
              </a:rPr>
              <a:t>. Δοκιμάζει τις ψυχικές μας αντοχές. </a:t>
            </a:r>
          </a:p>
          <a:p>
            <a:pPr marL="0" indent="0" algn="just">
              <a:buNone/>
            </a:pPr>
            <a:r>
              <a:rPr lang="el-GR" i="1" dirty="0">
                <a:latin typeface="+mj-lt"/>
                <a:ea typeface="Verdana" panose="020B0604030504040204" pitchFamily="34" charset="0"/>
                <a:cs typeface="Verdana" panose="020B0604030504040204" pitchFamily="34" charset="0"/>
              </a:rPr>
              <a:t>Άλλα παιδιά θα προσπαθήσουν να αποφύγουν αυτά που τους προκαλεί, άλλα προσπαθούν να την χειριστούν με θυμό και παντοδυναμία (πχ γκρεμίζουν τουβλάκια), άλλα αντέχουν να επιμείνουν μέχρι να επιτύχουν. </a:t>
            </a:r>
            <a:endParaRPr lang="en-GR" i="1" dirty="0">
              <a:latin typeface="+mj-lt"/>
              <a:ea typeface="Verdana" panose="020B0604030504040204" pitchFamily="34" charset="0"/>
              <a:cs typeface="Verdana" panose="020B0604030504040204" pitchFamily="34" charset="0"/>
            </a:endParaRPr>
          </a:p>
          <a:p>
            <a:pPr marL="0" indent="0">
              <a:buNone/>
            </a:pPr>
            <a:endParaRPr lang="en-GR" dirty="0">
              <a:latin typeface="Verdana" panose="020B0604030504040204" pitchFamily="34" charset="0"/>
              <a:ea typeface="Verdana" panose="020B0604030504040204" pitchFamily="34" charset="0"/>
              <a:cs typeface="Verdana" panose="020B0604030504040204" pitchFamily="34" charset="0"/>
            </a:endParaRPr>
          </a:p>
          <a:p>
            <a:endParaRPr lang="en-GR" dirty="0"/>
          </a:p>
        </p:txBody>
      </p:sp>
      <p:pic>
        <p:nvPicPr>
          <p:cNvPr id="5" name="Picture 4">
            <a:extLst>
              <a:ext uri="{FF2B5EF4-FFF2-40B4-BE49-F238E27FC236}">
                <a16:creationId xmlns:a16="http://schemas.microsoft.com/office/drawing/2014/main" id="{E1369EA5-1DDB-E943-86E4-14673BA9C35C}"/>
              </a:ext>
            </a:extLst>
          </p:cNvPr>
          <p:cNvPicPr>
            <a:picLocks noChangeAspect="1"/>
          </p:cNvPicPr>
          <p:nvPr/>
        </p:nvPicPr>
        <p:blipFill>
          <a:blip r:embed="rId2"/>
          <a:stretch>
            <a:fillRect/>
          </a:stretch>
        </p:blipFill>
        <p:spPr>
          <a:xfrm>
            <a:off x="6497053" y="1106904"/>
            <a:ext cx="5141217" cy="5385971"/>
          </a:xfrm>
          <a:prstGeom prst="rect">
            <a:avLst/>
          </a:prstGeom>
        </p:spPr>
      </p:pic>
    </p:spTree>
    <p:extLst>
      <p:ext uri="{BB962C8B-B14F-4D97-AF65-F5344CB8AC3E}">
        <p14:creationId xmlns:p14="http://schemas.microsoft.com/office/powerpoint/2010/main" val="4185933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CCCC1-2D70-B54A-8305-049F563206B3}"/>
              </a:ext>
            </a:extLst>
          </p:cNvPr>
          <p:cNvSpPr>
            <a:spLocks noGrp="1"/>
          </p:cNvSpPr>
          <p:nvPr>
            <p:ph type="title"/>
          </p:nvPr>
        </p:nvSpPr>
        <p:spPr>
          <a:xfrm>
            <a:off x="838200" y="184484"/>
            <a:ext cx="10515600" cy="1325563"/>
          </a:xfrm>
        </p:spPr>
        <p:txBody>
          <a:bodyPr/>
          <a:lstStyle/>
          <a:p>
            <a:r>
              <a:rPr lang="el-GR" dirty="0">
                <a:ea typeface="Verdana" panose="020B0604030504040204" pitchFamily="34" charset="0"/>
                <a:cs typeface="Verdana" panose="020B0604030504040204" pitchFamily="34" charset="0"/>
              </a:rPr>
              <a:t>Αντέχουμε να μην γνωρίζουμε</a:t>
            </a:r>
            <a:endParaRPr lang="en-GR" dirty="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BB7A8EB8-C41A-4C44-93F7-8BF9DBC1E98F}"/>
              </a:ext>
            </a:extLst>
          </p:cNvPr>
          <p:cNvSpPr>
            <a:spLocks noGrp="1"/>
          </p:cNvSpPr>
          <p:nvPr>
            <p:ph idx="1"/>
          </p:nvPr>
        </p:nvSpPr>
        <p:spPr>
          <a:xfrm>
            <a:off x="838200" y="1363580"/>
            <a:ext cx="10515600" cy="5309936"/>
          </a:xfrm>
        </p:spPr>
        <p:txBody>
          <a:bodyPr>
            <a:normAutofit fontScale="77500" lnSpcReduction="20000"/>
          </a:bodyPr>
          <a:lstStyle/>
          <a:p>
            <a:pPr algn="just"/>
            <a:r>
              <a:rPr lang="el-GR" dirty="0">
                <a:latin typeface="+mj-lt"/>
                <a:ea typeface="Verdana" panose="020B0604030504040204" pitchFamily="34" charset="0"/>
                <a:cs typeface="Verdana" panose="020B0604030504040204" pitchFamily="34" charset="0"/>
              </a:rPr>
              <a:t>Η αληθινή μάθηση και ανακάλυψη μπορούν να λάβουν χώρα μόνο όταν η κατάσταση του «δεν γνωρίζω» παραταθεί αρκετά ώστε όλα τα στοιχεία που συνέλεξαν οι αισθήσεις να μπορέσουν να αφομοιωθούν και να εξερευνηθούν μέχρι να αναδυθεί κάποιο νόημα. </a:t>
            </a:r>
          </a:p>
          <a:p>
            <a:pPr algn="just"/>
            <a:r>
              <a:rPr lang="el-GR" dirty="0">
                <a:latin typeface="+mj-lt"/>
                <a:ea typeface="Verdana" panose="020B0604030504040204" pitchFamily="34" charset="0"/>
                <a:cs typeface="Verdana" panose="020B0604030504040204" pitchFamily="34" charset="0"/>
              </a:rPr>
              <a:t>Αν επιθυμούμε να κατανοήσουμε άλλα ανθρώπινα πλάσματα πρέπει να ξεκινήσουμε από την κατάσταση του «δεν γνωρίζω», να παρατηρούμε, να ακούμε και να είμαστε δεκτικοί στα μηνύματα τόσο στα λεκτικά όσο και τα μη λεκτικά, που μας στέλνουν οι άλλοι. </a:t>
            </a:r>
          </a:p>
          <a:p>
            <a:pPr algn="just"/>
            <a:r>
              <a:rPr lang="el-GR" dirty="0">
                <a:latin typeface="+mj-lt"/>
                <a:ea typeface="Verdana" panose="020B0604030504040204" pitchFamily="34" charset="0"/>
                <a:cs typeface="Verdana" panose="020B0604030504040204" pitchFamily="34" charset="0"/>
              </a:rPr>
              <a:t>Είναι καλό να προσπαθήσουμε να απαλλαγούμε από τις προκαταλήψεις μας περί παιδικής ανάπτυξης και ανατροφής του παιδιού</a:t>
            </a:r>
            <a:r>
              <a:rPr lang="en-US" dirty="0">
                <a:latin typeface="+mj-lt"/>
                <a:ea typeface="Verdana" panose="020B0604030504040204" pitchFamily="34" charset="0"/>
                <a:cs typeface="Verdana" panose="020B0604030504040204" pitchFamily="34" charset="0"/>
              </a:rPr>
              <a:t>,</a:t>
            </a:r>
            <a:r>
              <a:rPr lang="el-GR" dirty="0">
                <a:latin typeface="+mj-lt"/>
                <a:ea typeface="Verdana" panose="020B0604030504040204" pitchFamily="34" charset="0"/>
                <a:cs typeface="Verdana" panose="020B0604030504040204" pitchFamily="34" charset="0"/>
              </a:rPr>
              <a:t> περί θεωριών για την ανθρώπινη συμπεριφορά και να αγνοήσουμε τα όσα έχουμε μάθει για ένα άτομο. Είναι σημαντικό να μην καλύπτουμε την αβεβαιότητα μας προσπαθώντας να ερμηνεύσουμε τη συμπεριφορά των μαθητών μας με όρους κακού έμφυτου χαρακτήρα ή κακού περιβάλλοντος. </a:t>
            </a:r>
            <a:endParaRPr lang="en-US" dirty="0">
              <a:latin typeface="+mj-lt"/>
              <a:ea typeface="Verdana" panose="020B0604030504040204" pitchFamily="34" charset="0"/>
              <a:cs typeface="Verdana" panose="020B0604030504040204" pitchFamily="34" charset="0"/>
            </a:endParaRPr>
          </a:p>
          <a:p>
            <a:pPr marL="0" indent="0" algn="just">
              <a:buNone/>
            </a:pPr>
            <a:endParaRPr lang="en-US" dirty="0">
              <a:latin typeface="+mj-lt"/>
              <a:ea typeface="Verdana" panose="020B0604030504040204" pitchFamily="34" charset="0"/>
              <a:cs typeface="Verdana" panose="020B0604030504040204" pitchFamily="34" charset="0"/>
            </a:endParaRPr>
          </a:p>
          <a:p>
            <a:pPr marL="0" indent="0" algn="just">
              <a:buNone/>
            </a:pPr>
            <a:r>
              <a:rPr lang="el-GR" sz="3400" b="1" dirty="0">
                <a:ln w="22225">
                  <a:solidFill>
                    <a:schemeClr val="accent2"/>
                  </a:solidFill>
                  <a:prstDash val="solid"/>
                </a:ln>
                <a:solidFill>
                  <a:schemeClr val="accent2">
                    <a:lumMod val="40000"/>
                    <a:lumOff val="60000"/>
                  </a:schemeClr>
                </a:solidFill>
                <a:latin typeface="+mj-lt"/>
                <a:ea typeface="Verdana" panose="020B0604030504040204" pitchFamily="34" charset="0"/>
                <a:cs typeface="Verdana" panose="020B0604030504040204" pitchFamily="34" charset="0"/>
              </a:rPr>
              <a:t>Όλες αυτές οι προκαταλήψεις μας κάνουν συνήθως τυφλούς και κουφούς μπροστά σε αυτό που μπορούμε πραγματικά να ανακαλύψουμε στη βάση της δικής μας εμπειρίας. </a:t>
            </a:r>
            <a:endParaRPr lang="en-GR" sz="3400" b="1" dirty="0">
              <a:ln w="22225">
                <a:solidFill>
                  <a:schemeClr val="accent2"/>
                </a:solidFill>
                <a:prstDash val="solid"/>
              </a:ln>
              <a:solidFill>
                <a:schemeClr val="accent2">
                  <a:lumMod val="40000"/>
                  <a:lumOff val="60000"/>
                </a:schemeClr>
              </a:solidFill>
              <a:latin typeface="+mj-lt"/>
              <a:ea typeface="Verdana" panose="020B0604030504040204" pitchFamily="34" charset="0"/>
              <a:cs typeface="Verdana" panose="020B0604030504040204" pitchFamily="34" charset="0"/>
            </a:endParaRPr>
          </a:p>
          <a:p>
            <a:endParaRPr lang="en-GR" dirty="0"/>
          </a:p>
        </p:txBody>
      </p:sp>
    </p:spTree>
    <p:extLst>
      <p:ext uri="{BB962C8B-B14F-4D97-AF65-F5344CB8AC3E}">
        <p14:creationId xmlns:p14="http://schemas.microsoft.com/office/powerpoint/2010/main" val="1628337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ACFFE4">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5966B-1B9F-6644-A782-0BE611E977D1}"/>
              </a:ext>
            </a:extLst>
          </p:cNvPr>
          <p:cNvSpPr>
            <a:spLocks noGrp="1"/>
          </p:cNvSpPr>
          <p:nvPr>
            <p:ph type="title"/>
          </p:nvPr>
        </p:nvSpPr>
        <p:spPr/>
        <p:txBody>
          <a:bodyPr/>
          <a:lstStyle/>
          <a:p>
            <a:endParaRPr lang="en-GR"/>
          </a:p>
        </p:txBody>
      </p:sp>
      <p:sp>
        <p:nvSpPr>
          <p:cNvPr id="3" name="Content Placeholder 2">
            <a:extLst>
              <a:ext uri="{FF2B5EF4-FFF2-40B4-BE49-F238E27FC236}">
                <a16:creationId xmlns:a16="http://schemas.microsoft.com/office/drawing/2014/main" id="{15C25816-17A8-774B-8DE4-0D46613927F7}"/>
              </a:ext>
            </a:extLst>
          </p:cNvPr>
          <p:cNvSpPr>
            <a:spLocks noGrp="1"/>
          </p:cNvSpPr>
          <p:nvPr>
            <p:ph idx="1"/>
          </p:nvPr>
        </p:nvSpPr>
        <p:spPr>
          <a:xfrm>
            <a:off x="838200" y="365125"/>
            <a:ext cx="10515600" cy="3950201"/>
          </a:xfrm>
        </p:spPr>
        <p:txBody>
          <a:bodyPr>
            <a:normAutofit/>
          </a:bodyPr>
          <a:lstStyle/>
          <a:p>
            <a:pPr algn="just"/>
            <a:r>
              <a:rPr lang="el-GR" dirty="0"/>
              <a:t>Με αλλά λόγια ο δάσκαλος </a:t>
            </a:r>
            <a:r>
              <a:rPr lang="el-GR" dirty="0" err="1"/>
              <a:t>χρει</a:t>
            </a:r>
            <a:r>
              <a:rPr lang="en-US" dirty="0" err="1"/>
              <a:t>ά</a:t>
            </a:r>
            <a:r>
              <a:rPr lang="el-GR" dirty="0" err="1"/>
              <a:t>ζεται</a:t>
            </a:r>
            <a:r>
              <a:rPr lang="el-GR" dirty="0"/>
              <a:t> να δρα ως προσωρινή εμπεριέχουσα κατάσταση για το υπερβολικό άγχος των μαθητών.</a:t>
            </a:r>
          </a:p>
          <a:p>
            <a:pPr marL="0" indent="0" algn="just">
              <a:buNone/>
            </a:pPr>
            <a:r>
              <a:rPr lang="el-GR" dirty="0"/>
              <a:t>Αυτό τι σημαίνει;</a:t>
            </a:r>
          </a:p>
          <a:p>
            <a:pPr algn="just"/>
            <a:r>
              <a:rPr lang="el-GR" dirty="0"/>
              <a:t>Σημαίνει ότι ο ίδιος θα βιώσει ένα μέρος του ψυχικού πόνου που συνδέεται με τη μάθηση και παρόλα αυτά θα δώσει το παράδειγμα της διατήρησης </a:t>
            </a:r>
            <a:r>
              <a:rPr lang="el-GR" b="1" dirty="0"/>
              <a:t>της περιέργειας </a:t>
            </a:r>
            <a:r>
              <a:rPr lang="el-GR" dirty="0"/>
              <a:t>μπροστά στο χείλος του «χάους», </a:t>
            </a:r>
            <a:r>
              <a:rPr lang="el-GR" b="1" dirty="0"/>
              <a:t>της αγάπης </a:t>
            </a:r>
            <a:r>
              <a:rPr lang="el-GR" dirty="0"/>
              <a:t>για την αλήθεια μπροστά στον «τρόμο» του αγνώστου.</a:t>
            </a:r>
            <a:endParaRPr lang="el-GR" b="1" dirty="0"/>
          </a:p>
          <a:p>
            <a:pPr algn="just"/>
            <a:r>
              <a:rPr lang="el-GR" dirty="0"/>
              <a:t>Έτσι με το παράδειγμα του ενισχύει στο μαθητή την ικανότητα να </a:t>
            </a:r>
            <a:r>
              <a:rPr lang="el-GR" b="1" dirty="0"/>
              <a:t>αντέχει την αβεβαιότητα </a:t>
            </a:r>
            <a:r>
              <a:rPr lang="el-GR" dirty="0"/>
              <a:t>που συνδέεται με τη μάθηση. </a:t>
            </a:r>
          </a:p>
          <a:p>
            <a:endParaRPr lang="en-GR" dirty="0"/>
          </a:p>
          <a:p>
            <a:endParaRPr lang="en-GR" dirty="0"/>
          </a:p>
        </p:txBody>
      </p:sp>
      <p:sp>
        <p:nvSpPr>
          <p:cNvPr id="5" name="Round Diagonal Corner of Rectangle 4">
            <a:extLst>
              <a:ext uri="{FF2B5EF4-FFF2-40B4-BE49-F238E27FC236}">
                <a16:creationId xmlns:a16="http://schemas.microsoft.com/office/drawing/2014/main" id="{590FC698-C606-B94D-942A-C110892B69D5}"/>
              </a:ext>
            </a:extLst>
          </p:cNvPr>
          <p:cNvSpPr/>
          <p:nvPr/>
        </p:nvSpPr>
        <p:spPr>
          <a:xfrm>
            <a:off x="393032" y="4440236"/>
            <a:ext cx="11405936" cy="2005264"/>
          </a:xfrm>
          <a:prstGeom prst="round2Diag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el-GR" sz="2400" dirty="0"/>
              <a:t>Η ικανότητα του δασκάλου να είναι στοχαστικός και σκεπτικός όταν εξετάζει κάποιο θέμα αντί να παράγει έτοιμες απαντήσεις επιτρέπει στο μαθητή να εσωτερικεύσει ένα σκεπτόμενο άτομο. Ο μαθητής με τη σειρά του θα παράγει νέους συσχετισμούς ανάμεσα  σε ιδέες και νοήματα τα οποία μπορεί να πυροδοτήσουν στο δάσκαλο νέους συσχετισμούς πάνω στο θέμα που σκέπτεται. </a:t>
            </a:r>
            <a:endParaRPr lang="en-GR" sz="2400" dirty="0"/>
          </a:p>
        </p:txBody>
      </p:sp>
    </p:spTree>
    <p:extLst>
      <p:ext uri="{BB962C8B-B14F-4D97-AF65-F5344CB8AC3E}">
        <p14:creationId xmlns:p14="http://schemas.microsoft.com/office/powerpoint/2010/main" val="40465713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09B05-C24A-6E44-958A-459FDBE32640}"/>
              </a:ext>
            </a:extLst>
          </p:cNvPr>
          <p:cNvSpPr>
            <a:spLocks noGrp="1"/>
          </p:cNvSpPr>
          <p:nvPr>
            <p:ph type="title"/>
          </p:nvPr>
        </p:nvSpPr>
        <p:spPr>
          <a:xfrm>
            <a:off x="160421" y="365126"/>
            <a:ext cx="12031579" cy="1905000"/>
          </a:xfrm>
        </p:spPr>
        <p:txBody>
          <a:bodyPr>
            <a:normAutofit fontScale="90000"/>
          </a:bodyPr>
          <a:lstStyle/>
          <a:p>
            <a:pPr marL="0" indent="0" algn="just"/>
            <a:r>
              <a:rPr lang="el-GR" dirty="0"/>
              <a:t> </a:t>
            </a:r>
            <a:r>
              <a:rPr lang="el-GR" sz="2700" dirty="0"/>
              <a:t>Η μητέρα εισάγει τον κόσμο στη ζωή του βρέφους σε «μικρές δόσεις» (</a:t>
            </a:r>
            <a:r>
              <a:rPr lang="en-US" sz="2700" dirty="0"/>
              <a:t>Winnicott</a:t>
            </a:r>
            <a:r>
              <a:rPr lang="el-GR" sz="2700" dirty="0"/>
              <a:t>). Αν οι μεταβολές είναι πολύ απότομες ή πολύ συχνές ή οι εμπειρίες του πολύ οδυνηρές, το βρέφος ανταποκρίνεται με φόβο και τελικώς </a:t>
            </a:r>
            <a:r>
              <a:rPr lang="el-GR" sz="2700" b="1" dirty="0"/>
              <a:t>αποσύρεται</a:t>
            </a:r>
            <a:r>
              <a:rPr lang="el-GR" sz="2700" dirty="0"/>
              <a:t>. Αν αυτό συμβαίνει επανειλημμένα και ο κόσμος βιώνεται σαν τρομακτικός και οδυνηρός, μπορεί να ανασταλεί η περιέργεια του και επομένως η ικανότητα του για μάθηση. </a:t>
            </a:r>
            <a:br>
              <a:rPr lang="el-GR" sz="2700" dirty="0"/>
            </a:br>
            <a:br>
              <a:rPr lang="el-GR" sz="2700" dirty="0"/>
            </a:br>
            <a:endParaRPr lang="en-GR" sz="2700" dirty="0"/>
          </a:p>
        </p:txBody>
      </p:sp>
      <p:sp>
        <p:nvSpPr>
          <p:cNvPr id="3" name="Content Placeholder 2">
            <a:extLst>
              <a:ext uri="{FF2B5EF4-FFF2-40B4-BE49-F238E27FC236}">
                <a16:creationId xmlns:a16="http://schemas.microsoft.com/office/drawing/2014/main" id="{967599FA-0BF6-3048-B819-D5DD99C8F371}"/>
              </a:ext>
            </a:extLst>
          </p:cNvPr>
          <p:cNvSpPr>
            <a:spLocks noGrp="1"/>
          </p:cNvSpPr>
          <p:nvPr>
            <p:ph idx="1"/>
          </p:nvPr>
        </p:nvSpPr>
        <p:spPr>
          <a:xfrm>
            <a:off x="340894" y="2270126"/>
            <a:ext cx="5755106" cy="2017880"/>
          </a:xfrm>
        </p:spPr>
        <p:txBody>
          <a:bodyPr>
            <a:normAutofit fontScale="92500" lnSpcReduction="10000"/>
          </a:bodyPr>
          <a:lstStyle/>
          <a:p>
            <a:pPr marL="0" indent="0" algn="just">
              <a:buNone/>
            </a:pPr>
            <a:r>
              <a:rPr lang="el-GR" dirty="0"/>
              <a:t>Από την άλλη η μητέρα που ικανοποιεί συνεχώς </a:t>
            </a:r>
            <a:r>
              <a:rPr lang="el-GR" b="1" dirty="0"/>
              <a:t>κάθε</a:t>
            </a:r>
            <a:r>
              <a:rPr lang="el-GR" dirty="0"/>
              <a:t> ανάγκη του βρέφους </a:t>
            </a:r>
            <a:r>
              <a:rPr lang="el-GR" b="1" dirty="0"/>
              <a:t>χωρίς</a:t>
            </a:r>
            <a:r>
              <a:rPr lang="el-GR" dirty="0"/>
              <a:t> αυτό να το ζητά γίνεται ένα εξάρτημα του βρέφους, και μπορεί να σταματήσει την ανάπτυξη των ικανοτήτων του. </a:t>
            </a:r>
            <a:endParaRPr lang="en-GR" dirty="0"/>
          </a:p>
          <a:p>
            <a:endParaRPr lang="en-GR" dirty="0"/>
          </a:p>
        </p:txBody>
      </p:sp>
      <p:pic>
        <p:nvPicPr>
          <p:cNvPr id="5" name="Picture 4">
            <a:extLst>
              <a:ext uri="{FF2B5EF4-FFF2-40B4-BE49-F238E27FC236}">
                <a16:creationId xmlns:a16="http://schemas.microsoft.com/office/drawing/2014/main" id="{6D14A26B-5143-5E43-8664-BA30FE904DF3}"/>
              </a:ext>
            </a:extLst>
          </p:cNvPr>
          <p:cNvPicPr>
            <a:picLocks noChangeAspect="1"/>
          </p:cNvPicPr>
          <p:nvPr/>
        </p:nvPicPr>
        <p:blipFill>
          <a:blip r:embed="rId2"/>
          <a:stretch>
            <a:fillRect/>
          </a:stretch>
        </p:blipFill>
        <p:spPr>
          <a:xfrm>
            <a:off x="6443579" y="2383006"/>
            <a:ext cx="5080000" cy="3810000"/>
          </a:xfrm>
          <a:prstGeom prst="rect">
            <a:avLst/>
          </a:prstGeom>
        </p:spPr>
      </p:pic>
      <p:sp>
        <p:nvSpPr>
          <p:cNvPr id="6" name="TextBox 5">
            <a:extLst>
              <a:ext uri="{FF2B5EF4-FFF2-40B4-BE49-F238E27FC236}">
                <a16:creationId xmlns:a16="http://schemas.microsoft.com/office/drawing/2014/main" id="{53F5A9C5-DBDC-EE4F-9259-52091C708274}"/>
              </a:ext>
            </a:extLst>
          </p:cNvPr>
          <p:cNvSpPr txBox="1"/>
          <p:nvPr/>
        </p:nvSpPr>
        <p:spPr>
          <a:xfrm>
            <a:off x="465221" y="4411579"/>
            <a:ext cx="5710989" cy="203132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l-GR" dirty="0"/>
              <a:t>Υπάρχουν περιπτώσεις παιδιών που αρχικά έσφυζαν από ερωτήματα πριν πάνε σχολείο ξαφνικά η ευφυία τους μοιάζει να αναχαιτίζεται. Μήπως το παιδί βρίσκεται αντιμέτωπο με μια τέτοια ποσότητα γνώσης που τη βρίσκει κατακλυσμική;  Η μήπως οι μέθοδοι διδασκαλίας αποθαρρύνουν κάθε επιθυμία για εξερεύνηση και πειραματισμό. </a:t>
            </a:r>
            <a:endParaRPr lang="en-GR" dirty="0"/>
          </a:p>
        </p:txBody>
      </p:sp>
    </p:spTree>
    <p:extLst>
      <p:ext uri="{BB962C8B-B14F-4D97-AF65-F5344CB8AC3E}">
        <p14:creationId xmlns:p14="http://schemas.microsoft.com/office/powerpoint/2010/main" val="29238161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3B0CA-2985-3C43-93CD-619587194EBF}"/>
              </a:ext>
            </a:extLst>
          </p:cNvPr>
          <p:cNvSpPr>
            <a:spLocks noGrp="1"/>
          </p:cNvSpPr>
          <p:nvPr>
            <p:ph type="title"/>
          </p:nvPr>
        </p:nvSpPr>
        <p:spPr/>
        <p:txBody>
          <a:bodyPr>
            <a:normAutofit fontScale="90000"/>
          </a:bodyPr>
          <a:lstStyle/>
          <a:p>
            <a:r>
              <a:rPr lang="el-GR" dirty="0"/>
              <a:t>Στην ικανότητα για μάθηση υπάρχουν συνυφασμένοι δυο συναισθηματικοί παράγοντες.</a:t>
            </a:r>
            <a:endParaRPr lang="en-GR" dirty="0"/>
          </a:p>
        </p:txBody>
      </p:sp>
      <p:sp>
        <p:nvSpPr>
          <p:cNvPr id="3" name="Content Placeholder 2">
            <a:extLst>
              <a:ext uri="{FF2B5EF4-FFF2-40B4-BE49-F238E27FC236}">
                <a16:creationId xmlns:a16="http://schemas.microsoft.com/office/drawing/2014/main" id="{0A2EBDCA-9AA0-BB4E-B4EA-2E789F4957A1}"/>
              </a:ext>
            </a:extLst>
          </p:cNvPr>
          <p:cNvSpPr>
            <a:spLocks noGrp="1"/>
          </p:cNvSpPr>
          <p:nvPr>
            <p:ph idx="1"/>
          </p:nvPr>
        </p:nvSpPr>
        <p:spPr>
          <a:xfrm>
            <a:off x="6096000" y="1825624"/>
            <a:ext cx="5855368" cy="4815807"/>
          </a:xfrm>
        </p:spPr>
        <p:txBody>
          <a:bodyPr>
            <a:normAutofit lnSpcReduction="10000"/>
          </a:bodyPr>
          <a:lstStyle/>
          <a:p>
            <a:pPr algn="just"/>
            <a:r>
              <a:rPr lang="el-GR" dirty="0"/>
              <a:t>Η ισορροπία ανάμεσα στην αγάπη και το μίσος που χρωματίζει εκείνο που προσλαμβάνουμε και μαθαίνουμε από τις εμπειρίες. </a:t>
            </a:r>
          </a:p>
          <a:p>
            <a:pPr algn="just"/>
            <a:r>
              <a:rPr lang="el-GR" dirty="0"/>
              <a:t> Η έκταση στην οποία οι γονείς και άλλοι σημαντικοί άνθρωποι στη ζωή του παιδιού παρέχουν </a:t>
            </a:r>
            <a:r>
              <a:rPr lang="el-GR" b="1" dirty="0"/>
              <a:t>την εμπειρία του πόνου που έχει ρυθμιστεί</a:t>
            </a:r>
            <a:r>
              <a:rPr lang="el-GR" dirty="0"/>
              <a:t> κι έτσι δίνουν τη δυνατότητα στο παιδί να προσλάβει ένα θετικό μήνυμα που θα το κάνει αισιόδοξο και αρκετά γενναίο να εξερευνήσει και να γευτεί πλήρως τον κόσμο. </a:t>
            </a:r>
            <a:endParaRPr lang="en-GR" dirty="0"/>
          </a:p>
          <a:p>
            <a:endParaRPr lang="en-GR" dirty="0"/>
          </a:p>
        </p:txBody>
      </p:sp>
      <p:pic>
        <p:nvPicPr>
          <p:cNvPr id="5" name="Picture 4">
            <a:extLst>
              <a:ext uri="{FF2B5EF4-FFF2-40B4-BE49-F238E27FC236}">
                <a16:creationId xmlns:a16="http://schemas.microsoft.com/office/drawing/2014/main" id="{39C79B55-1B41-C047-8706-AB3C1FB1963C}"/>
              </a:ext>
            </a:extLst>
          </p:cNvPr>
          <p:cNvPicPr>
            <a:picLocks noChangeAspect="1"/>
          </p:cNvPicPr>
          <p:nvPr/>
        </p:nvPicPr>
        <p:blipFill>
          <a:blip r:embed="rId2"/>
          <a:stretch>
            <a:fillRect/>
          </a:stretch>
        </p:blipFill>
        <p:spPr>
          <a:xfrm>
            <a:off x="838200" y="1825624"/>
            <a:ext cx="5257800" cy="4527050"/>
          </a:xfrm>
          <a:prstGeom prst="rect">
            <a:avLst/>
          </a:prstGeom>
        </p:spPr>
      </p:pic>
    </p:spTree>
    <p:extLst>
      <p:ext uri="{BB962C8B-B14F-4D97-AF65-F5344CB8AC3E}">
        <p14:creationId xmlns:p14="http://schemas.microsoft.com/office/powerpoint/2010/main" val="1072647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AA9E">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953BD-E51F-934B-BD67-3A4FB3304F23}"/>
              </a:ext>
            </a:extLst>
          </p:cNvPr>
          <p:cNvSpPr>
            <a:spLocks noGrp="1"/>
          </p:cNvSpPr>
          <p:nvPr>
            <p:ph type="title"/>
          </p:nvPr>
        </p:nvSpPr>
        <p:spPr/>
        <p:txBody>
          <a:bodyPr/>
          <a:lstStyle/>
          <a:p>
            <a:r>
              <a:rPr lang="el-GR" b="1" dirty="0">
                <a:ln w="0"/>
                <a:solidFill>
                  <a:schemeClr val="accent1"/>
                </a:solidFill>
                <a:effectLst>
                  <a:outerShdw blurRad="38100" dist="25400" dir="5400000" algn="ctr" rotWithShape="0">
                    <a:srgbClr val="6E747A">
                      <a:alpha val="43000"/>
                    </a:srgbClr>
                  </a:outerShdw>
                </a:effectLst>
              </a:rPr>
              <a:t>Μαθησιακές δυσκολίες</a:t>
            </a:r>
            <a:br>
              <a:rPr lang="en-GR" dirty="0"/>
            </a:br>
            <a:endParaRPr lang="en-GR" dirty="0"/>
          </a:p>
        </p:txBody>
      </p:sp>
      <p:sp>
        <p:nvSpPr>
          <p:cNvPr id="3" name="Content Placeholder 2">
            <a:extLst>
              <a:ext uri="{FF2B5EF4-FFF2-40B4-BE49-F238E27FC236}">
                <a16:creationId xmlns:a16="http://schemas.microsoft.com/office/drawing/2014/main" id="{A216D09A-1327-DD4E-923B-C42FEECB4C46}"/>
              </a:ext>
            </a:extLst>
          </p:cNvPr>
          <p:cNvSpPr>
            <a:spLocks noGrp="1"/>
          </p:cNvSpPr>
          <p:nvPr>
            <p:ph idx="1"/>
          </p:nvPr>
        </p:nvSpPr>
        <p:spPr>
          <a:xfrm>
            <a:off x="838200" y="1438859"/>
            <a:ext cx="10515600" cy="5054016"/>
          </a:xfrm>
        </p:spPr>
        <p:txBody>
          <a:bodyPr>
            <a:normAutofit fontScale="92500" lnSpcReduction="20000"/>
          </a:bodyPr>
          <a:lstStyle/>
          <a:p>
            <a:pPr marL="0" indent="0" algn="just">
              <a:buNone/>
            </a:pPr>
            <a:r>
              <a:rPr lang="el-GR" dirty="0"/>
              <a:t>Οι δάσκαλοι δεν εκτίθενται συνήθως στη γυμνή έκφραση του άγχους. </a:t>
            </a:r>
          </a:p>
          <a:p>
            <a:pPr marL="0" indent="0" algn="just">
              <a:buNone/>
            </a:pPr>
            <a:r>
              <a:rPr lang="el-GR" dirty="0"/>
              <a:t>Το πιθανότερο είναι να συναντήσουν κάποια συμπεριφορά που είναι αποτέλεσμα της προσπάθειας του μαθητή να διατηρήσει το άγχος υπό έλεγχο:</a:t>
            </a:r>
          </a:p>
          <a:p>
            <a:pPr algn="just"/>
            <a:r>
              <a:rPr lang="el-GR" dirty="0"/>
              <a:t> αδυναμία κατανόησης, αδυναμία συγκέντρωσης, σύγχυση</a:t>
            </a:r>
          </a:p>
          <a:p>
            <a:pPr marL="0" indent="0" algn="just">
              <a:buNone/>
            </a:pPr>
            <a:r>
              <a:rPr lang="el-GR" dirty="0"/>
              <a:t>Είτε να απαλλαγεί από αυτό:</a:t>
            </a:r>
          </a:p>
          <a:p>
            <a:pPr algn="just"/>
            <a:r>
              <a:rPr lang="el-GR" dirty="0"/>
              <a:t>όπως υπερδραστηριότητα, παρενόχληση, ξεσπάσματα θυμού. </a:t>
            </a:r>
          </a:p>
          <a:p>
            <a:pPr marL="0" indent="0" algn="just">
              <a:buNone/>
            </a:pPr>
            <a:r>
              <a:rPr lang="el-GR" dirty="0"/>
              <a:t>Αυτό μπορεί να σχετίζεται με μια τρέχουσα διαταραχή στις σχέσεις του μαθητή με το σχολείο ή το σπίτι. </a:t>
            </a:r>
          </a:p>
          <a:p>
            <a:pPr marL="0" indent="0" algn="just">
              <a:buNone/>
            </a:pPr>
            <a:r>
              <a:rPr lang="el-GR" dirty="0"/>
              <a:t>Μπορεί να σχετίζεται με το θέμα ακριβώς που είναι υπό συζήτηση στην τάξη. </a:t>
            </a:r>
          </a:p>
          <a:p>
            <a:pPr marL="0" indent="0" algn="just">
              <a:buNone/>
            </a:pPr>
            <a:r>
              <a:rPr lang="el-GR" dirty="0"/>
              <a:t>Καθετί που βιώνουμε ξυπνά ασυνείδητες φαντασιώσεις. Αν αυτές αναδυθούν και είναι </a:t>
            </a:r>
            <a:r>
              <a:rPr lang="el-GR" dirty="0" err="1"/>
              <a:t>διαταρακτικές</a:t>
            </a:r>
            <a:r>
              <a:rPr lang="el-GR" dirty="0"/>
              <a:t>, θα παρέμβουν πρόσκαιρα ή μόνιμα στη μαθησιακή διαδικασία. </a:t>
            </a:r>
            <a:endParaRPr lang="en-GR" dirty="0"/>
          </a:p>
          <a:p>
            <a:endParaRPr lang="en-GR" dirty="0"/>
          </a:p>
        </p:txBody>
      </p:sp>
    </p:spTree>
    <p:extLst>
      <p:ext uri="{BB962C8B-B14F-4D97-AF65-F5344CB8AC3E}">
        <p14:creationId xmlns:p14="http://schemas.microsoft.com/office/powerpoint/2010/main" val="21225264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F0D16-FF91-2741-B542-B01004646F8C}"/>
              </a:ext>
            </a:extLst>
          </p:cNvPr>
          <p:cNvSpPr>
            <a:spLocks noGrp="1"/>
          </p:cNvSpPr>
          <p:nvPr>
            <p:ph type="title"/>
          </p:nvPr>
        </p:nvSpPr>
        <p:spPr/>
        <p:txBody>
          <a:bodyPr/>
          <a:lstStyle/>
          <a:p>
            <a:r>
              <a:rPr lang="el-GR" dirty="0"/>
              <a:t>Διαταραχές στην πρόσληψη της γνώσης</a:t>
            </a:r>
            <a:br>
              <a:rPr lang="en-GR" dirty="0"/>
            </a:br>
            <a:endParaRPr lang="en-GR" dirty="0"/>
          </a:p>
        </p:txBody>
      </p:sp>
      <p:sp>
        <p:nvSpPr>
          <p:cNvPr id="3" name="Content Placeholder 2">
            <a:extLst>
              <a:ext uri="{FF2B5EF4-FFF2-40B4-BE49-F238E27FC236}">
                <a16:creationId xmlns:a16="http://schemas.microsoft.com/office/drawing/2014/main" id="{C2D8DAA1-426D-C742-B419-20E593284B00}"/>
              </a:ext>
            </a:extLst>
          </p:cNvPr>
          <p:cNvSpPr>
            <a:spLocks noGrp="1"/>
          </p:cNvSpPr>
          <p:nvPr>
            <p:ph idx="1"/>
          </p:nvPr>
        </p:nvSpPr>
        <p:spPr>
          <a:xfrm>
            <a:off x="838200" y="1427747"/>
            <a:ext cx="10515600" cy="3416969"/>
          </a:xfrm>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r>
              <a:rPr lang="el-GR" dirty="0"/>
              <a:t>Το βρέφος που απολαμβάνει το φαγητό του παραμένει ενθουσιώδες, γεμάτο εμπιστοσύνη και ανοιχτό σε νέες σχέσεις και νέα γνώση. Όταν η όρεξη και η περιέργεια του διεγείρονται, η περιέργεια του κατευθύνεται στην εξερεύνηση πρώτα του σώματος  της μητέρας και αργότερα ενός ολοένα και πλατύτερου κόσμου. </a:t>
            </a:r>
          </a:p>
          <a:p>
            <a:r>
              <a:rPr lang="el-GR" dirty="0"/>
              <a:t>Σε ένα παιδί το οποίο έχει γνωρίσει ασταθή </a:t>
            </a:r>
            <a:r>
              <a:rPr lang="el-GR" dirty="0" err="1"/>
              <a:t>γονεικη</a:t>
            </a:r>
            <a:r>
              <a:rPr lang="el-GR" dirty="0"/>
              <a:t> φροντίδα ή την έχει στερηθεί εντελώς τα συναισθήματα της απόγνωσης που προκαλούνται όταν δεν γνωρίζει κάτι είναι αφόρητα. </a:t>
            </a:r>
            <a:r>
              <a:rPr lang="el-GR" b="1" dirty="0"/>
              <a:t>Το παιδί αυτό παύει να είναι ανοιχτό στη μάθηση</a:t>
            </a:r>
            <a:r>
              <a:rPr lang="el-GR" dirty="0"/>
              <a:t>. Καταλήγει να πιστεύει ότι γνωρίζει τα πάντα και δεν έχει ανάγκη κανέναν. </a:t>
            </a:r>
          </a:p>
          <a:p>
            <a:endParaRPr lang="en-GR" dirty="0"/>
          </a:p>
        </p:txBody>
      </p:sp>
      <p:sp>
        <p:nvSpPr>
          <p:cNvPr id="4" name="TextBox 3">
            <a:extLst>
              <a:ext uri="{FF2B5EF4-FFF2-40B4-BE49-F238E27FC236}">
                <a16:creationId xmlns:a16="http://schemas.microsoft.com/office/drawing/2014/main" id="{1753DBAC-F47F-5543-B6F8-8D465CCBC560}"/>
              </a:ext>
            </a:extLst>
          </p:cNvPr>
          <p:cNvSpPr txBox="1"/>
          <p:nvPr/>
        </p:nvSpPr>
        <p:spPr>
          <a:xfrm>
            <a:off x="838200" y="5257633"/>
            <a:ext cx="10515600" cy="1384995"/>
          </a:xfrm>
          <a:prstGeom prst="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l-GR" sz="2800" dirty="0"/>
              <a:t>Αν στη γαλούχηση του παιδιού κυριαρχούν ο θυμός και ο πόνος, η πρόσληψη συνδέεται πλέον με φόβο, δυσπιστία, δυσαρέσκεια ή σκέτη απουσία όρεξης και απόλαυσης για τη μάθηση. </a:t>
            </a:r>
            <a:endParaRPr lang="en-GR" sz="2800" dirty="0"/>
          </a:p>
        </p:txBody>
      </p:sp>
    </p:spTree>
    <p:extLst>
      <p:ext uri="{BB962C8B-B14F-4D97-AF65-F5344CB8AC3E}">
        <p14:creationId xmlns:p14="http://schemas.microsoft.com/office/powerpoint/2010/main" val="38344600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F691F-0BBA-A449-B963-1F39D5E09D2A}"/>
              </a:ext>
            </a:extLst>
          </p:cNvPr>
          <p:cNvSpPr>
            <a:spLocks noGrp="1"/>
          </p:cNvSpPr>
          <p:nvPr>
            <p:ph type="title"/>
          </p:nvPr>
        </p:nvSpPr>
        <p:spPr/>
        <p:txBody>
          <a:bodyPr>
            <a:normAutofit fontScale="90000"/>
          </a:bodyPr>
          <a:lstStyle/>
          <a:p>
            <a:r>
              <a:rPr lang="el-GR" dirty="0"/>
              <a:t>Τέλος μαθήματος και τέλος της σχολικής χρονιάς</a:t>
            </a:r>
            <a:br>
              <a:rPr lang="en-GR" dirty="0"/>
            </a:br>
            <a:endParaRPr lang="en-GR" dirty="0"/>
          </a:p>
        </p:txBody>
      </p:sp>
      <p:sp>
        <p:nvSpPr>
          <p:cNvPr id="3" name="Content Placeholder 2">
            <a:extLst>
              <a:ext uri="{FF2B5EF4-FFF2-40B4-BE49-F238E27FC236}">
                <a16:creationId xmlns:a16="http://schemas.microsoft.com/office/drawing/2014/main" id="{5C1F008B-6919-F24C-9115-CA64EDBC4DF2}"/>
              </a:ext>
            </a:extLst>
          </p:cNvPr>
          <p:cNvSpPr>
            <a:spLocks noGrp="1"/>
          </p:cNvSpPr>
          <p:nvPr>
            <p:ph idx="1"/>
          </p:nvPr>
        </p:nvSpPr>
        <p:spPr>
          <a:xfrm>
            <a:off x="838200" y="1283368"/>
            <a:ext cx="10515600" cy="5209507"/>
          </a:xfrm>
        </p:spPr>
        <p:txBody>
          <a:bodyPr>
            <a:normAutofit fontScale="77500" lnSpcReduction="20000"/>
          </a:bodyPr>
          <a:lstStyle/>
          <a:p>
            <a:pPr marL="0" indent="0" algn="just">
              <a:buNone/>
            </a:pPr>
            <a:r>
              <a:rPr lang="el-GR" dirty="0"/>
              <a:t>Όπως ένας δάσκαλος έτσι κι εγώ αναρωτιέμαι:</a:t>
            </a:r>
          </a:p>
          <a:p>
            <a:pPr algn="just"/>
            <a:r>
              <a:rPr lang="el-GR" dirty="0"/>
              <a:t>Έχω κάνει αρκετά για αυτή την ομάδα και για τον καθένα ξεχωριστά; Προσπάθησα αρκετά σκληρά; </a:t>
            </a:r>
          </a:p>
          <a:p>
            <a:pPr marL="0" indent="0" algn="just">
              <a:buNone/>
            </a:pPr>
            <a:r>
              <a:rPr lang="el-GR" dirty="0"/>
              <a:t> Ή ακόμα:</a:t>
            </a:r>
          </a:p>
          <a:p>
            <a:pPr algn="just"/>
            <a:r>
              <a:rPr lang="el-GR" dirty="0"/>
              <a:t>Βοήθησα στη συναισθηματική ανάπτυξη των μαθητών μου; Τους φρόντισα αρκετά; Τους βοήθησα να αναπτύξουν αρκετή υπευθυνότητα και αυτοπεποίθηση; </a:t>
            </a:r>
          </a:p>
          <a:p>
            <a:pPr algn="just"/>
            <a:r>
              <a:rPr lang="el-GR" dirty="0"/>
              <a:t>Μήπως μια πλευρά μου νοιώθει ανακούφιση που βγήκε εις πέρας ένα τέτοιο μάθημα/μια δύσκολη χρονιά;</a:t>
            </a:r>
            <a:endParaRPr lang="en-US" dirty="0"/>
          </a:p>
          <a:p>
            <a:pPr algn="just"/>
            <a:endParaRPr lang="en-GR" dirty="0"/>
          </a:p>
          <a:p>
            <a:pPr marL="0" indent="0" algn="just">
              <a:buNone/>
            </a:pPr>
            <a:r>
              <a:rPr lang="el-GR" dirty="0"/>
              <a:t>Ίσως κάποιοι δάσκαλοι προσκολλώνται στις τάξεις που διδάσκουν και βιώνουν επώδυνα το τέλος αυτής της σχέσης. Το ίδιο βιώνουν και οι μαθητές και εκπλήσσονται όταν μοιραζόμαστε μαζί τους ότι θα μας λείψουν</a:t>
            </a:r>
            <a:r>
              <a:rPr lang="en-US" dirty="0"/>
              <a:t>,</a:t>
            </a:r>
            <a:r>
              <a:rPr lang="el-GR" dirty="0"/>
              <a:t> ότι ανησυχούμε για το μέλλον τους και ενδιαφερόμαστε για την πορεία της ζωής τους. </a:t>
            </a:r>
          </a:p>
          <a:p>
            <a:pPr marL="0" indent="0" algn="just">
              <a:buNone/>
            </a:pPr>
            <a:endParaRPr lang="en-GR" dirty="0"/>
          </a:p>
          <a:p>
            <a:pPr marL="0" indent="0" algn="just">
              <a:buNone/>
            </a:pPr>
            <a:r>
              <a:rPr lang="el-GR" sz="3100" b="1" dirty="0">
                <a:solidFill>
                  <a:srgbClr val="FF66BD"/>
                </a:solidFill>
              </a:rPr>
              <a:t>Αυτά τα συναισθήματα πρέπει να αντιμετωπίζονται και το τυχόν αίσθημα πένθους να βιώνεται ώστε να διευκολύνονται και οι μαθητές σε αυτό. Είναι ανθρώπινο και δεν δείχνει αδυναμία. </a:t>
            </a:r>
            <a:endParaRPr lang="en-GR" sz="3100" b="1" dirty="0">
              <a:solidFill>
                <a:srgbClr val="FF66BD"/>
              </a:solidFill>
            </a:endParaRPr>
          </a:p>
          <a:p>
            <a:endParaRPr lang="en-GR" dirty="0"/>
          </a:p>
        </p:txBody>
      </p:sp>
    </p:spTree>
    <p:extLst>
      <p:ext uri="{BB962C8B-B14F-4D97-AF65-F5344CB8AC3E}">
        <p14:creationId xmlns:p14="http://schemas.microsoft.com/office/powerpoint/2010/main" val="23028382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ACFFE4">
            <a:alpha val="6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CA4BF-7342-9A4C-A217-7CA9B2CD3A17}"/>
              </a:ext>
            </a:extLst>
          </p:cNvPr>
          <p:cNvSpPr>
            <a:spLocks noGrp="1"/>
          </p:cNvSpPr>
          <p:nvPr>
            <p:ph type="title"/>
          </p:nvPr>
        </p:nvSpPr>
        <p:spPr/>
        <p:txBody>
          <a:bodyPr/>
          <a:lstStyle/>
          <a:p>
            <a:endParaRPr lang="en-GR" dirty="0"/>
          </a:p>
        </p:txBody>
      </p:sp>
      <p:sp>
        <p:nvSpPr>
          <p:cNvPr id="3" name="Content Placeholder 2">
            <a:extLst>
              <a:ext uri="{FF2B5EF4-FFF2-40B4-BE49-F238E27FC236}">
                <a16:creationId xmlns:a16="http://schemas.microsoft.com/office/drawing/2014/main" id="{9BA941CE-D861-6C47-9B47-B4413016EBE6}"/>
              </a:ext>
            </a:extLst>
          </p:cNvPr>
          <p:cNvSpPr>
            <a:spLocks noGrp="1"/>
          </p:cNvSpPr>
          <p:nvPr>
            <p:ph idx="1"/>
          </p:nvPr>
        </p:nvSpPr>
        <p:spPr>
          <a:xfrm>
            <a:off x="838200" y="715617"/>
            <a:ext cx="5257800" cy="5461346"/>
          </a:xfrm>
        </p:spPr>
        <p:txBody>
          <a:bodyPr>
            <a:normAutofit fontScale="92500" lnSpcReduction="10000"/>
          </a:bodyPr>
          <a:lstStyle/>
          <a:p>
            <a:pPr marL="0" indent="0" algn="just">
              <a:buNone/>
            </a:pPr>
            <a:r>
              <a:rPr lang="el-GR" dirty="0"/>
              <a:t>Καμία σχέση στη ζωή δεν είναι αέναη και αυτό μας κάνει να εκτιμάμε αυτά που έχουμε στη διάθεση μας, καθώς επίσης να νιώθουμε ευγνωμοσύνη για τη σπουδαιότητα τους.</a:t>
            </a:r>
          </a:p>
          <a:p>
            <a:pPr marL="0" indent="0" algn="just">
              <a:buNone/>
            </a:pPr>
            <a:r>
              <a:rPr lang="el-GR" dirty="0"/>
              <a:t> Η αναγνώριση και η ευγνωμοσύνη για ότι μας έχει προσφερθεί από τους δασκάλους μας μπορεί να οδηγήσουν σε μια επιθυμία να συνεισφέρουμε στη ζωή άλλων ατόμων και με τον τρόπο αυτό να παραδώσουμε και να προωθήσουμε τη δουλειά τους. </a:t>
            </a:r>
          </a:p>
          <a:p>
            <a:pPr marL="0" indent="0" algn="just">
              <a:buNone/>
            </a:pPr>
            <a:r>
              <a:rPr lang="el-GR" dirty="0"/>
              <a:t>Αυτό αποτελεί τη βάση και το κίνητρο για μια εργασία επανόρθωσης και δημιουργίας. </a:t>
            </a:r>
            <a:endParaRPr lang="en-GR" dirty="0"/>
          </a:p>
          <a:p>
            <a:endParaRPr lang="en-GR" dirty="0"/>
          </a:p>
        </p:txBody>
      </p:sp>
      <p:pic>
        <p:nvPicPr>
          <p:cNvPr id="7" name="Picture 6">
            <a:extLst>
              <a:ext uri="{FF2B5EF4-FFF2-40B4-BE49-F238E27FC236}">
                <a16:creationId xmlns:a16="http://schemas.microsoft.com/office/drawing/2014/main" id="{5A87BA8D-C3A8-314F-871B-5B20902BF9D2}"/>
              </a:ext>
            </a:extLst>
          </p:cNvPr>
          <p:cNvPicPr>
            <a:picLocks noChangeAspect="1"/>
          </p:cNvPicPr>
          <p:nvPr/>
        </p:nvPicPr>
        <p:blipFill>
          <a:blip r:embed="rId2"/>
          <a:stretch>
            <a:fillRect/>
          </a:stretch>
        </p:blipFill>
        <p:spPr>
          <a:xfrm>
            <a:off x="6419850" y="511133"/>
            <a:ext cx="5041900" cy="6213475"/>
          </a:xfrm>
          <a:prstGeom prst="rect">
            <a:avLst/>
          </a:prstGeom>
        </p:spPr>
      </p:pic>
    </p:spTree>
    <p:extLst>
      <p:ext uri="{BB962C8B-B14F-4D97-AF65-F5344CB8AC3E}">
        <p14:creationId xmlns:p14="http://schemas.microsoft.com/office/powerpoint/2010/main" val="451575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AA9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6F22C-06DB-5447-AAC4-0D98BFA30F8F}"/>
              </a:ext>
            </a:extLst>
          </p:cNvPr>
          <p:cNvSpPr>
            <a:spLocks noGrp="1"/>
          </p:cNvSpPr>
          <p:nvPr>
            <p:ph type="title"/>
          </p:nvPr>
        </p:nvSpPr>
        <p:spPr/>
        <p:txBody>
          <a:bodyPr/>
          <a:lstStyle/>
          <a:p>
            <a:r>
              <a:rPr lang="el-GR" b="1" dirty="0"/>
              <a:t>Ευχαριστώ</a:t>
            </a:r>
            <a:endParaRPr lang="en-GR" b="1" dirty="0"/>
          </a:p>
        </p:txBody>
      </p:sp>
      <p:pic>
        <p:nvPicPr>
          <p:cNvPr id="5" name="Content Placeholder 4">
            <a:extLst>
              <a:ext uri="{FF2B5EF4-FFF2-40B4-BE49-F238E27FC236}">
                <a16:creationId xmlns:a16="http://schemas.microsoft.com/office/drawing/2014/main" id="{62ADA1ED-1787-6040-86B8-791F74CF8C88}"/>
              </a:ext>
            </a:extLst>
          </p:cNvPr>
          <p:cNvPicPr>
            <a:picLocks noGrp="1" noChangeAspect="1"/>
          </p:cNvPicPr>
          <p:nvPr>
            <p:ph idx="1"/>
          </p:nvPr>
        </p:nvPicPr>
        <p:blipFill>
          <a:blip r:embed="rId2"/>
          <a:stretch>
            <a:fillRect/>
          </a:stretch>
        </p:blipFill>
        <p:spPr>
          <a:xfrm>
            <a:off x="7971232" y="1690688"/>
            <a:ext cx="3115558" cy="4351338"/>
          </a:xfrm>
        </p:spPr>
      </p:pic>
      <p:sp>
        <p:nvSpPr>
          <p:cNvPr id="7" name="Rounded Rectangle 6">
            <a:extLst>
              <a:ext uri="{FF2B5EF4-FFF2-40B4-BE49-F238E27FC236}">
                <a16:creationId xmlns:a16="http://schemas.microsoft.com/office/drawing/2014/main" id="{D716E418-B0C9-0E43-BBE2-4351D09ECC24}"/>
              </a:ext>
            </a:extLst>
          </p:cNvPr>
          <p:cNvSpPr/>
          <p:nvPr/>
        </p:nvSpPr>
        <p:spPr>
          <a:xfrm>
            <a:off x="1443789" y="1690688"/>
            <a:ext cx="4764506" cy="4565733"/>
          </a:xfrm>
          <a:prstGeom prst="roundRect">
            <a:avLst/>
          </a:prstGeom>
          <a:solidFill>
            <a:srgbClr val="C00000">
              <a:alpha val="8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800" b="1" dirty="0">
                <a:latin typeface="Courier New" panose="02070309020205020404" pitchFamily="49" charset="0"/>
                <a:cs typeface="Courier New" panose="02070309020205020404" pitchFamily="49" charset="0"/>
              </a:rPr>
              <a:t>«Το μυαλό δεν είναι ένα δοχείο που πρέπει να γεμίσει αλλά μια φωτιά που πρέπει ν’ ανάψει»</a:t>
            </a:r>
            <a:r>
              <a:rPr lang="el-GR" sz="2800" dirty="0">
                <a:latin typeface="Courier New" panose="02070309020205020404" pitchFamily="49" charset="0"/>
                <a:cs typeface="Courier New" panose="02070309020205020404" pitchFamily="49" charset="0"/>
              </a:rPr>
              <a:t> </a:t>
            </a:r>
          </a:p>
          <a:p>
            <a:pPr algn="ctr"/>
            <a:br>
              <a:rPr lang="el-GR" sz="2800" dirty="0">
                <a:latin typeface="Courier New" panose="02070309020205020404" pitchFamily="49" charset="0"/>
                <a:cs typeface="Courier New" panose="02070309020205020404" pitchFamily="49" charset="0"/>
              </a:rPr>
            </a:br>
            <a:r>
              <a:rPr lang="el-GR" sz="2000" dirty="0">
                <a:latin typeface="Courier New" panose="02070309020205020404" pitchFamily="49" charset="0"/>
                <a:cs typeface="Courier New" panose="02070309020205020404" pitchFamily="49" charset="0"/>
              </a:rPr>
              <a:t>Πλούταρχος (περ.45μ.Χ.-120)</a:t>
            </a:r>
            <a:endParaRPr lang="en-GR" sz="20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42570758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6851</TotalTime>
  <Words>2955</Words>
  <Application>Microsoft Macintosh PowerPoint</Application>
  <PresentationFormat>Widescreen</PresentationFormat>
  <Paragraphs>148</Paragraphs>
  <Slides>28</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Courier New</vt:lpstr>
      <vt:lpstr>Verdana</vt:lpstr>
      <vt:lpstr>Wingdings</vt:lpstr>
      <vt:lpstr>Office Theme</vt:lpstr>
      <vt:lpstr>“Πρώιμες Σχέσεις - μοντέλα σχέσης. Προσεγγίζοντας το σχεσιακό ζητούμενο στη μάθηση”</vt:lpstr>
      <vt:lpstr>PowerPoint Presentation</vt:lpstr>
      <vt:lpstr>Τι συναισθήματα διακινούνται μεταξύ μας;</vt:lpstr>
      <vt:lpstr>PowerPoint Presentation</vt:lpstr>
      <vt:lpstr>Τι θα καθορίσει αν θα πάει καλά αυτό το σεμινάριο; </vt:lpstr>
      <vt:lpstr>Η συμβολή των δασκάλων είναι πολύ σημαντική  </vt:lpstr>
      <vt:lpstr>Πώς μαθαίνουμε για τον κόσμο;</vt:lpstr>
      <vt:lpstr>Βρέφος- μητέρα</vt:lpstr>
      <vt:lpstr>Τι συμβαίνει στην πράξη στη διαδικασία της μάθησης; </vt:lpstr>
      <vt:lpstr>Ωστόσο όσο ώριμοι και ικανοί κι αν είμαστε…</vt:lpstr>
      <vt:lpstr>Άρα ένας μαθητής μπορεί να έχει 3 άγχη: </vt:lpstr>
      <vt:lpstr>ΠΡΟΣΔΟΚΙΕΣ ΜΑΘΗΤΗ ΑΠΟ ΔΑΣΚΑΛΟ</vt:lpstr>
      <vt:lpstr>PowerPoint Presentation</vt:lpstr>
      <vt:lpstr>Μεταβίβαση- Αντιμεταβίβαση</vt:lpstr>
      <vt:lpstr>Φρόιντ</vt:lpstr>
      <vt:lpstr>PowerPoint Presentation</vt:lpstr>
      <vt:lpstr>Μπορούμε να ξεπεράσουμε το παρελθόν;</vt:lpstr>
      <vt:lpstr>ΠΛΕΥΡΕΣ ΣΧΕΣΗΣ ΔΑΣΚΑΛΟΥ ΜΑΘΗΤΗ </vt:lpstr>
      <vt:lpstr>ΣΥΝΑΙΣΘΗΜΑΤΙΚΕΣ ΠΛΕΥΡΕΣ ΤΗΣ ΜΑΘΗΣΗΣ </vt:lpstr>
      <vt:lpstr>Αντέχουμε να μην γνωρίζουμε</vt:lpstr>
      <vt:lpstr>PowerPoint Presentation</vt:lpstr>
      <vt:lpstr> Η μητέρα εισάγει τον κόσμο στη ζωή του βρέφους σε «μικρές δόσεις» (Winnicott). Αν οι μεταβολές είναι πολύ απότομες ή πολύ συχνές ή οι εμπειρίες του πολύ οδυνηρές, το βρέφος ανταποκρίνεται με φόβο και τελικώς αποσύρεται. Αν αυτό συμβαίνει επανειλημμένα και ο κόσμος βιώνεται σαν τρομακτικός και οδυνηρός, μπορεί να ανασταλεί η περιέργεια του και επομένως η ικανότητα του για μάθηση.   </vt:lpstr>
      <vt:lpstr>Στην ικανότητα για μάθηση υπάρχουν συνυφασμένοι δυο συναισθηματικοί παράγοντες.</vt:lpstr>
      <vt:lpstr>Μαθησιακές δυσκολίες </vt:lpstr>
      <vt:lpstr>Διαταραχές στην πρόσληψη της γνώσης </vt:lpstr>
      <vt:lpstr>Τέλος μαθήματος και τέλος της σχολικής χρονιάς </vt:lpstr>
      <vt:lpstr>PowerPoint Presentation</vt:lpstr>
      <vt:lpstr>Ευχαριστώ</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Πρώιμες Σχέσεις, μοντέλα σχέσης με τον άλλο και μάθηση </dc:title>
  <dc:creator>Julia Koullourou</dc:creator>
  <cp:lastModifiedBy>Julia Koullourou</cp:lastModifiedBy>
  <cp:revision>30</cp:revision>
  <dcterms:created xsi:type="dcterms:W3CDTF">2020-12-07T07:42:56Z</dcterms:created>
  <dcterms:modified xsi:type="dcterms:W3CDTF">2021-01-14T15:56:21Z</dcterms:modified>
</cp:coreProperties>
</file>