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41"/>
  </p:notesMasterIdLst>
  <p:sldIdLst>
    <p:sldId id="256" r:id="rId2"/>
    <p:sldId id="325" r:id="rId3"/>
    <p:sldId id="394" r:id="rId4"/>
    <p:sldId id="395" r:id="rId5"/>
    <p:sldId id="396" r:id="rId6"/>
    <p:sldId id="397" r:id="rId7"/>
    <p:sldId id="398" r:id="rId8"/>
    <p:sldId id="408" r:id="rId9"/>
    <p:sldId id="385" r:id="rId10"/>
    <p:sldId id="328" r:id="rId11"/>
    <p:sldId id="318" r:id="rId12"/>
    <p:sldId id="319" r:id="rId13"/>
    <p:sldId id="273" r:id="rId14"/>
    <p:sldId id="371" r:id="rId15"/>
    <p:sldId id="316" r:id="rId16"/>
    <p:sldId id="279" r:id="rId17"/>
    <p:sldId id="275" r:id="rId18"/>
    <p:sldId id="390" r:id="rId19"/>
    <p:sldId id="392" r:id="rId20"/>
    <p:sldId id="391" r:id="rId21"/>
    <p:sldId id="429" r:id="rId22"/>
    <p:sldId id="362" r:id="rId23"/>
    <p:sldId id="348" r:id="rId24"/>
    <p:sldId id="270" r:id="rId25"/>
    <p:sldId id="382" r:id="rId26"/>
    <p:sldId id="428" r:id="rId27"/>
    <p:sldId id="427" r:id="rId28"/>
    <p:sldId id="421" r:id="rId29"/>
    <p:sldId id="422" r:id="rId30"/>
    <p:sldId id="431" r:id="rId31"/>
    <p:sldId id="432" r:id="rId32"/>
    <p:sldId id="433" r:id="rId33"/>
    <p:sldId id="423" r:id="rId34"/>
    <p:sldId id="424" r:id="rId35"/>
    <p:sldId id="425" r:id="rId36"/>
    <p:sldId id="426" r:id="rId37"/>
    <p:sldId id="420" r:id="rId38"/>
    <p:sldId id="430" r:id="rId39"/>
    <p:sldId id="272" r:id="rId40"/>
  </p:sldIdLst>
  <p:sldSz cx="9144000" cy="6858000" type="screen4x3"/>
  <p:notesSz cx="6858000" cy="9144000"/>
  <p:defaultTextStyle>
    <a:defPPr>
      <a:defRPr lang="el-G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Μεσαίο στυλ 2 - Έμφαση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88" autoAdjust="0"/>
    <p:restoredTop sz="94624" autoAdjust="0"/>
  </p:normalViewPr>
  <p:slideViewPr>
    <p:cSldViewPr>
      <p:cViewPr>
        <p:scale>
          <a:sx n="80" d="100"/>
          <a:sy n="80" d="100"/>
        </p:scale>
        <p:origin x="-1002" y="2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2" d="100"/>
          <a:sy n="82" d="100"/>
        </p:scale>
        <p:origin x="-2016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κεφαλίδας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l-GR" dirty="0"/>
          </a:p>
        </p:txBody>
      </p:sp>
      <p:sp>
        <p:nvSpPr>
          <p:cNvPr id="3" name="2 - Θέση ημερομηνίας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D96E3D-CFD9-4967-8F6D-E11B6DB1F491}" type="datetimeFigureOut">
              <a:rPr lang="el-GR" smtClean="0"/>
              <a:pPr/>
              <a:t>14/3/2022</a:t>
            </a:fld>
            <a:endParaRPr lang="el-GR" dirty="0"/>
          </a:p>
        </p:txBody>
      </p:sp>
      <p:sp>
        <p:nvSpPr>
          <p:cNvPr id="4" name="3 - Θέση εικόνας διαφάνειας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l-GR" dirty="0"/>
          </a:p>
        </p:txBody>
      </p:sp>
      <p:sp>
        <p:nvSpPr>
          <p:cNvPr id="5" name="4 - Θέση σημειώσεων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6" name="5 - Θέση υποσέλιδου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l-GR" dirty="0"/>
          </a:p>
        </p:txBody>
      </p:sp>
      <p:sp>
        <p:nvSpPr>
          <p:cNvPr id="7" name="6 - Θέση αριθμού διαφάνειας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4945C6-E013-4AA8-8374-988E282D29AB}" type="slidenum">
              <a:rPr lang="el-GR" smtClean="0"/>
              <a:pPr/>
              <a:t>‹#›</a:t>
            </a:fld>
            <a:endParaRPr lang="el-G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Θέση εικόνας διαφάνειας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- Θέση σημειώσεων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3 - Θέση αριθμού διαφάνειας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4945C6-E013-4AA8-8374-988E282D29AB}" type="slidenum">
              <a:rPr lang="el-GR" smtClean="0"/>
              <a:pPr/>
              <a:t>22</a:t>
            </a:fld>
            <a:endParaRPr lang="el-GR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Υπότιτλος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l-GR" smtClean="0"/>
              <a:t>Κάντε κλικ για να επεξεργαστείτε τον υπότιτλο του υποδείγματος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9FEE5E-D3C4-4337-817D-5DDE2F24E5D6}" type="datetimeFigureOut">
              <a:rPr lang="el-GR"/>
              <a:pPr>
                <a:defRPr/>
              </a:pPr>
              <a:t>14/3/2022</a:t>
            </a:fld>
            <a:endParaRPr lang="el-GR" dirty="0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dirty="0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E010B7-E675-4991-B177-C7E4F999BC3F}" type="slidenum">
              <a:rPr lang="el-GR"/>
              <a:pPr>
                <a:defRPr/>
              </a:pPr>
              <a:t>‹#›</a:t>
            </a:fld>
            <a:endParaRPr lang="el-G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Αντι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F5C534-9AB5-4EF4-98DD-FD20987BD6D1}" type="datetimeFigureOut">
              <a:rPr lang="el-GR"/>
              <a:pPr>
                <a:defRPr/>
              </a:pPr>
              <a:t>14/3/2022</a:t>
            </a:fld>
            <a:endParaRPr lang="el-GR" dirty="0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dirty="0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58CA91-86EB-4554-BEC3-749008F7EC52}" type="slidenum">
              <a:rPr lang="el-GR"/>
              <a:pPr>
                <a:defRPr/>
              </a:pPr>
              <a:t>‹#›</a:t>
            </a:fld>
            <a:endParaRPr lang="el-G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542AB1-E5BB-493F-B376-1ECC89CAB8FC}" type="datetimeFigureOut">
              <a:rPr lang="el-GR"/>
              <a:pPr>
                <a:defRPr/>
              </a:pPr>
              <a:t>14/3/2022</a:t>
            </a:fld>
            <a:endParaRPr lang="el-GR" dirty="0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dirty="0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040C60-EC67-4CF2-90FB-8A118486ABC6}" type="slidenum">
              <a:rPr lang="el-GR"/>
              <a:pPr>
                <a:defRPr/>
              </a:pPr>
              <a:t>‹#›</a:t>
            </a:fld>
            <a:endParaRPr lang="el-G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περιεχομένου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5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D90CC0-4DF3-40B8-ABFA-00761CCBB619}" type="datetimeFigureOut">
              <a:rPr lang="el-GR"/>
              <a:pPr>
                <a:defRPr/>
              </a:pPr>
              <a:t>14/3/2022</a:t>
            </a:fld>
            <a:endParaRPr lang="el-GR" dirty="0"/>
          </a:p>
        </p:txBody>
      </p:sp>
      <p:sp>
        <p:nvSpPr>
          <p:cNvPr id="6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dirty="0"/>
          </a:p>
        </p:txBody>
      </p:sp>
      <p:sp>
        <p:nvSpPr>
          <p:cNvPr id="7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0FC384-BCBC-4CA3-850C-5D45B401FF08}" type="slidenum">
              <a:rPr lang="el-GR"/>
              <a:pPr>
                <a:defRPr/>
              </a:pPr>
              <a:t>‹#›</a:t>
            </a:fld>
            <a:endParaRPr lang="el-G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ειμένου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4" name="3 - Θέση περιεχομένου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5" name="4 - Θέση κειμένου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6" name="5 - Θέση περιεχομένου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7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F9DF35-D238-4E2F-B78D-83A7CEF6048F}" type="datetimeFigureOut">
              <a:rPr lang="el-GR"/>
              <a:pPr>
                <a:defRPr/>
              </a:pPr>
              <a:t>14/3/2022</a:t>
            </a:fld>
            <a:endParaRPr lang="el-GR" dirty="0"/>
          </a:p>
        </p:txBody>
      </p:sp>
      <p:sp>
        <p:nvSpPr>
          <p:cNvPr id="8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dirty="0"/>
          </a:p>
        </p:txBody>
      </p:sp>
      <p:sp>
        <p:nvSpPr>
          <p:cNvPr id="9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0E2AFA-37DF-4AB2-AE54-EEB26D20E07E}" type="slidenum">
              <a:rPr lang="el-GR"/>
              <a:pPr>
                <a:defRPr/>
              </a:pPr>
              <a:t>‹#›</a:t>
            </a:fld>
            <a:endParaRPr lang="el-G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B8CD08-D280-450A-AA8A-195AA97EBFD3}" type="datetimeFigureOut">
              <a:rPr lang="el-GR"/>
              <a:pPr>
                <a:defRPr/>
              </a:pPr>
              <a:t>14/3/2022</a:t>
            </a:fld>
            <a:endParaRPr lang="el-GR" dirty="0"/>
          </a:p>
        </p:txBody>
      </p:sp>
      <p:sp>
        <p:nvSpPr>
          <p:cNvPr id="4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dirty="0"/>
          </a:p>
        </p:txBody>
      </p:sp>
      <p:sp>
        <p:nvSpPr>
          <p:cNvPr id="5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840C9E-5F28-4BA1-BEA0-651104E97901}" type="slidenum">
              <a:rPr lang="el-GR"/>
              <a:pPr>
                <a:defRPr/>
              </a:pPr>
              <a:t>‹#›</a:t>
            </a:fld>
            <a:endParaRPr lang="el-G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01B6B5-E36C-4532-8D97-4F80A63B91AE}" type="datetimeFigureOut">
              <a:rPr lang="el-GR"/>
              <a:pPr>
                <a:defRPr/>
              </a:pPr>
              <a:t>14/3/2022</a:t>
            </a:fld>
            <a:endParaRPr lang="el-GR" dirty="0"/>
          </a:p>
        </p:txBody>
      </p:sp>
      <p:sp>
        <p:nvSpPr>
          <p:cNvPr id="3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dirty="0"/>
          </a:p>
        </p:txBody>
      </p:sp>
      <p:sp>
        <p:nvSpPr>
          <p:cNvPr id="4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8669ED-1A5E-4DB7-9D38-9BFF7E7B9E7A}" type="slidenum">
              <a:rPr lang="el-GR"/>
              <a:pPr>
                <a:defRPr/>
              </a:pPr>
              <a:t>‹#›</a:t>
            </a:fld>
            <a:endParaRPr lang="el-G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5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EAF617-0594-4426-812B-1C372D64D0B0}" type="datetimeFigureOut">
              <a:rPr lang="el-GR"/>
              <a:pPr>
                <a:defRPr/>
              </a:pPr>
              <a:t>14/3/2022</a:t>
            </a:fld>
            <a:endParaRPr lang="el-GR" dirty="0"/>
          </a:p>
        </p:txBody>
      </p:sp>
      <p:sp>
        <p:nvSpPr>
          <p:cNvPr id="6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dirty="0"/>
          </a:p>
        </p:txBody>
      </p:sp>
      <p:sp>
        <p:nvSpPr>
          <p:cNvPr id="7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D121FB-8C0B-4DDD-B1A0-6660BC0A441C}" type="slidenum">
              <a:rPr lang="el-GR"/>
              <a:pPr>
                <a:defRPr/>
              </a:pPr>
              <a:t>‹#›</a:t>
            </a:fld>
            <a:endParaRPr lang="el-G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εικόνας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l-GR" noProof="0" dirty="0" smtClean="0"/>
          </a:p>
        </p:txBody>
      </p:sp>
      <p:sp>
        <p:nvSpPr>
          <p:cNvPr id="4" name="3 - Θέση κειμένου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l-GR" smtClean="0"/>
              <a:t>Kλικ για επεξεργασία των στυλ του υποδείγματος</a:t>
            </a:r>
          </a:p>
        </p:txBody>
      </p:sp>
      <p:sp>
        <p:nvSpPr>
          <p:cNvPr id="5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3E0D62-9CB3-4311-82BD-2C1F61ADE7B5}" type="datetimeFigureOut">
              <a:rPr lang="el-GR"/>
              <a:pPr>
                <a:defRPr/>
              </a:pPr>
              <a:t>14/3/2022</a:t>
            </a:fld>
            <a:endParaRPr lang="el-GR" dirty="0"/>
          </a:p>
        </p:txBody>
      </p:sp>
      <p:sp>
        <p:nvSpPr>
          <p:cNvPr id="6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dirty="0"/>
          </a:p>
        </p:txBody>
      </p:sp>
      <p:sp>
        <p:nvSpPr>
          <p:cNvPr id="7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242116-52C8-4463-8B47-FA6A4D927FAD}" type="slidenum">
              <a:rPr lang="el-GR"/>
              <a:pPr>
                <a:defRPr/>
              </a:pPr>
              <a:t>‹#›</a:t>
            </a:fld>
            <a:endParaRPr lang="el-G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94D30E-8105-4453-8EAE-A60B94677FAB}" type="datetimeFigureOut">
              <a:rPr lang="el-GR"/>
              <a:pPr>
                <a:defRPr/>
              </a:pPr>
              <a:t>14/3/2022</a:t>
            </a:fld>
            <a:endParaRPr lang="el-GR" dirty="0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dirty="0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B3049E-3AFE-41FC-8D98-C825FDC9A898}" type="slidenum">
              <a:rPr lang="el-GR"/>
              <a:pPr>
                <a:defRPr/>
              </a:pPr>
              <a:t>‹#›</a:t>
            </a:fld>
            <a:endParaRPr lang="el-G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Κατακόρυφος τίτλος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l-GR" smtClean="0"/>
              <a:t>Kλικ για επεξεργασία του τίτλου</a:t>
            </a:r>
            <a:endParaRPr lang="el-GR"/>
          </a:p>
        </p:txBody>
      </p:sp>
      <p:sp>
        <p:nvSpPr>
          <p:cNvPr id="3" name="2 - Θέση κατακόρυφου κειμένου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  <a:endParaRPr lang="el-GR"/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F15570-E1EB-4989-BFC9-4D58B06F04DF}" type="datetimeFigureOut">
              <a:rPr lang="el-GR"/>
              <a:pPr>
                <a:defRPr/>
              </a:pPr>
              <a:t>14/3/2022</a:t>
            </a:fld>
            <a:endParaRPr lang="el-GR" dirty="0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l-GR" dirty="0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2D7DE-7FC3-4584-B845-F85888CB130A}" type="slidenum">
              <a:rPr lang="el-GR"/>
              <a:pPr>
                <a:defRPr/>
              </a:pPr>
              <a:t>‹#›</a:t>
            </a:fld>
            <a:endParaRPr lang="el-G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- Θέση τίτλου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l-GR" smtClean="0"/>
              <a:t>Kλικ για επεξεργασία του τίτλου</a:t>
            </a:r>
          </a:p>
        </p:txBody>
      </p:sp>
      <p:sp>
        <p:nvSpPr>
          <p:cNvPr id="1027" name="2 - Θέση κειμένου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l-GR" smtClean="0"/>
              <a:t>Kλικ για επεξεργασία των στυλ του υποδείγματος</a:t>
            </a:r>
          </a:p>
          <a:p>
            <a:pPr lvl="1"/>
            <a:r>
              <a:rPr lang="el-GR" smtClean="0"/>
              <a:t>Δεύτερου επιπέδου</a:t>
            </a:r>
          </a:p>
          <a:p>
            <a:pPr lvl="2"/>
            <a:r>
              <a:rPr lang="el-GR" smtClean="0"/>
              <a:t>Τρίτου επιπέδου</a:t>
            </a:r>
          </a:p>
          <a:p>
            <a:pPr lvl="3"/>
            <a:r>
              <a:rPr lang="el-GR" smtClean="0"/>
              <a:t>Τέταρτου επιπέδου</a:t>
            </a:r>
          </a:p>
          <a:p>
            <a:pPr lvl="4"/>
            <a:r>
              <a:rPr lang="el-GR" smtClean="0"/>
              <a:t>Πέμπτου επιπέδου</a:t>
            </a:r>
          </a:p>
        </p:txBody>
      </p:sp>
      <p:sp>
        <p:nvSpPr>
          <p:cNvPr id="4" name="3 - Θέση ημερομηνίας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C96822B-6E1B-40B4-9D70-2C6841B56AEE}" type="datetimeFigureOut">
              <a:rPr lang="el-GR"/>
              <a:pPr>
                <a:defRPr/>
              </a:pPr>
              <a:t>14/3/2022</a:t>
            </a:fld>
            <a:endParaRPr lang="el-GR" dirty="0"/>
          </a:p>
        </p:txBody>
      </p:sp>
      <p:sp>
        <p:nvSpPr>
          <p:cNvPr id="5" name="4 - Θέση υποσέλιδου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l-GR" dirty="0"/>
          </a:p>
        </p:txBody>
      </p:sp>
      <p:sp>
        <p:nvSpPr>
          <p:cNvPr id="6" name="5 - Θέση αριθμού διαφάνειας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78F5E11-A18A-429A-8D75-07E4C104E851}" type="slidenum">
              <a:rPr lang="el-GR"/>
              <a:pPr>
                <a:defRPr/>
              </a:pPr>
              <a:t>‹#›</a:t>
            </a:fld>
            <a:endParaRPr lang="el-G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l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unhcr.org/gr/teaching_about_refugees" TargetMode="External"/><Relationship Id="rId2" Type="http://schemas.openxmlformats.org/officeDocument/2006/relationships/hyperlink" Target="http://iep.edu.gr/el/component/k2/content/50-ekpaidefsi-prosfygon" TargetMode="Externa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s://www.unhcr.org/media-page-coming-together-for-refugee-education.html" TargetMode="Externa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s://www.unhcr.org/media-page-coming-together-for-refugee-education.html" TargetMode="Externa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s://www.unhcr.org/media-page-coming-together-for-refugee-education.html" TargetMode="Externa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kathimerini.gr/society/1077040/stis-120-000-oi-aitoyntes-asylo-sti-chora/" TargetMode="External"/><Relationship Id="rId3" Type="http://schemas.openxmlformats.org/officeDocument/2006/relationships/hyperlink" Target="https://el.wikipedia.org/wiki/%CE%9C%CE%B1%CE%BB%CE%AC%CE%BB%CE%B1_%CE%93%CE%B9%CE%BF%CF%85%CF%83%CE%B1%CF%86%CE%B6%CE%AC%CE%B9" TargetMode="External"/><Relationship Id="rId7" Type="http://schemas.openxmlformats.org/officeDocument/2006/relationships/hyperlink" Target="file:///D:\&#206;&#147;&#206;&#153;&#206;&#145;&#206;&#157;&#206;&#157;&#206;&#149;&#206;&#157;&#206;&#145;%20&#206;&#149;&#206;&#161;&#206;&#147;&#206;&#145;&#206;&#163;&#206;&#153;&#206;&#149;&#206;&#163;\&#206;&#160;&#207;&#129;&#207;&#140;&#207;&#131;&#207;&#134;&#207;&#133;&#206;&#179;&#206;&#181;&#207;&#130;\UNHCR-Teaching-About-Refugees-Guidance-on-Stress-and-Trauma.pdf" TargetMode="External"/><Relationship Id="rId2" Type="http://schemas.openxmlformats.org/officeDocument/2006/relationships/hyperlink" Target="http://iacapap.org/iacapap-textbook-of-child-and-adolescent-mental-health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unhcr.org/gr/ekpaideutiko_yliko" TargetMode="External"/><Relationship Id="rId5" Type="http://schemas.openxmlformats.org/officeDocument/2006/relationships/hyperlink" Target="http://epiruspost.gr/3.801-prosfyges-stis-domes-tis-ipeirou" TargetMode="External"/><Relationship Id="rId4" Type="http://schemas.openxmlformats.org/officeDocument/2006/relationships/hyperlink" Target="http://iep.edu.gr/el/component/k2/content/50-ekpaidefsi-prosfygon" TargetMode="External"/><Relationship Id="rId9" Type="http://schemas.openxmlformats.org/officeDocument/2006/relationships/hyperlink" Target="https://www.news.gr/kosmos/evroph/article/242839/gemise-ptomata-h-mesogeios-shedon-3500-pnigmoi-p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- Τίτλος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l-GR" sz="2400" dirty="0" smtClean="0"/>
              <a:t/>
            </a:r>
            <a:br>
              <a:rPr lang="el-GR" sz="2400" dirty="0" smtClean="0"/>
            </a:br>
            <a:r>
              <a:rPr lang="el-GR" sz="2400" dirty="0" err="1" smtClean="0"/>
              <a:t>Ευαλωτότητα</a:t>
            </a:r>
            <a:r>
              <a:rPr lang="el-GR" sz="2400" dirty="0" smtClean="0"/>
              <a:t>, ανθεκτικότητα, συμπεριφορές </a:t>
            </a:r>
            <a:r>
              <a:rPr lang="el-GR" sz="2400" dirty="0" err="1" smtClean="0"/>
              <a:t>εκδραμάτισης</a:t>
            </a:r>
            <a:r>
              <a:rPr lang="el-GR" sz="2400" dirty="0" smtClean="0"/>
              <a:t> και ψυχοπαθολογία σε ανήλικους πρόσφυγες και μετανάστες, που φιλοξενούνται σε δομές της Ηπείρου</a:t>
            </a:r>
            <a:br>
              <a:rPr lang="el-GR" sz="2400" dirty="0" smtClean="0"/>
            </a:br>
            <a:r>
              <a:rPr lang="el-GR" sz="2400" dirty="0" smtClean="0"/>
              <a:t/>
            </a:r>
            <a:br>
              <a:rPr lang="el-GR" sz="2400" dirty="0" smtClean="0"/>
            </a:br>
            <a:endParaRPr lang="el-GR" sz="2400" b="1" dirty="0" smtClean="0"/>
          </a:p>
        </p:txBody>
      </p:sp>
      <p:sp>
        <p:nvSpPr>
          <p:cNvPr id="3" name="2 - Υπότιτλος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l-GR" sz="1400" smtClean="0"/>
              <a:t>Τζιάκης Νίκος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l-GR" sz="1400" smtClean="0"/>
              <a:t>Ψυχίατρος παιδιών – εφήβων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l-GR" sz="1400" smtClean="0"/>
              <a:t>Κοινοτικό Κέντρο Ψυχικής Υγείας Παιδιών και Εφήβων Ιωαννίνων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l-GR" sz="1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Τι γνωρίζουμε;</a:t>
            </a:r>
            <a:endParaRPr lang="el-GR" dirty="0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457200" y="1571612"/>
            <a:ext cx="8229600" cy="4525963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l-GR" sz="2000" dirty="0" smtClean="0"/>
              <a:t>Ελάχιστα ερευνητικά δεδομένα </a:t>
            </a:r>
          </a:p>
          <a:p>
            <a:pPr>
              <a:lnSpc>
                <a:spcPct val="150000"/>
              </a:lnSpc>
            </a:pPr>
            <a:r>
              <a:rPr lang="el-GR" sz="2000" dirty="0" smtClean="0"/>
              <a:t>Στερεότυπες κοινωνικές προκαταλήψεις</a:t>
            </a:r>
          </a:p>
          <a:p>
            <a:pPr>
              <a:lnSpc>
                <a:spcPct val="150000"/>
              </a:lnSpc>
            </a:pPr>
            <a:r>
              <a:rPr lang="el-GR" sz="2000" dirty="0" smtClean="0"/>
              <a:t>Κλινική εμπειρία από επιλεγμένες ομάδες πληθυσμού (π.χ. παραπομπές σε τμήματα επειγόντων, κοινοτικές δομές και ψυχιατρικές κλινικές)</a:t>
            </a:r>
          </a:p>
          <a:p>
            <a:pPr>
              <a:lnSpc>
                <a:spcPct val="150000"/>
              </a:lnSpc>
            </a:pPr>
            <a:r>
              <a:rPr lang="el-GR" sz="2000" dirty="0" smtClean="0"/>
              <a:t>Η πλειοψηφία δεν παρουσιάζει ψυχοπαθολογία </a:t>
            </a:r>
          </a:p>
          <a:p>
            <a:pPr>
              <a:lnSpc>
                <a:spcPct val="150000"/>
              </a:lnSpc>
            </a:pPr>
            <a:endParaRPr lang="el-GR" sz="2000" dirty="0" smtClean="0"/>
          </a:p>
          <a:p>
            <a:pPr>
              <a:lnSpc>
                <a:spcPct val="150000"/>
              </a:lnSpc>
            </a:pPr>
            <a:endParaRPr lang="el-GR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z="3200" b="1" dirty="0" smtClean="0"/>
              <a:t>Η συνεργασία του ΚοΚεΨΥΠΕ Ιωαννίνων με ανήλικους πρόσφυγες και μετανάστες</a:t>
            </a:r>
            <a:endParaRPr lang="el-GR" sz="3200" b="1" dirty="0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</a:pPr>
            <a:r>
              <a:rPr lang="el-GR" sz="1800" b="1" dirty="0" smtClean="0"/>
              <a:t>ΕΞΥΠΗΡΕΤΟΥΜΕΝΟΣ ΠΛΗΘΥΣΜΟΣ</a:t>
            </a:r>
            <a:r>
              <a:rPr lang="el-GR" sz="1800" dirty="0" smtClean="0"/>
              <a:t>:  </a:t>
            </a:r>
          </a:p>
          <a:p>
            <a:pPr lvl="1" algn="just">
              <a:lnSpc>
                <a:spcPct val="150000"/>
              </a:lnSpc>
            </a:pPr>
            <a:r>
              <a:rPr lang="el-GR" sz="1400" dirty="0" smtClean="0"/>
              <a:t>3.801 πρόσφυγες και αιτούντες άσυλο φιλοξενούνται στις δομές της Ηπείρου. </a:t>
            </a:r>
          </a:p>
          <a:p>
            <a:pPr lvl="1" algn="just">
              <a:lnSpc>
                <a:spcPct val="150000"/>
              </a:lnSpc>
            </a:pPr>
            <a:r>
              <a:rPr lang="el-GR" sz="1400" dirty="0" smtClean="0"/>
              <a:t>Από αυτούς το 46% είναι παιδιά. </a:t>
            </a:r>
          </a:p>
          <a:p>
            <a:pPr lvl="1" algn="just">
              <a:lnSpc>
                <a:spcPct val="150000"/>
              </a:lnSpc>
            </a:pPr>
            <a:r>
              <a:rPr lang="el-GR" sz="1400" dirty="0" smtClean="0"/>
              <a:t>86 ασυνόδευτοι ανήλικοι (Σεπτέμβριος 2020)</a:t>
            </a:r>
            <a:endParaRPr lang="el-GR" sz="1400" b="1" dirty="0" smtClean="0"/>
          </a:p>
          <a:p>
            <a:pPr algn="just">
              <a:lnSpc>
                <a:spcPct val="150000"/>
              </a:lnSpc>
            </a:pPr>
            <a:r>
              <a:rPr lang="el-GR" sz="1800" b="1" dirty="0" smtClean="0"/>
              <a:t>ΠΑΡΑΠΟΜΠΕΣ</a:t>
            </a:r>
            <a:r>
              <a:rPr lang="el-GR" sz="1800" dirty="0" smtClean="0"/>
              <a:t>: </a:t>
            </a:r>
          </a:p>
          <a:p>
            <a:pPr lvl="1" algn="just">
              <a:lnSpc>
                <a:spcPct val="150000"/>
              </a:lnSpc>
            </a:pPr>
            <a:r>
              <a:rPr lang="el-GR" sz="1800" dirty="0" smtClean="0"/>
              <a:t>ΜΚΟ που δραστηριοποιούνται σε δομές ασυνόδευτων ανηλίκων (</a:t>
            </a:r>
            <a:r>
              <a:rPr lang="en-US" sz="1800" dirty="0" smtClean="0"/>
              <a:t>camp</a:t>
            </a:r>
            <a:r>
              <a:rPr lang="el-GR" sz="1800" dirty="0" smtClean="0"/>
              <a:t>,</a:t>
            </a:r>
            <a:r>
              <a:rPr lang="en-US" sz="1800" dirty="0" smtClean="0"/>
              <a:t> </a:t>
            </a:r>
            <a:r>
              <a:rPr lang="el-GR" sz="1800" dirty="0" smtClean="0"/>
              <a:t>εποπτευόμενα διαμερίσματα και ξενοδοχεία)</a:t>
            </a:r>
          </a:p>
          <a:p>
            <a:pPr lvl="1" algn="just">
              <a:lnSpc>
                <a:spcPct val="150000"/>
              </a:lnSpc>
            </a:pPr>
            <a:r>
              <a:rPr lang="el-GR" sz="1800" dirty="0" smtClean="0"/>
              <a:t>Οικογένειες που είχαν στο παρελθόν φιλοξενηθεί σε δομές και έχει ολοκληρωθεί το πρόγραμμα υποστήριξής τους</a:t>
            </a:r>
          </a:p>
          <a:p>
            <a:pPr lvl="1" algn="just">
              <a:lnSpc>
                <a:spcPct val="150000"/>
              </a:lnSpc>
            </a:pPr>
            <a:r>
              <a:rPr lang="el-GR" sz="1800" dirty="0" smtClean="0"/>
              <a:t>ΠΓΝΙ  </a:t>
            </a:r>
          </a:p>
          <a:p>
            <a:pPr lvl="1" algn="just">
              <a:lnSpc>
                <a:spcPct val="150000"/>
              </a:lnSpc>
            </a:pPr>
            <a:r>
              <a:rPr lang="el-GR" sz="1800" dirty="0" smtClean="0"/>
              <a:t>Αστυνομία, Εισαγγελία</a:t>
            </a:r>
            <a:r>
              <a:rPr lang="el-GR" sz="1800" b="1" dirty="0" smtClean="0"/>
              <a:t>                                                                                →</a:t>
            </a:r>
            <a:endParaRPr lang="el-GR" sz="1800" dirty="0" smtClean="0"/>
          </a:p>
          <a:p>
            <a:endParaRPr lang="el-G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z="3200" b="1" dirty="0" smtClean="0"/>
              <a:t>Η συνεργασία του ΚοΚεΨΥΠΕ Ιωαννίνων με ανήλικους πρόσφυγες και μετανάστες</a:t>
            </a:r>
            <a:endParaRPr lang="el-GR" sz="3200" b="1" dirty="0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lnSpc>
                <a:spcPct val="150000"/>
              </a:lnSpc>
            </a:pPr>
            <a:r>
              <a:rPr lang="el-GR" sz="1800" b="1" dirty="0" smtClean="0"/>
              <a:t>ΠΑΡΕΧΟΜΕΝΕΣ ΥΠΗΡΕΣΙΕΣ</a:t>
            </a:r>
            <a:r>
              <a:rPr lang="el-GR" sz="1800" dirty="0" smtClean="0"/>
              <a:t>:</a:t>
            </a:r>
          </a:p>
          <a:p>
            <a:pPr algn="just">
              <a:lnSpc>
                <a:spcPct val="150000"/>
              </a:lnSpc>
            </a:pPr>
            <a:r>
              <a:rPr lang="el-GR" sz="1800" dirty="0" smtClean="0"/>
              <a:t>Συνεργασία με τους επαγγελματίες των δομών φιλοξενίας</a:t>
            </a:r>
          </a:p>
          <a:p>
            <a:pPr algn="just">
              <a:lnSpc>
                <a:spcPct val="150000"/>
              </a:lnSpc>
            </a:pPr>
            <a:r>
              <a:rPr lang="el-GR" sz="1800" dirty="0" smtClean="0"/>
              <a:t>Διαγνωστική αξιολόγηση</a:t>
            </a:r>
          </a:p>
          <a:p>
            <a:pPr algn="just">
              <a:lnSpc>
                <a:spcPct val="150000"/>
              </a:lnSpc>
            </a:pPr>
            <a:r>
              <a:rPr lang="el-GR" sz="1800" dirty="0" smtClean="0"/>
              <a:t>Βραχεία υποστηρικτική ψυχοθεραπεία - Παρέμβαση στην κρίση</a:t>
            </a:r>
          </a:p>
          <a:p>
            <a:pPr algn="just">
              <a:lnSpc>
                <a:spcPct val="150000"/>
              </a:lnSpc>
            </a:pPr>
            <a:r>
              <a:rPr lang="el-GR" sz="1800" dirty="0" smtClean="0"/>
              <a:t>Συμβουλευτική γονέων/ φροντιστών</a:t>
            </a:r>
          </a:p>
          <a:p>
            <a:pPr algn="just">
              <a:lnSpc>
                <a:spcPct val="150000"/>
              </a:lnSpc>
            </a:pPr>
            <a:r>
              <a:rPr lang="el-GR" sz="1800" dirty="0" smtClean="0"/>
              <a:t>Πιστοποίηση θεραπευτικών και ειδικών εκπαιδευτικών αναγκών</a:t>
            </a:r>
          </a:p>
          <a:p>
            <a:pPr algn="just">
              <a:lnSpc>
                <a:spcPct val="150000"/>
              </a:lnSpc>
            </a:pPr>
            <a:r>
              <a:rPr lang="el-GR" sz="1800" dirty="0" smtClean="0"/>
              <a:t>Φαρμακευτική θεραπεία</a:t>
            </a:r>
          </a:p>
          <a:p>
            <a:pPr algn="just">
              <a:lnSpc>
                <a:spcPct val="150000"/>
              </a:lnSpc>
            </a:pPr>
            <a:r>
              <a:rPr lang="el-GR" sz="1800" dirty="0" smtClean="0"/>
              <a:t>Αντιμετώπιση αιτημάτων επείγουσας παιδοψυχιατρικής αξιολόγησης </a:t>
            </a:r>
          </a:p>
          <a:p>
            <a:pPr algn="just">
              <a:lnSpc>
                <a:spcPct val="150000"/>
              </a:lnSpc>
            </a:pPr>
            <a:r>
              <a:rPr lang="el-GR" sz="1800" dirty="0" smtClean="0"/>
              <a:t>Πραγματογνωμοσύνη, Προετοιμασία για λήψη κατάθεσης στις αστυνομικές και δικαστικές αρχές                                                                             </a:t>
            </a:r>
            <a:r>
              <a:rPr lang="el-GR" sz="1800" b="1" dirty="0" smtClean="0"/>
              <a:t>→</a:t>
            </a:r>
            <a:endParaRPr lang="el-GR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z="2800" b="1" dirty="0" smtClean="0"/>
              <a:t>Δυσκολίες - Ιδιαιτερότητες</a:t>
            </a:r>
            <a:endParaRPr lang="el-GR" sz="2800" b="1" dirty="0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428596" y="1571612"/>
            <a:ext cx="8229600" cy="4525963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l-GR" sz="1600" dirty="0" smtClean="0"/>
              <a:t>Ελλείψεις ως προς την πληροφόρηση και το ιστορικό </a:t>
            </a:r>
          </a:p>
          <a:p>
            <a:pPr algn="just">
              <a:lnSpc>
                <a:spcPct val="150000"/>
              </a:lnSpc>
            </a:pPr>
            <a:r>
              <a:rPr lang="el-GR" sz="1600" dirty="0" smtClean="0"/>
              <a:t>Ανακριβής δήλωση ηλικίας - αμφισβητούμενη ανηλικότητα.  </a:t>
            </a:r>
          </a:p>
          <a:p>
            <a:pPr algn="just">
              <a:lnSpc>
                <a:spcPct val="150000"/>
              </a:lnSpc>
            </a:pPr>
            <a:r>
              <a:rPr lang="el-GR" sz="1600" dirty="0" smtClean="0"/>
              <a:t>Γλωσσικός φραγμός: Δύσκολη η δημιουργία ψυχοσυναισθηματικής επαφής, η αξιολόγηση της αλληλεπίδρασης μεταξύ παιδιού και γονέων, της έκφρασης και αντίληψης του λόγου, της ποιότητας  και των διαταραχών της σκέψης, της αντίληψης, του συναισθήματος. </a:t>
            </a:r>
            <a:r>
              <a:rPr lang="en-US" sz="1600" dirty="0" smtClean="0"/>
              <a:t> </a:t>
            </a:r>
            <a:r>
              <a:rPr lang="el-GR" sz="1600" dirty="0" smtClean="0"/>
              <a:t>Συχνά ανέφικτος ο σχεδιασμός ψυχοθεραπευτικών ή ειδικών εκπαιδευτικών παρεμβάσεων</a:t>
            </a:r>
          </a:p>
          <a:p>
            <a:pPr algn="just">
              <a:lnSpc>
                <a:spcPct val="150000"/>
              </a:lnSpc>
            </a:pPr>
            <a:r>
              <a:rPr lang="el-GR" sz="1600" dirty="0" smtClean="0"/>
              <a:t>Ζητήματα διερμηνείας: Ανακριβής μετάφραση, απουσία φυσικής παρουσίας του διερμηνέα (π.χ. Σ/Κ), μη πιστοποιημένα άτομα ως διερμηνείς (κίνδυνος κατάργησης του απορρήτου), μετάφραση σε τρίτη γλώσσα (αγγλικά) </a:t>
            </a:r>
          </a:p>
          <a:p>
            <a:pPr algn="just">
              <a:lnSpc>
                <a:spcPct val="150000"/>
              </a:lnSpc>
            </a:pPr>
            <a:r>
              <a:rPr lang="el-GR" sz="1600" dirty="0" smtClean="0"/>
              <a:t>Ζητήματα φροντιστών (εκπαίδευση, εμπειρία, προσδοκίες</a:t>
            </a:r>
            <a:r>
              <a:rPr lang="en-US" sz="1600" dirty="0" smtClean="0"/>
              <a:t>, </a:t>
            </a:r>
            <a:r>
              <a:rPr lang="el-GR" sz="1600" dirty="0" smtClean="0"/>
              <a:t>εποπτεία, άγχος, </a:t>
            </a:r>
            <a:r>
              <a:rPr lang="en-US" sz="1600" dirty="0" smtClean="0"/>
              <a:t>burn out</a:t>
            </a:r>
            <a:r>
              <a:rPr lang="el-GR" sz="1600" dirty="0" smtClean="0"/>
              <a:t>, </a:t>
            </a:r>
            <a:r>
              <a:rPr lang="el-GR" sz="1600" dirty="0" err="1" smtClean="0"/>
              <a:t>επικριτικότητα</a:t>
            </a:r>
            <a:r>
              <a:rPr lang="el-GR" sz="1600" dirty="0" smtClean="0"/>
              <a:t>)      </a:t>
            </a:r>
            <a:r>
              <a:rPr lang="el-GR" sz="1600" b="1" dirty="0" smtClean="0"/>
              <a:t>→</a:t>
            </a:r>
            <a:endParaRPr lang="el-GR" sz="1600" dirty="0" smtClean="0"/>
          </a:p>
          <a:p>
            <a:endParaRPr lang="el-GR" sz="1600" dirty="0" smtClean="0"/>
          </a:p>
          <a:p>
            <a:endParaRPr lang="el-GR" dirty="0" smtClean="0"/>
          </a:p>
          <a:p>
            <a:endParaRPr lang="el-G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z="2800" b="1" dirty="0" smtClean="0"/>
              <a:t>Δυσκολίες - Ιδιαιτερότητες</a:t>
            </a:r>
            <a:endParaRPr lang="el-GR" sz="2800" dirty="0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428596" y="2000240"/>
            <a:ext cx="8229600" cy="4525963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l-GR" sz="1600" dirty="0" smtClean="0"/>
              <a:t>Έλλειψη κινήτρου για κοινωνική ενσωμάτωση. Επιθυμία να εγκαταλείψουν τη χώρα. </a:t>
            </a:r>
          </a:p>
          <a:p>
            <a:pPr algn="just">
              <a:lnSpc>
                <a:spcPct val="150000"/>
              </a:lnSpc>
            </a:pPr>
            <a:r>
              <a:rPr lang="el-GR" sz="1600" dirty="0" smtClean="0"/>
              <a:t>Συχνές αλλαγές</a:t>
            </a:r>
            <a:r>
              <a:rPr lang="en-US" sz="1600" dirty="0" smtClean="0"/>
              <a:t> </a:t>
            </a:r>
            <a:r>
              <a:rPr lang="el-GR" sz="1600" dirty="0" smtClean="0"/>
              <a:t>δομών και προσώπων</a:t>
            </a:r>
          </a:p>
          <a:p>
            <a:pPr algn="just">
              <a:lnSpc>
                <a:spcPct val="150000"/>
              </a:lnSpc>
            </a:pPr>
            <a:r>
              <a:rPr lang="el-GR" sz="1600" dirty="0" smtClean="0"/>
              <a:t>Ανεπαρκή στοιχεία για την πορεία της θεραπείας (</a:t>
            </a:r>
            <a:r>
              <a:rPr lang="en-US" sz="1600" dirty="0" smtClean="0"/>
              <a:t>follow up)</a:t>
            </a:r>
            <a:endParaRPr lang="el-GR" sz="1600" dirty="0" smtClean="0"/>
          </a:p>
          <a:p>
            <a:pPr algn="just">
              <a:lnSpc>
                <a:spcPct val="150000"/>
              </a:lnSpc>
            </a:pPr>
            <a:r>
              <a:rPr lang="el-GR" sz="1600" dirty="0" smtClean="0"/>
              <a:t>Χρήση ουσιών, βία, </a:t>
            </a:r>
            <a:r>
              <a:rPr lang="el-GR" sz="1600" dirty="0" err="1" smtClean="0"/>
              <a:t>παραβατικές</a:t>
            </a:r>
            <a:r>
              <a:rPr lang="el-GR" sz="1600" dirty="0" smtClean="0"/>
              <a:t>, αυτοκαταστροφικές συμπεριφορές. </a:t>
            </a:r>
          </a:p>
          <a:p>
            <a:pPr algn="just">
              <a:lnSpc>
                <a:spcPct val="150000"/>
              </a:lnSpc>
            </a:pPr>
            <a:r>
              <a:rPr lang="el-GR" sz="1600" dirty="0" smtClean="0"/>
              <a:t>Επαναλαμβανόμενα μοντέλα συμπεριφοράς (επίδραση παρόμοιων </a:t>
            </a:r>
            <a:r>
              <a:rPr lang="el-GR" sz="1600" dirty="0" err="1" smtClean="0"/>
              <a:t>ψυχοτραυματικών</a:t>
            </a:r>
            <a:r>
              <a:rPr lang="el-GR" sz="1600" dirty="0" smtClean="0"/>
              <a:t> γεγονότων και συνθηκών ζωής)</a:t>
            </a:r>
          </a:p>
          <a:p>
            <a:pPr algn="just">
              <a:lnSpc>
                <a:spcPct val="150000"/>
              </a:lnSpc>
            </a:pPr>
            <a:r>
              <a:rPr lang="el-GR" sz="1600" dirty="0" smtClean="0"/>
              <a:t>Πίεση για ψυχιατρική νοσηλεία για «λόγους ασφαλείας»</a:t>
            </a:r>
          </a:p>
          <a:p>
            <a:pPr algn="just">
              <a:lnSpc>
                <a:spcPct val="150000"/>
              </a:lnSpc>
            </a:pPr>
            <a:endParaRPr lang="el-GR" sz="1600" dirty="0" smtClean="0"/>
          </a:p>
          <a:p>
            <a:pPr algn="just">
              <a:lnSpc>
                <a:spcPct val="150000"/>
              </a:lnSpc>
            </a:pPr>
            <a:endParaRPr lang="el-GR" sz="1600" dirty="0" smtClean="0"/>
          </a:p>
          <a:p>
            <a:endParaRPr lang="el-G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z="2800" b="1" dirty="0" smtClean="0"/>
              <a:t>Επιπτώσεις λόγω περιοριστικών μέτρων από την πανδημία </a:t>
            </a:r>
            <a:r>
              <a:rPr lang="en-US" sz="2800" b="1" dirty="0" smtClean="0"/>
              <a:t>covid 19</a:t>
            </a:r>
            <a:endParaRPr lang="el-GR" sz="2800" dirty="0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500034" y="1857364"/>
            <a:ext cx="8229600" cy="4525963"/>
          </a:xfrm>
        </p:spPr>
        <p:txBody>
          <a:bodyPr/>
          <a:lstStyle/>
          <a:p>
            <a:pPr marL="342900" lvl="1" indent="-34290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l-GR" sz="1600" dirty="0" smtClean="0"/>
              <a:t>Προβλήματα στη διασύνδεση και συνεργασία, ελλιπής ανατροφοδότηση και ενημέρωση</a:t>
            </a:r>
          </a:p>
          <a:p>
            <a:pPr marL="342900" lvl="1" indent="-34290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l-GR" sz="1600" dirty="0" smtClean="0"/>
              <a:t>Επιπτώσεις στην εκπαίδευση,</a:t>
            </a:r>
          </a:p>
          <a:p>
            <a:pPr marL="342900" lvl="1" indent="-34290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l-GR" sz="1600" dirty="0" smtClean="0"/>
              <a:t>Επιπτώσεις στην ψυχική υγεία (κατάθλιψη, εθισμός στο διαδίκτυο, διαταραχές του ύπνου)</a:t>
            </a:r>
          </a:p>
          <a:p>
            <a:pPr marL="342900" lvl="1" indent="-34290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l-GR" sz="1600" dirty="0" smtClean="0"/>
              <a:t>Αυστηρά περιοριστικά μέτρα: </a:t>
            </a:r>
            <a:r>
              <a:rPr lang="el-GR" sz="1600" dirty="0" err="1" smtClean="0"/>
              <a:t>Επανατραυματισμός</a:t>
            </a:r>
            <a:r>
              <a:rPr lang="el-GR" sz="1600" dirty="0" smtClean="0"/>
              <a:t>, καχυποψία, φθόνος, θυμός, κοινωνική απομόνωση</a:t>
            </a:r>
          </a:p>
          <a:p>
            <a:pPr marL="342900" lvl="1" indent="-342900"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l-GR" sz="1600" dirty="0" smtClean="0"/>
              <a:t>Περαιτέρω στιγματισμός, ξενοφοβικές αντιδράσεις (στα πρώτα στάδια της πανδημίας)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l-GR" dirty="0"/>
          </a:p>
        </p:txBody>
      </p:sp>
      <p:pic>
        <p:nvPicPr>
          <p:cNvPr id="4" name="3 - Θέση περιεχομένου" descr="πρόσφυγες εφημερίδα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14480" y="0"/>
            <a:ext cx="5500726" cy="68580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dirty="0" smtClean="0"/>
              <a:t>Η περίπτωση του Μ.</a:t>
            </a:r>
            <a:endParaRPr lang="el-GR" dirty="0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l-GR" dirty="0" err="1" smtClean="0"/>
              <a:t>Ευαλωτότητα</a:t>
            </a:r>
            <a:r>
              <a:rPr lang="el-GR" dirty="0" smtClean="0"/>
              <a:t> </a:t>
            </a:r>
          </a:p>
          <a:p>
            <a:r>
              <a:rPr lang="el-GR" dirty="0" smtClean="0"/>
              <a:t>Ανθεκτικότητα </a:t>
            </a:r>
          </a:p>
          <a:p>
            <a:r>
              <a:rPr lang="el-GR" dirty="0" smtClean="0"/>
              <a:t>Ψυχοπαθολογία </a:t>
            </a:r>
            <a:endParaRPr lang="el-G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z="3200" b="1" dirty="0" smtClean="0"/>
              <a:t>ΠΑΡΑΓΟΝΤΕΣ ΕΥΑΛΩΤΟΤΗΤΑΣ ανηλίκων προσφύγων και μεταναστών</a:t>
            </a:r>
            <a:endParaRPr lang="el-GR" sz="3200" dirty="0"/>
          </a:p>
        </p:txBody>
      </p:sp>
      <p:sp>
        <p:nvSpPr>
          <p:cNvPr id="7" name="6 - Θέση περιεχομένου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l-GR" sz="1800" dirty="0" smtClean="0"/>
              <a:t>Φτώχεια</a:t>
            </a:r>
          </a:p>
          <a:p>
            <a:pPr>
              <a:lnSpc>
                <a:spcPct val="150000"/>
              </a:lnSpc>
            </a:pPr>
            <a:r>
              <a:rPr lang="el-GR" sz="1800" dirty="0" smtClean="0"/>
              <a:t>Θάνατος γονέων</a:t>
            </a:r>
          </a:p>
          <a:p>
            <a:pPr>
              <a:lnSpc>
                <a:spcPct val="150000"/>
              </a:lnSpc>
            </a:pPr>
            <a:r>
              <a:rPr lang="el-GR" sz="1800" dirty="0" smtClean="0"/>
              <a:t>Εγκατάλειψη οικογενειακού περιβάλλοντος («ασυνόδευτοι»)</a:t>
            </a:r>
          </a:p>
          <a:p>
            <a:pPr>
              <a:lnSpc>
                <a:spcPct val="150000"/>
              </a:lnSpc>
            </a:pPr>
            <a:r>
              <a:rPr lang="el-GR" sz="1800" dirty="0" smtClean="0"/>
              <a:t>Έλλειψη μόνιμης στέγης</a:t>
            </a:r>
          </a:p>
          <a:p>
            <a:pPr>
              <a:lnSpc>
                <a:spcPct val="150000"/>
              </a:lnSpc>
            </a:pPr>
            <a:r>
              <a:rPr lang="el-GR" sz="1800" dirty="0" smtClean="0"/>
              <a:t>Παιδική εργασία</a:t>
            </a:r>
          </a:p>
          <a:p>
            <a:pPr>
              <a:lnSpc>
                <a:spcPct val="150000"/>
              </a:lnSpc>
            </a:pPr>
            <a:r>
              <a:rPr lang="el-GR" sz="1800" dirty="0" smtClean="0"/>
              <a:t>Στράτευση</a:t>
            </a:r>
          </a:p>
          <a:p>
            <a:pPr>
              <a:lnSpc>
                <a:spcPct val="150000"/>
              </a:lnSpc>
            </a:pPr>
            <a:r>
              <a:rPr lang="el-GR" sz="1800" dirty="0" smtClean="0"/>
              <a:t>Επιπτώσεις μαζικών καταστροφών, πολέμου, προσφυγιάς</a:t>
            </a:r>
          </a:p>
          <a:p>
            <a:endParaRPr lang="el-GR" b="1" dirty="0" smtClean="0"/>
          </a:p>
          <a:p>
            <a:endParaRPr lang="el-GR" dirty="0"/>
          </a:p>
        </p:txBody>
      </p:sp>
      <p:pic>
        <p:nvPicPr>
          <p:cNvPr id="5" name="4 - Θέση περιεχομένου" descr="pandemic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4143372" y="3214686"/>
            <a:ext cx="2428892" cy="1595970"/>
          </a:xfrm>
          <a:prstGeom prst="rect">
            <a:avLst/>
          </a:prstGeom>
        </p:spPr>
      </p:pic>
      <p:pic>
        <p:nvPicPr>
          <p:cNvPr id="6" name="5 - Εικόνα" descr="pagkosmios-polemos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715140" y="1571612"/>
            <a:ext cx="2428860" cy="1398993"/>
          </a:xfrm>
          <a:prstGeom prst="rect">
            <a:avLst/>
          </a:prstGeom>
        </p:spPr>
      </p:pic>
      <p:pic>
        <p:nvPicPr>
          <p:cNvPr id="8" name="3 - Θέση περιεχομένου" descr="fotie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4143372" y="4929198"/>
            <a:ext cx="2428892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- Εικόνα" descr="plimmira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15140" y="4929198"/>
            <a:ext cx="2428860" cy="1714488"/>
          </a:xfrm>
          <a:prstGeom prst="rect">
            <a:avLst/>
          </a:prstGeom>
        </p:spPr>
      </p:pic>
      <p:pic>
        <p:nvPicPr>
          <p:cNvPr id="10" name="4 - Θέση περιεχομένου" descr="GANTI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 bwMode="auto">
          <a:xfrm>
            <a:off x="4071934" y="1571612"/>
            <a:ext cx="2500330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5 - Θέση περιεχομένου" descr="1522771838-7472-Child-soldier-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 bwMode="auto">
          <a:xfrm>
            <a:off x="6715140" y="3214686"/>
            <a:ext cx="2428860" cy="15848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z="3200" b="1" dirty="0" smtClean="0"/>
              <a:t>Μαζικές καταστροφές</a:t>
            </a:r>
            <a:endParaRPr lang="el-GR" sz="3200" b="1" dirty="0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200000"/>
              </a:lnSpc>
            </a:pPr>
            <a:r>
              <a:rPr lang="el-GR" sz="1800" dirty="0" smtClean="0"/>
              <a:t>Ανθρωπογενείς (π.χ. πόλεμος)</a:t>
            </a:r>
          </a:p>
          <a:p>
            <a:pPr>
              <a:lnSpc>
                <a:spcPct val="200000"/>
              </a:lnSpc>
            </a:pPr>
            <a:r>
              <a:rPr lang="el-GR" sz="1800" dirty="0" smtClean="0"/>
              <a:t>Φυσικές καταστροφές</a:t>
            </a:r>
            <a:r>
              <a:rPr lang="en-US" sz="1800" dirty="0" smtClean="0"/>
              <a:t> (</a:t>
            </a:r>
            <a:r>
              <a:rPr lang="el-GR" sz="1800" dirty="0" smtClean="0"/>
              <a:t>π.χ. σεισμοί, πλημμύρες, επιδημίες)</a:t>
            </a:r>
          </a:p>
          <a:p>
            <a:pPr lvl="1">
              <a:lnSpc>
                <a:spcPct val="200000"/>
              </a:lnSpc>
            </a:pPr>
            <a:r>
              <a:rPr lang="el-GR" sz="1800" b="1" dirty="0" smtClean="0"/>
              <a:t>Στις λιγότερο αναπτυγμένες χώρες αναλογεί ένα σημαντικό ποσοστό (περίπου 40%) των χειρότερων φυσικών καταστροφών και ένα ακόμη μεγαλύτερο ποσοστό των θανάτων από καταστροφές</a:t>
            </a:r>
            <a:endParaRPr lang="el-GR" sz="1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l-GR" sz="3200" b="1" dirty="0" smtClean="0"/>
              <a:t>Πόλεμος</a:t>
            </a:r>
          </a:p>
        </p:txBody>
      </p:sp>
      <p:sp>
        <p:nvSpPr>
          <p:cNvPr id="11267" name="2 - Θέση περιεχομένου"/>
          <p:cNvSpPr>
            <a:spLocks noGrp="1"/>
          </p:cNvSpPr>
          <p:nvPr>
            <p:ph idx="1"/>
          </p:nvPr>
        </p:nvSpPr>
        <p:spPr>
          <a:xfrm>
            <a:off x="428596" y="1357298"/>
            <a:ext cx="8229600" cy="4525963"/>
          </a:xfrm>
        </p:spPr>
        <p:txBody>
          <a:bodyPr/>
          <a:lstStyle/>
          <a:p>
            <a:pPr algn="just" eaLnBrk="1" hangingPunct="1">
              <a:lnSpc>
                <a:spcPct val="150000"/>
              </a:lnSpc>
            </a:pPr>
            <a:r>
              <a:rPr lang="el-GR" sz="1400" b="1" dirty="0" smtClean="0"/>
              <a:t>Ταυτόχρονη έκθεση σε πολλαπλούς παράγοντες κινδύνου</a:t>
            </a:r>
            <a:r>
              <a:rPr lang="el-GR" sz="1400" dirty="0" smtClean="0"/>
              <a:t>: 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el-GR" sz="1400" dirty="0" smtClean="0"/>
              <a:t>βία,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el-GR" sz="1400" dirty="0" smtClean="0"/>
              <a:t>στέρηση, 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el-GR" sz="1400" dirty="0" smtClean="0"/>
              <a:t>διακοπή εκπαίδευσης, 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el-GR" sz="1400" dirty="0" smtClean="0"/>
              <a:t>κόψιμο κοινωνικών δεσμών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el-GR" sz="1400" dirty="0" smtClean="0"/>
              <a:t>αποχωρισμός από αγαπημένα πρόσωπα, 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el-GR" sz="1400" dirty="0" smtClean="0"/>
              <a:t>θάνατος αγαπημένων προσώπων, 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el-GR" sz="1400" dirty="0" smtClean="0"/>
              <a:t>απομάκρυνση από τον τόπο κατοικίας</a:t>
            </a:r>
          </a:p>
          <a:p>
            <a:pPr lvl="1" algn="just" eaLnBrk="1" hangingPunct="1">
              <a:lnSpc>
                <a:spcPct val="150000"/>
              </a:lnSpc>
              <a:buNone/>
            </a:pPr>
            <a:endParaRPr lang="el-GR" sz="1400" dirty="0" smtClean="0"/>
          </a:p>
          <a:p>
            <a:pPr algn="just" eaLnBrk="1" hangingPunct="1">
              <a:lnSpc>
                <a:spcPct val="150000"/>
              </a:lnSpc>
            </a:pPr>
            <a:r>
              <a:rPr lang="el-GR" sz="1400" b="1" dirty="0" smtClean="0"/>
              <a:t>Μεγαλύτερη  ψυχολογική επιβάρυνση σε</a:t>
            </a:r>
            <a:r>
              <a:rPr lang="el-GR" sz="1400" dirty="0" smtClean="0"/>
              <a:t>:</a:t>
            </a:r>
            <a:endParaRPr lang="en-US" sz="1400" dirty="0" smtClean="0"/>
          </a:p>
          <a:p>
            <a:pPr lvl="1" algn="just" eaLnBrk="1" hangingPunct="1">
              <a:lnSpc>
                <a:spcPct val="150000"/>
              </a:lnSpc>
            </a:pPr>
            <a:r>
              <a:rPr lang="el-GR" sz="1400" dirty="0" smtClean="0"/>
              <a:t>Μεγαλύτερη έκθεση σε βία, </a:t>
            </a:r>
            <a:endParaRPr lang="en-US" sz="1400" dirty="0" smtClean="0"/>
          </a:p>
          <a:p>
            <a:pPr lvl="1" algn="just" eaLnBrk="1" hangingPunct="1">
              <a:lnSpc>
                <a:spcPct val="150000"/>
              </a:lnSpc>
            </a:pPr>
            <a:r>
              <a:rPr lang="el-GR" sz="1400" dirty="0" smtClean="0"/>
              <a:t>Κράτηση ή  βασανισμό των γονέων  (</a:t>
            </a:r>
            <a:r>
              <a:rPr lang="en-US" sz="1400" dirty="0" smtClean="0"/>
              <a:t>→ PTSD)</a:t>
            </a:r>
            <a:endParaRPr lang="el-GR" sz="1400" dirty="0" smtClean="0"/>
          </a:p>
          <a:p>
            <a:pPr lvl="1" algn="just" eaLnBrk="1" hangingPunct="1">
              <a:lnSpc>
                <a:spcPct val="150000"/>
              </a:lnSpc>
            </a:pPr>
            <a:r>
              <a:rPr lang="el-GR" sz="1400" dirty="0" smtClean="0"/>
              <a:t>Ασυνόδευτα παιδιά</a:t>
            </a:r>
            <a:r>
              <a:rPr lang="en-US" sz="1400" dirty="0" smtClean="0"/>
              <a:t> ( → </a:t>
            </a:r>
            <a:r>
              <a:rPr lang="el-GR" sz="1400" dirty="0" smtClean="0"/>
              <a:t>Κατάθλιψη,</a:t>
            </a:r>
            <a:r>
              <a:rPr lang="en-US" sz="1400" dirty="0" smtClean="0"/>
              <a:t> PTSD)</a:t>
            </a:r>
            <a:r>
              <a:rPr lang="el-GR" sz="1400" dirty="0" smtClean="0"/>
              <a:t>                                                                  </a:t>
            </a:r>
            <a:r>
              <a:rPr lang="el-GR" sz="1400" b="1" dirty="0" smtClean="0"/>
              <a:t> </a:t>
            </a:r>
            <a:r>
              <a:rPr lang="el-GR" sz="2000" b="1" dirty="0" smtClean="0"/>
              <a:t>→</a:t>
            </a:r>
            <a:endParaRPr lang="el-GR" sz="2000" dirty="0" smtClean="0"/>
          </a:p>
          <a:p>
            <a:pPr lvl="1" eaLnBrk="1" hangingPunct="1">
              <a:lnSpc>
                <a:spcPct val="150000"/>
              </a:lnSpc>
              <a:buNone/>
            </a:pPr>
            <a:r>
              <a:rPr lang="el-GR" sz="1600" dirty="0" smtClean="0"/>
              <a:t>                                                                                                                   </a:t>
            </a:r>
            <a:r>
              <a:rPr lang="el-GR" b="1" dirty="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l-GR" sz="3200" b="1" dirty="0" smtClean="0"/>
              <a:t>Πόλεμος</a:t>
            </a:r>
          </a:p>
        </p:txBody>
      </p:sp>
      <p:sp>
        <p:nvSpPr>
          <p:cNvPr id="10243" name="2 - Θέση περιεχομένου"/>
          <p:cNvSpPr>
            <a:spLocks noGrp="1"/>
          </p:cNvSpPr>
          <p:nvPr>
            <p:ph idx="1"/>
          </p:nvPr>
        </p:nvSpPr>
        <p:spPr>
          <a:xfrm>
            <a:off x="428596" y="1357298"/>
            <a:ext cx="8229600" cy="4525963"/>
          </a:xfrm>
        </p:spPr>
        <p:txBody>
          <a:bodyPr/>
          <a:lstStyle/>
          <a:p>
            <a:pPr marL="742950" lvl="2" indent="-342900" eaLnBrk="1" hangingPunct="1">
              <a:lnSpc>
                <a:spcPct val="150000"/>
              </a:lnSpc>
            </a:pPr>
            <a:r>
              <a:rPr lang="el-GR" sz="1600" b="1" dirty="0" smtClean="0"/>
              <a:t>Τραυματικές προσωπικές εμπειρίες</a:t>
            </a:r>
            <a:r>
              <a:rPr lang="el-GR" sz="1600" dirty="0" smtClean="0"/>
              <a:t>: </a:t>
            </a:r>
          </a:p>
          <a:p>
            <a:pPr lvl="2" eaLnBrk="1" hangingPunct="1">
              <a:lnSpc>
                <a:spcPct val="150000"/>
              </a:lnSpc>
            </a:pPr>
            <a:r>
              <a:rPr lang="el-GR" sz="1600" b="1" dirty="0" smtClean="0"/>
              <a:t>Τρόμος</a:t>
            </a:r>
            <a:r>
              <a:rPr lang="el-GR" sz="1600" dirty="0" smtClean="0"/>
              <a:t>  (κίνδυνος για τη ζωή, έκθεση σε τρομακτικές  καταστάσεις) </a:t>
            </a:r>
          </a:p>
          <a:p>
            <a:pPr lvl="2" eaLnBrk="1" hangingPunct="1">
              <a:lnSpc>
                <a:spcPct val="150000"/>
              </a:lnSpc>
            </a:pPr>
            <a:r>
              <a:rPr lang="el-GR" sz="1600" b="1" dirty="0" smtClean="0"/>
              <a:t>Θρήνος </a:t>
            </a:r>
            <a:r>
              <a:rPr lang="el-GR" sz="1600" dirty="0" smtClean="0"/>
              <a:t>που ακολουθεί την απώλεια (π.χ. ανθρώπινες ζωές, βασική εμπιστοσύνη, αυτοεκτίμηση) </a:t>
            </a:r>
          </a:p>
          <a:p>
            <a:pPr lvl="2" eaLnBrk="1" hangingPunct="1">
              <a:lnSpc>
                <a:spcPct val="150000"/>
              </a:lnSpc>
            </a:pPr>
            <a:r>
              <a:rPr lang="el-GR" sz="1600" b="1" dirty="0" smtClean="0"/>
              <a:t>Διατάραξη της φυσιολογικής ζωής </a:t>
            </a:r>
          </a:p>
          <a:p>
            <a:pPr marL="742950" lvl="2" indent="-342900" eaLnBrk="1" hangingPunct="1">
              <a:lnSpc>
                <a:spcPct val="150000"/>
              </a:lnSpc>
            </a:pPr>
            <a:r>
              <a:rPr lang="el-GR" sz="1600" b="1" dirty="0" smtClean="0"/>
              <a:t>Κοινωνικές επιπτώσεις</a:t>
            </a:r>
            <a:r>
              <a:rPr lang="el-GR" sz="1600" dirty="0" smtClean="0"/>
              <a:t>:  </a:t>
            </a:r>
          </a:p>
          <a:p>
            <a:pPr marL="1200150" lvl="3" indent="-342900" eaLnBrk="1" hangingPunct="1">
              <a:lnSpc>
                <a:spcPct val="150000"/>
              </a:lnSpc>
            </a:pPr>
            <a:r>
              <a:rPr lang="el-GR" sz="1600" dirty="0" smtClean="0"/>
              <a:t>Μεγάλες πληθυσμιακές ομάδες σε κατάσταση σοκ, κατάθλιψης , πένθους</a:t>
            </a:r>
          </a:p>
          <a:p>
            <a:pPr marL="1200150" lvl="3" indent="-342900" eaLnBrk="1" hangingPunct="1">
              <a:lnSpc>
                <a:spcPct val="150000"/>
              </a:lnSpc>
            </a:pPr>
            <a:r>
              <a:rPr lang="el-GR" sz="1600" dirty="0" smtClean="0"/>
              <a:t>Σύγχυση, αβεβαιότητα, έλλειψη πληροφόρησης, κοινωνική αταξία, </a:t>
            </a:r>
          </a:p>
          <a:p>
            <a:pPr marL="1200150" lvl="3" indent="-342900" eaLnBrk="1" hangingPunct="1">
              <a:lnSpc>
                <a:spcPct val="150000"/>
              </a:lnSpc>
            </a:pPr>
            <a:r>
              <a:rPr lang="el-GR" sz="1600" dirty="0" smtClean="0"/>
              <a:t>Οργή, παραβίαση κανόνων, </a:t>
            </a:r>
            <a:r>
              <a:rPr lang="el-GR" sz="1600" dirty="0" err="1" smtClean="0"/>
              <a:t>παραπτωματική</a:t>
            </a:r>
            <a:r>
              <a:rPr lang="el-GR" sz="1600" dirty="0" smtClean="0"/>
              <a:t> συμπεριφορά, </a:t>
            </a:r>
          </a:p>
          <a:p>
            <a:pPr marL="1200150" lvl="3" indent="-342900" eaLnBrk="1" hangingPunct="1">
              <a:lnSpc>
                <a:spcPct val="150000"/>
              </a:lnSpc>
            </a:pPr>
            <a:r>
              <a:rPr lang="el-GR" sz="1600" dirty="0" smtClean="0"/>
              <a:t>Κατάρρευση της επίσημης ηγεσίας, ανάληψη ανεπίσημης εξουσίας (ένοπλες ομάδες)</a:t>
            </a:r>
          </a:p>
          <a:p>
            <a:pPr marL="1200150" lvl="3" indent="-342900" eaLnBrk="1" hangingPunct="1">
              <a:lnSpc>
                <a:spcPct val="150000"/>
              </a:lnSpc>
              <a:buNone/>
            </a:pPr>
            <a:r>
              <a:rPr lang="el-GR" sz="1400" dirty="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l-GR" sz="3200" b="1" dirty="0" smtClean="0"/>
              <a:t>   Προσφυγιά</a:t>
            </a:r>
          </a:p>
        </p:txBody>
      </p:sp>
      <p:sp>
        <p:nvSpPr>
          <p:cNvPr id="12291" name="2 - Θέση περιεχομένου"/>
          <p:cNvSpPr>
            <a:spLocks noGrp="1"/>
          </p:cNvSpPr>
          <p:nvPr>
            <p:ph idx="1"/>
          </p:nvPr>
        </p:nvSpPr>
        <p:spPr>
          <a:xfrm>
            <a:off x="428596" y="1357298"/>
            <a:ext cx="8229600" cy="4525963"/>
          </a:xfrm>
        </p:spPr>
        <p:txBody>
          <a:bodyPr/>
          <a:lstStyle/>
          <a:p>
            <a:pPr algn="just" eaLnBrk="1" hangingPunct="1">
              <a:lnSpc>
                <a:spcPct val="150000"/>
              </a:lnSpc>
              <a:buNone/>
            </a:pPr>
            <a:endParaRPr lang="el-GR" sz="1600" b="1" dirty="0" smtClean="0"/>
          </a:p>
          <a:p>
            <a:pPr algn="just" eaLnBrk="1" hangingPunct="1">
              <a:lnSpc>
                <a:spcPct val="150000"/>
              </a:lnSpc>
            </a:pPr>
            <a:r>
              <a:rPr lang="el-GR" sz="1600" b="1" dirty="0" err="1" smtClean="0"/>
              <a:t>Επανατραυματισμός</a:t>
            </a:r>
            <a:endParaRPr lang="el-GR" sz="1600" b="1" dirty="0" smtClean="0"/>
          </a:p>
          <a:p>
            <a:pPr algn="just" eaLnBrk="1" hangingPunct="1">
              <a:lnSpc>
                <a:spcPct val="150000"/>
              </a:lnSpc>
            </a:pPr>
            <a:r>
              <a:rPr lang="el-GR" sz="1600" b="1" dirty="0" smtClean="0"/>
              <a:t>Βία, ρατσισμός, αβεβαιότητα,</a:t>
            </a:r>
          </a:p>
          <a:p>
            <a:pPr algn="just" eaLnBrk="1" hangingPunct="1">
              <a:lnSpc>
                <a:spcPct val="150000"/>
              </a:lnSpc>
            </a:pPr>
            <a:r>
              <a:rPr lang="el-GR" sz="1600" b="1" dirty="0" smtClean="0"/>
              <a:t>Εμπόδια </a:t>
            </a:r>
            <a:r>
              <a:rPr lang="el-GR" sz="1600" dirty="0" smtClean="0"/>
              <a:t>στην αναζήτηση ασύλου</a:t>
            </a:r>
          </a:p>
          <a:p>
            <a:pPr algn="just" eaLnBrk="1" hangingPunct="1">
              <a:lnSpc>
                <a:spcPct val="150000"/>
              </a:lnSpc>
            </a:pPr>
            <a:r>
              <a:rPr lang="el-GR" sz="1600" b="1" dirty="0" smtClean="0"/>
              <a:t>Η κράτηση των προσφύγων σε κλειστές δομές </a:t>
            </a:r>
            <a:r>
              <a:rPr lang="el-GR" sz="1600" dirty="0" smtClean="0"/>
              <a:t>είναι δυνητικά </a:t>
            </a:r>
            <a:r>
              <a:rPr lang="el-GR" sz="1600" dirty="0" err="1" smtClean="0"/>
              <a:t>επανατραυματική</a:t>
            </a:r>
            <a:r>
              <a:rPr lang="el-GR" sz="1600" dirty="0" smtClean="0"/>
              <a:t> και σχετίζεται με αυξημένα ψυχιατρικά προβλήματα.</a:t>
            </a:r>
            <a:r>
              <a:rPr lang="de-DE" sz="1600" dirty="0" smtClean="0"/>
              <a:t> </a:t>
            </a:r>
            <a:endParaRPr lang="el-GR" sz="1600" dirty="0" smtClean="0"/>
          </a:p>
          <a:p>
            <a:pPr algn="just" eaLnBrk="1" hangingPunct="1">
              <a:lnSpc>
                <a:spcPct val="150000"/>
              </a:lnSpc>
            </a:pPr>
            <a:r>
              <a:rPr lang="el-GR" sz="1600" b="1" dirty="0" err="1" smtClean="0"/>
              <a:t>Στρεσσογόνοι</a:t>
            </a:r>
            <a:r>
              <a:rPr lang="el-GR" sz="1600" b="1" dirty="0" smtClean="0"/>
              <a:t> παράγοντες μετά την μετανάστευση προδιαθέτουν περισσότερο σε κατάθλιψη από αυτούς που προηγήθηκαν </a:t>
            </a:r>
            <a:r>
              <a:rPr lang="de-DE" sz="1600" dirty="0" smtClean="0"/>
              <a:t>(Sack et al, 1993)</a:t>
            </a:r>
            <a:endParaRPr lang="el-GR" sz="1600" dirty="0" smtClean="0"/>
          </a:p>
          <a:p>
            <a:pPr algn="just" eaLnBrk="1" hangingPunct="1">
              <a:lnSpc>
                <a:spcPct val="150000"/>
              </a:lnSpc>
            </a:pPr>
            <a:r>
              <a:rPr lang="el-GR" sz="1600" b="1" dirty="0" smtClean="0"/>
              <a:t>Πιεστική προσαρμοστική περίοδος</a:t>
            </a:r>
            <a:r>
              <a:rPr lang="el-GR" sz="1600" dirty="0" smtClean="0"/>
              <a:t>: Ανάγκη αφενός για διατήρηση συνέχειας με το παρελθόν και αφετέρου για αντιμετώπιση του αγνώστου (διαταραχές προσαρμογής, συμπεριφορές </a:t>
            </a:r>
            <a:r>
              <a:rPr lang="el-GR" sz="1600" dirty="0" err="1" smtClean="0"/>
              <a:t>εκδραμάτισης</a:t>
            </a:r>
            <a:r>
              <a:rPr lang="el-GR" sz="1600" dirty="0" smtClean="0"/>
              <a:t> για ανακούφιση του άγχους)</a:t>
            </a:r>
          </a:p>
          <a:p>
            <a:pPr algn="just" eaLnBrk="1" hangingPunct="1">
              <a:lnSpc>
                <a:spcPct val="150000"/>
              </a:lnSpc>
            </a:pPr>
            <a:endParaRPr lang="el-GR" sz="1600" b="1" dirty="0" smtClean="0"/>
          </a:p>
          <a:p>
            <a:pPr eaLnBrk="1" hangingPunct="1">
              <a:lnSpc>
                <a:spcPct val="150000"/>
              </a:lnSpc>
              <a:buNone/>
            </a:pPr>
            <a:endParaRPr lang="el-GR" sz="1600" dirty="0" smtClean="0"/>
          </a:p>
        </p:txBody>
      </p:sp>
      <p:graphicFrame>
        <p:nvGraphicFramePr>
          <p:cNvPr id="4" name="3 - Πίνακας"/>
          <p:cNvGraphicFramePr>
            <a:graphicFrameLocks noGrp="1"/>
          </p:cNvGraphicFramePr>
          <p:nvPr/>
        </p:nvGraphicFramePr>
        <p:xfrm>
          <a:off x="4429124" y="785794"/>
          <a:ext cx="4000528" cy="18573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0264"/>
                <a:gridCol w="2000264"/>
              </a:tblGrid>
              <a:tr h="464347">
                <a:tc>
                  <a:txBody>
                    <a:bodyPr/>
                    <a:lstStyle/>
                    <a:p>
                      <a:r>
                        <a:rPr lang="el-GR" dirty="0" smtClean="0"/>
                        <a:t>Έτος</a:t>
                      </a:r>
                      <a:endParaRPr lang="el-G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sz="1800" b="1" dirty="0" smtClean="0"/>
                        <a:t>Πνιγμοί </a:t>
                      </a:r>
                      <a:endParaRPr lang="el-GR" dirty="0"/>
                    </a:p>
                  </a:txBody>
                  <a:tcPr/>
                </a:tc>
              </a:tr>
              <a:tr h="464347">
                <a:tc>
                  <a:txBody>
                    <a:bodyPr/>
                    <a:lstStyle/>
                    <a:p>
                      <a:r>
                        <a:rPr lang="el-GR" dirty="0" smtClean="0"/>
                        <a:t>2015</a:t>
                      </a:r>
                      <a:endParaRPr lang="el-G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sz="1800" b="0" dirty="0" smtClean="0"/>
                        <a:t>3.440 </a:t>
                      </a:r>
                      <a:r>
                        <a:rPr lang="el-GR" sz="1800" b="1" dirty="0" smtClean="0"/>
                        <a:t> </a:t>
                      </a:r>
                      <a:endParaRPr lang="el-GR" dirty="0"/>
                    </a:p>
                  </a:txBody>
                  <a:tcPr/>
                </a:tc>
              </a:tr>
              <a:tr h="464347">
                <a:tc>
                  <a:txBody>
                    <a:bodyPr/>
                    <a:lstStyle/>
                    <a:p>
                      <a:r>
                        <a:rPr lang="el-GR" dirty="0" smtClean="0"/>
                        <a:t>2016</a:t>
                      </a:r>
                      <a:endParaRPr lang="el-G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sz="1800" dirty="0" smtClean="0"/>
                        <a:t>5.143</a:t>
                      </a:r>
                      <a:endParaRPr lang="el-GR" dirty="0"/>
                    </a:p>
                  </a:txBody>
                  <a:tcPr/>
                </a:tc>
              </a:tr>
              <a:tr h="464347">
                <a:tc>
                  <a:txBody>
                    <a:bodyPr/>
                    <a:lstStyle/>
                    <a:p>
                      <a:r>
                        <a:rPr lang="el-GR" dirty="0" smtClean="0"/>
                        <a:t>2017</a:t>
                      </a:r>
                      <a:endParaRPr lang="el-G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l-GR" sz="1800" dirty="0" smtClean="0"/>
                        <a:t>3.116 </a:t>
                      </a:r>
                      <a:endParaRPr lang="el-GR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z="3200" b="1" dirty="0" smtClean="0"/>
              <a:t>Καταστροφή σε «δόσεις»</a:t>
            </a:r>
            <a:endParaRPr lang="el-GR" sz="3200" b="1" dirty="0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428596" y="1357298"/>
            <a:ext cx="8229600" cy="4525963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l-GR" sz="1600" b="1" u="sng" dirty="0" smtClean="0"/>
              <a:t>Πρωτογενής καταστροφή</a:t>
            </a:r>
            <a:r>
              <a:rPr lang="el-GR" sz="1600" i="1" dirty="0" smtClean="0"/>
              <a:t>: </a:t>
            </a:r>
            <a:r>
              <a:rPr lang="el-GR" sz="1600" dirty="0" smtClean="0"/>
              <a:t>Το καταστροφικό </a:t>
            </a:r>
            <a:r>
              <a:rPr lang="el-GR" sz="1600" b="1" dirty="0" smtClean="0"/>
              <a:t>γεγονός</a:t>
            </a:r>
            <a:r>
              <a:rPr lang="el-GR" sz="1600" dirty="0" smtClean="0"/>
              <a:t>, και οι προσπάθειες περιορισμού των συνεπειών του (διάσωση όσο το δυνατό περισσότερων θυμάτων, παροχή των βασικών αναγκών στον προσβαλλόμενο πληθυσμό). </a:t>
            </a:r>
          </a:p>
          <a:p>
            <a:pPr algn="just">
              <a:lnSpc>
                <a:spcPct val="150000"/>
              </a:lnSpc>
            </a:pPr>
            <a:r>
              <a:rPr lang="el-GR" sz="1600" b="1" u="sng" dirty="0" smtClean="0"/>
              <a:t>Δευτερογενής καταστροφή</a:t>
            </a:r>
            <a:r>
              <a:rPr lang="el-GR" sz="1600" i="1" dirty="0" smtClean="0"/>
              <a:t>:</a:t>
            </a:r>
            <a:r>
              <a:rPr lang="el-GR" sz="1600" dirty="0" smtClean="0"/>
              <a:t> </a:t>
            </a:r>
            <a:r>
              <a:rPr lang="el-GR" sz="1600" b="1" dirty="0" smtClean="0"/>
              <a:t>Μαζικές αλλαγές στην κοινωνική δομή και λειτουργία </a:t>
            </a:r>
            <a:r>
              <a:rPr lang="el-GR" sz="1600" dirty="0" smtClean="0"/>
              <a:t>(</a:t>
            </a:r>
            <a:r>
              <a:rPr lang="el-GR" sz="1600" i="1" dirty="0" smtClean="0"/>
              <a:t>π.χ. μετακίνηση των προσφύγων, εγκατάσταση σε καταυλισμούς</a:t>
            </a:r>
            <a:r>
              <a:rPr lang="el-GR" sz="1600" dirty="0" smtClean="0"/>
              <a:t>), οι οποίες μπορεί να οδηγήσουν σε απώλεια των κανόνων, των δομών και των λειτουργιών (κοινωνική παλινδρόμηση). Η αρχική αισιοδοξία για γρήγορη αποκατάσταση διαψεύδεται. Κυριαρχούν φόβοι εγκατάλειψης, απογοήτευση, αίσθημα θυμού και έλλειψης δικαιοσύνης.</a:t>
            </a:r>
          </a:p>
          <a:p>
            <a:pPr algn="just">
              <a:lnSpc>
                <a:spcPct val="150000"/>
              </a:lnSpc>
            </a:pPr>
            <a:r>
              <a:rPr lang="el-GR" sz="1600" b="1" u="sng" dirty="0" smtClean="0"/>
              <a:t>Τριτογενής καταστροφή: </a:t>
            </a:r>
            <a:r>
              <a:rPr lang="el-GR" sz="1600" i="1" dirty="0" smtClean="0"/>
              <a:t> </a:t>
            </a:r>
            <a:r>
              <a:rPr lang="el-GR" sz="1600" dirty="0" smtClean="0"/>
              <a:t>Μετά από τη σταθεροποίηση της ζωής (συνήθως 18 με 36 μήνες) </a:t>
            </a:r>
            <a:r>
              <a:rPr lang="el-GR" sz="1600" b="1" dirty="0" smtClean="0"/>
              <a:t>απειλείται ή αλλοιώνεται η προϋπάρχουσα συλλογική ιδεολογία και ταυτότητα </a:t>
            </a:r>
            <a:r>
              <a:rPr lang="el-GR" sz="1600" dirty="0" smtClean="0"/>
              <a:t>λόγω των κοινωνικών και πολιτισμικών απωλειών.</a:t>
            </a:r>
            <a:endParaRPr lang="el-GR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l-GR" sz="3200" b="1" dirty="0" smtClean="0"/>
              <a:t>Ψυχολογικές επιπτώσεις στα παιδιά</a:t>
            </a:r>
          </a:p>
        </p:txBody>
      </p:sp>
      <p:sp>
        <p:nvSpPr>
          <p:cNvPr id="14339" name="2 - Υπότιτλος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eaLnBrk="1" hangingPunct="1"/>
            <a:endParaRPr lang="en-US" sz="1300" dirty="0" smtClean="0"/>
          </a:p>
          <a:p>
            <a:pPr eaLnBrk="1" hangingPunct="1"/>
            <a:endParaRPr lang="en-US" sz="1300" dirty="0" smtClean="0"/>
          </a:p>
          <a:p>
            <a:pPr eaLnBrk="1" hangingPunct="1"/>
            <a:endParaRPr lang="en-US" sz="1300" dirty="0" smtClean="0"/>
          </a:p>
          <a:p>
            <a:pPr eaLnBrk="1" hangingPunct="1"/>
            <a:endParaRPr lang="en-US" sz="1300" dirty="0" smtClean="0"/>
          </a:p>
          <a:p>
            <a:pPr eaLnBrk="1" hangingPunct="1"/>
            <a:endParaRPr lang="en-US" sz="1300" dirty="0" smtClean="0"/>
          </a:p>
          <a:p>
            <a:pPr eaLnBrk="1" hangingPunct="1"/>
            <a:endParaRPr lang="el-GR" dirty="0" smtClean="0"/>
          </a:p>
        </p:txBody>
      </p:sp>
      <p:sp>
        <p:nvSpPr>
          <p:cNvPr id="14340" name="4 - Θέση περιεχομένου"/>
          <p:cNvSpPr>
            <a:spLocks noGrp="1"/>
          </p:cNvSpPr>
          <p:nvPr>
            <p:ph sz="half" idx="2"/>
          </p:nvPr>
        </p:nvSpPr>
        <p:spPr>
          <a:xfrm>
            <a:off x="4572000" y="1357298"/>
            <a:ext cx="4038600" cy="4500593"/>
          </a:xfrm>
        </p:spPr>
        <p:txBody>
          <a:bodyPr/>
          <a:lstStyle/>
          <a:p>
            <a:pPr algn="just" eaLnBrk="1" hangingPunct="1">
              <a:lnSpc>
                <a:spcPct val="150000"/>
              </a:lnSpc>
            </a:pPr>
            <a:r>
              <a:rPr lang="el-GR" sz="1800" b="1" dirty="0" smtClean="0"/>
              <a:t>Το σύνδρομο της καταστροφής</a:t>
            </a:r>
            <a:r>
              <a:rPr lang="el-GR" sz="1800" dirty="0" smtClean="0"/>
              <a:t>, επηρεάζει όλες τις πτυχές των αναπτυσσόμενων γνωστικών δομών και δυνατοτήτων του παιδιού και δημιουργεί μια  </a:t>
            </a:r>
            <a:r>
              <a:rPr lang="el-GR" sz="1800" b="1" dirty="0" smtClean="0"/>
              <a:t>σύνθετη παθολογική απειλή.</a:t>
            </a:r>
            <a:r>
              <a:rPr lang="el-GR" sz="1800" dirty="0" smtClean="0"/>
              <a:t> Περιλαμβάνει:</a:t>
            </a:r>
          </a:p>
          <a:p>
            <a:pPr algn="just" eaLnBrk="1" hangingPunct="1">
              <a:lnSpc>
                <a:spcPct val="150000"/>
              </a:lnSpc>
              <a:buNone/>
            </a:pPr>
            <a:r>
              <a:rPr lang="el-GR" sz="1800" dirty="0" smtClean="0"/>
              <a:t>	Α) </a:t>
            </a:r>
            <a:r>
              <a:rPr lang="el-GR" sz="1800" b="1" dirty="0" smtClean="0"/>
              <a:t>Απώλειες</a:t>
            </a:r>
            <a:r>
              <a:rPr lang="el-GR" sz="1800" dirty="0" smtClean="0"/>
              <a:t>: (ανθρώπων, υποστηρικτικών συστημάτων, φυσιολογικών ρουτινών και βασικών παραδοχών για την ασφάλεια και την κανονικότητα)        </a:t>
            </a:r>
            <a:r>
              <a:rPr lang="el-GR" sz="1800" b="1" dirty="0" smtClean="0"/>
              <a:t>→</a:t>
            </a:r>
          </a:p>
          <a:p>
            <a:pPr eaLnBrk="1" hangingPunct="1"/>
            <a:endParaRPr lang="en-US" dirty="0" smtClean="0"/>
          </a:p>
          <a:p>
            <a:pPr eaLnBrk="1" hangingPunct="1"/>
            <a:endParaRPr lang="el-GR" dirty="0" smtClean="0"/>
          </a:p>
        </p:txBody>
      </p:sp>
      <p:pic>
        <p:nvPicPr>
          <p:cNvPr id="7" name="6 - Εικόνα" descr="asterix-33_-kai-o-oyranos-epese-sto-kefali-toys-800x800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158" y="1643050"/>
            <a:ext cx="4343410" cy="44291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l-GR" sz="3200" b="1" dirty="0" smtClean="0"/>
              <a:t>Ψυχολογικές επιπτώσεις στα παιδιά</a:t>
            </a:r>
          </a:p>
        </p:txBody>
      </p:sp>
      <p:sp>
        <p:nvSpPr>
          <p:cNvPr id="15363" name="2 - Θέση περιεχομένου"/>
          <p:cNvSpPr>
            <a:spLocks noGrp="1"/>
          </p:cNvSpPr>
          <p:nvPr>
            <p:ph idx="1"/>
          </p:nvPr>
        </p:nvSpPr>
        <p:spPr>
          <a:xfrm>
            <a:off x="428596" y="1643050"/>
            <a:ext cx="8229600" cy="4525963"/>
          </a:xfrm>
        </p:spPr>
        <p:txBody>
          <a:bodyPr/>
          <a:lstStyle/>
          <a:p>
            <a:pPr algn="just" eaLnBrk="1" hangingPunct="1">
              <a:lnSpc>
                <a:spcPct val="150000"/>
              </a:lnSpc>
            </a:pPr>
            <a:r>
              <a:rPr lang="el-GR" sz="1800" b="1" dirty="0" smtClean="0"/>
              <a:t>Β) Πιθανά ελλείμματα στη συγκρότηση της προσωπικότητας</a:t>
            </a:r>
            <a:r>
              <a:rPr lang="el-GR" sz="1800" b="1" dirty="0" smtClean="0">
                <a:latin typeface="Arial" charset="0"/>
              </a:rPr>
              <a:t> </a:t>
            </a:r>
            <a:r>
              <a:rPr lang="el-GR" sz="1800" dirty="0" smtClean="0">
                <a:latin typeface="Arial" charset="0"/>
              </a:rPr>
              <a:t>: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el-GR" sz="1600" dirty="0" smtClean="0"/>
              <a:t>Προβλήματα </a:t>
            </a:r>
            <a:r>
              <a:rPr lang="el-GR" sz="1600" b="1" dirty="0" smtClean="0"/>
              <a:t>δεσμού</a:t>
            </a:r>
            <a:r>
              <a:rPr lang="el-GR" sz="1600" dirty="0" smtClean="0"/>
              <a:t> 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el-GR" sz="1600" dirty="0" smtClean="0"/>
              <a:t>στην αίσθηση επάρκειας εαυτού, την ασφάλεια, την αυτονομία, 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el-GR" sz="1600" dirty="0" smtClean="0"/>
              <a:t>τη φυσιολογική ωρίμαση των αμυνών, </a:t>
            </a:r>
            <a:endParaRPr lang="en-US" sz="1600" dirty="0" smtClean="0"/>
          </a:p>
          <a:p>
            <a:pPr lvl="1" algn="just" eaLnBrk="1" hangingPunct="1">
              <a:lnSpc>
                <a:spcPct val="150000"/>
              </a:lnSpc>
            </a:pPr>
            <a:r>
              <a:rPr lang="el-GR" sz="1600" dirty="0" smtClean="0"/>
              <a:t>την ανάπτυξη μιας διαρκούς αίσθησης ταυτότητας, που </a:t>
            </a:r>
            <a:r>
              <a:rPr lang="el-GR" sz="1600" b="1" dirty="0" smtClean="0"/>
              <a:t>απαρτιώνει</a:t>
            </a:r>
            <a:r>
              <a:rPr lang="el-GR" sz="1600" dirty="0" smtClean="0"/>
              <a:t> σκέψεις, αντιληπτικά ερεθίσματα, συναισθήματα</a:t>
            </a:r>
            <a:endParaRPr lang="en-US" sz="1600" dirty="0" smtClean="0"/>
          </a:p>
          <a:p>
            <a:pPr lvl="1" algn="just" eaLnBrk="1" hangingPunct="1">
              <a:lnSpc>
                <a:spcPct val="150000"/>
              </a:lnSpc>
            </a:pPr>
            <a:r>
              <a:rPr lang="el-GR" sz="1600" dirty="0" smtClean="0"/>
              <a:t>τον έλεγχο της πραγματικότητας   </a:t>
            </a:r>
            <a:endParaRPr lang="en-US" sz="1600" dirty="0" smtClean="0"/>
          </a:p>
          <a:p>
            <a:pPr lvl="1" algn="just" eaLnBrk="1" hangingPunct="1">
              <a:lnSpc>
                <a:spcPct val="150000"/>
              </a:lnSpc>
            </a:pPr>
            <a:r>
              <a:rPr lang="el-GR" sz="1600" dirty="0" smtClean="0"/>
              <a:t>τη ρύθμιση της έντασης των συναισθημάτων, των παρορμήσεων και των ασυνείδητων φαντασιώσεων</a:t>
            </a:r>
          </a:p>
          <a:p>
            <a:pPr lvl="1" algn="just" eaLnBrk="1" hangingPunct="1">
              <a:lnSpc>
                <a:spcPct val="150000"/>
              </a:lnSpc>
            </a:pPr>
            <a:r>
              <a:rPr lang="el-GR" sz="1600" dirty="0" smtClean="0"/>
              <a:t>τη μνήμη, την ικανότητα συγκέντρωσης της προσοχής και μάθησης </a:t>
            </a:r>
            <a:r>
              <a:rPr lang="el-GR" sz="1400" dirty="0" smtClean="0"/>
              <a:t>                 </a:t>
            </a:r>
            <a:endParaRPr lang="el-GR" sz="14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z="3200" b="1" dirty="0" smtClean="0"/>
              <a:t>ΨΥΧΟΠΑΘΟΛΟΓΙΑ</a:t>
            </a:r>
            <a:endParaRPr lang="el-GR" sz="3200" b="1" dirty="0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 eaLnBrk="1" hangingPunct="1">
              <a:lnSpc>
                <a:spcPct val="150000"/>
              </a:lnSpc>
            </a:pPr>
            <a:r>
              <a:rPr lang="el-GR" sz="1800" b="1" dirty="0" smtClean="0"/>
              <a:t>Απώλεια κατακτημένων δεξιοτήτων</a:t>
            </a:r>
          </a:p>
          <a:p>
            <a:pPr lvl="1" eaLnBrk="1" hangingPunct="1">
              <a:lnSpc>
                <a:spcPct val="150000"/>
              </a:lnSpc>
            </a:pPr>
            <a:r>
              <a:rPr lang="el-GR" sz="1800" b="1" dirty="0" smtClean="0"/>
              <a:t>Αποσυνδετικές καταστάσεις</a:t>
            </a:r>
            <a:r>
              <a:rPr lang="el-GR" sz="1800" dirty="0" smtClean="0"/>
              <a:t>: </a:t>
            </a:r>
          </a:p>
          <a:p>
            <a:pPr lvl="1" eaLnBrk="1" hangingPunct="1">
              <a:lnSpc>
                <a:spcPct val="150000"/>
              </a:lnSpc>
              <a:buNone/>
            </a:pPr>
            <a:r>
              <a:rPr lang="el-GR" sz="1800" dirty="0" smtClean="0"/>
              <a:t>	«Εγώ που το βιώνω αυτό, δεν είμαι πραγματικός» </a:t>
            </a:r>
          </a:p>
          <a:p>
            <a:pPr lvl="1" eaLnBrk="1" hangingPunct="1">
              <a:lnSpc>
                <a:spcPct val="150000"/>
              </a:lnSpc>
              <a:buNone/>
            </a:pPr>
            <a:r>
              <a:rPr lang="el-GR" sz="1800" dirty="0" smtClean="0"/>
              <a:t>	«Αυτό που μου συμβαίνει δεν είναι πραγματικό» 	</a:t>
            </a:r>
          </a:p>
          <a:p>
            <a:pPr lvl="1" eaLnBrk="1" hangingPunct="1">
              <a:lnSpc>
                <a:spcPct val="150000"/>
              </a:lnSpc>
              <a:buNone/>
            </a:pPr>
            <a:r>
              <a:rPr lang="el-GR" sz="1800" dirty="0" smtClean="0"/>
              <a:t>	Διαταραχές της αντίληψης, της μνήμης, του συναισθήματος </a:t>
            </a:r>
          </a:p>
          <a:p>
            <a:pPr lvl="1" eaLnBrk="1" hangingPunct="1">
              <a:lnSpc>
                <a:spcPct val="150000"/>
              </a:lnSpc>
            </a:pPr>
            <a:r>
              <a:rPr lang="en-US" sz="1800" b="1" dirty="0" smtClean="0"/>
              <a:t>K</a:t>
            </a:r>
            <a:r>
              <a:rPr lang="el-GR" sz="1800" b="1" dirty="0" err="1" smtClean="0"/>
              <a:t>ατάθλιψη</a:t>
            </a:r>
            <a:endParaRPr lang="el-GR" sz="1800" b="1" dirty="0" smtClean="0"/>
          </a:p>
          <a:p>
            <a:pPr lvl="1" eaLnBrk="1" hangingPunct="1">
              <a:lnSpc>
                <a:spcPct val="150000"/>
              </a:lnSpc>
            </a:pPr>
            <a:r>
              <a:rPr lang="el-GR" sz="1800" b="1" dirty="0" smtClean="0"/>
              <a:t>Άγχος, σωματικά ενοχλήματα</a:t>
            </a:r>
          </a:p>
          <a:p>
            <a:pPr lvl="1" eaLnBrk="1" hangingPunct="1">
              <a:lnSpc>
                <a:spcPct val="150000"/>
              </a:lnSpc>
            </a:pPr>
            <a:r>
              <a:rPr lang="el-GR" sz="1800" b="1" dirty="0" smtClean="0"/>
              <a:t>Διαταραχές προσαρμογής, οξεία αντίδραση στ</a:t>
            </a:r>
            <a:r>
              <a:rPr lang="en-US" sz="1800" b="1" dirty="0" smtClean="0"/>
              <a:t>o</a:t>
            </a:r>
            <a:r>
              <a:rPr lang="el-GR" sz="1800" b="1" dirty="0" smtClean="0"/>
              <a:t> </a:t>
            </a:r>
            <a:r>
              <a:rPr lang="en-US" sz="1800" b="1" dirty="0" smtClean="0"/>
              <a:t>stress,</a:t>
            </a:r>
            <a:r>
              <a:rPr lang="el-GR" sz="1800" b="1" dirty="0" smtClean="0"/>
              <a:t> </a:t>
            </a:r>
            <a:r>
              <a:rPr lang="en-US" sz="1800" b="1" dirty="0" smtClean="0"/>
              <a:t>PTSD</a:t>
            </a:r>
            <a:endParaRPr lang="el-GR" sz="1800" b="1" dirty="0" smtClean="0"/>
          </a:p>
          <a:p>
            <a:endParaRPr lang="el-G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smtClean="0"/>
              <a:t>PTSD</a:t>
            </a:r>
            <a:endParaRPr lang="el-GR" sz="3200" dirty="0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l-GR" sz="1600" b="1" dirty="0" err="1" smtClean="0"/>
              <a:t>Επαναβίωση</a:t>
            </a:r>
            <a:r>
              <a:rPr lang="el-GR" sz="1600" dirty="0" smtClean="0"/>
              <a:t>:</a:t>
            </a:r>
            <a:r>
              <a:rPr lang="en-US" sz="1600" dirty="0" smtClean="0"/>
              <a:t> </a:t>
            </a:r>
            <a:r>
              <a:rPr lang="el-GR" sz="1600" dirty="0" smtClean="0"/>
              <a:t>αναμνήσεις, εφιάλτες, παραισθήσεις, ψευδαισθήσεις, «</a:t>
            </a:r>
            <a:r>
              <a:rPr lang="en-US" sz="1600" dirty="0" smtClean="0"/>
              <a:t>flashback</a:t>
            </a:r>
            <a:r>
              <a:rPr lang="el-GR" sz="1600" dirty="0" smtClean="0"/>
              <a:t>», επαναλαμβανόμενο παιχνίδι σχετιζόμενο με το τραύμα, ψυχολογική  ή σωματική ενόχληση όταν εκτίθεται σε νύξεις του τραύματος</a:t>
            </a:r>
          </a:p>
          <a:p>
            <a:pPr algn="just"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l-GR" sz="1600" b="1" dirty="0" smtClean="0"/>
              <a:t>Αποφυγή</a:t>
            </a:r>
            <a:r>
              <a:rPr lang="el-GR" sz="1600" dirty="0" smtClean="0"/>
              <a:t> σκέψεων, αισθημάτων ή συζητήσεων,  δραστηριοτήτων, τόπων ή ανθρώπων που προκαλούν ανακλήσεις του τραύματος</a:t>
            </a:r>
          </a:p>
          <a:p>
            <a:pPr algn="just"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l-GR" sz="1600" b="1" dirty="0" smtClean="0"/>
              <a:t>Αρνητικές αλλαγές στη  σκέψη και το συναίσθημα </a:t>
            </a:r>
            <a:r>
              <a:rPr lang="el-GR" sz="1600" dirty="0" smtClean="0"/>
              <a:t>(αρνητικές πεποιθήσεις ή προσδοκίες , απόδοση ευθύνης στον εαυτό ή στους άλλους, επίμονα αρνητική συναισθηματική κατάσταση, μειωμένο ενδιαφέρον για σημαντικές δραστηριότητες, αισθήματα απομάκρυνσης ή αποξένωσης, αδυναμία να βιώσει θετικά συναισθήματα)</a:t>
            </a:r>
          </a:p>
          <a:p>
            <a:pPr algn="just"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l-GR" sz="1600" b="1" dirty="0" smtClean="0"/>
              <a:t>Αυξημένη διεγερσιμότητα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z="3200" b="1" dirty="0" smtClean="0"/>
              <a:t>Αυτοτραυματισμοί</a:t>
            </a:r>
            <a:endParaRPr lang="el-GR" sz="3200" b="1" dirty="0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500034" y="1428736"/>
            <a:ext cx="8229600" cy="4525963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l-GR" sz="1600" dirty="0" smtClean="0"/>
              <a:t>Δεν ισοδυναμούν με απόπειρες αυτοκτονίας </a:t>
            </a:r>
            <a:endParaRPr lang="en-US" sz="1600" dirty="0" smtClean="0"/>
          </a:p>
          <a:p>
            <a:pPr algn="just">
              <a:lnSpc>
                <a:spcPct val="150000"/>
              </a:lnSpc>
            </a:pPr>
            <a:r>
              <a:rPr lang="el-GR" sz="1600" dirty="0" smtClean="0"/>
              <a:t>Κίνητρα: ανακούφιση, αίσθηση ότι είναι ζωντανός/η, ότι έχει τον έλεγχο του εαυτού του/της, εκδήλωση ψυχικής δυσφορίας, αυτοτιμωρία. </a:t>
            </a:r>
            <a:endParaRPr lang="en-US" sz="1600" dirty="0" smtClean="0"/>
          </a:p>
          <a:p>
            <a:pPr algn="just">
              <a:lnSpc>
                <a:spcPct val="150000"/>
              </a:lnSpc>
            </a:pPr>
            <a:r>
              <a:rPr lang="el-GR" sz="1600" dirty="0" smtClean="0"/>
              <a:t>Προσωρινά αποτελέσματα, ανάγκη για επαναληπτική συμπεριφορά</a:t>
            </a:r>
          </a:p>
          <a:p>
            <a:pPr algn="just">
              <a:lnSpc>
                <a:spcPct val="150000"/>
              </a:lnSpc>
            </a:pPr>
            <a:r>
              <a:rPr lang="el-GR" sz="1600" dirty="0" smtClean="0"/>
              <a:t>Ο αυτοτραυματισμός μπορεί να αποτελεί το μοναδικό τρόπο με τον οποίο ο έφηβος πιστεύει ότι θα προσέξουν τις ανάγκες του. </a:t>
            </a:r>
          </a:p>
          <a:p>
            <a:pPr algn="just">
              <a:lnSpc>
                <a:spcPct val="150000"/>
              </a:lnSpc>
            </a:pPr>
            <a:r>
              <a:rPr lang="el-GR" sz="1600" dirty="0" smtClean="0"/>
              <a:t>Συχνά μπορεί να ενισχυθεί από προτροπές ή μίμηση συμπεριφορών άλλων ατόμων και να γίνει ομαδικό φαινόμενο</a:t>
            </a:r>
          </a:p>
          <a:p>
            <a:pPr algn="just">
              <a:lnSpc>
                <a:spcPct val="150000"/>
              </a:lnSpc>
            </a:pPr>
            <a:r>
              <a:rPr lang="en-US" sz="1600" dirty="0" smtClean="0"/>
              <a:t>M</a:t>
            </a:r>
            <a:r>
              <a:rPr lang="el-GR" sz="1600" dirty="0" err="1" smtClean="0"/>
              <a:t>πορεί</a:t>
            </a:r>
            <a:r>
              <a:rPr lang="el-GR" sz="1600" dirty="0" smtClean="0"/>
              <a:t> να καταλήξει σε αυτοκτονία όταν:</a:t>
            </a:r>
          </a:p>
          <a:p>
            <a:pPr lvl="1" algn="just">
              <a:lnSpc>
                <a:spcPct val="150000"/>
              </a:lnSpc>
            </a:pPr>
            <a:r>
              <a:rPr lang="el-GR" sz="1600" dirty="0" smtClean="0"/>
              <a:t>δεν επαρκεί για την ανακούφιση της ψυχικής οδύνης, </a:t>
            </a:r>
          </a:p>
          <a:p>
            <a:pPr lvl="1" algn="just">
              <a:lnSpc>
                <a:spcPct val="150000"/>
              </a:lnSpc>
            </a:pPr>
            <a:r>
              <a:rPr lang="el-GR" sz="1600" dirty="0" smtClean="0"/>
              <a:t>το άτομο έχει εξοικειωθεί με τον πόνο, </a:t>
            </a:r>
          </a:p>
          <a:p>
            <a:pPr lvl="1" algn="just">
              <a:lnSpc>
                <a:spcPct val="150000"/>
              </a:lnSpc>
            </a:pPr>
            <a:r>
              <a:rPr lang="el-GR" sz="1600" dirty="0" smtClean="0"/>
              <a:t>το περιβάλλον αγνοεί επαναλαμβανόμενες </a:t>
            </a:r>
            <a:r>
              <a:rPr lang="el-GR" sz="1600" dirty="0" err="1" smtClean="0"/>
              <a:t>αυτοτραυματικές</a:t>
            </a:r>
            <a:r>
              <a:rPr lang="el-GR" sz="1600" dirty="0" smtClean="0"/>
              <a:t> συμπεριφορές</a:t>
            </a:r>
            <a:endParaRPr lang="en-US" sz="1600" dirty="0" smtClean="0"/>
          </a:p>
          <a:p>
            <a:pPr>
              <a:buNone/>
            </a:pPr>
            <a:endParaRPr lang="el-G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z="3200" b="1" dirty="0" smtClean="0"/>
              <a:t>ΑΝΘΕΚΤΙΚΟΤΗΤΑ - ΠΡΟΣΤΑΤΕΥΤΙΚΟΙ ΠΑΡΑΓΟΝΤΕΣ</a:t>
            </a:r>
            <a:endParaRPr lang="el-GR" sz="3200" b="1" dirty="0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428596" y="1357298"/>
            <a:ext cx="8229600" cy="4525963"/>
          </a:xfrm>
        </p:spPr>
        <p:txBody>
          <a:bodyPr/>
          <a:lstStyle/>
          <a:p>
            <a:pPr algn="just" eaLnBrk="1" hangingPunct="1">
              <a:lnSpc>
                <a:spcPct val="130000"/>
              </a:lnSpc>
            </a:pPr>
            <a:r>
              <a:rPr lang="el-GR" sz="1400" dirty="0" smtClean="0"/>
              <a:t>Γενετική προδιάθεση - Ιδιοσυγκρασία (ευελιξία, προσαρμοστικότητα), </a:t>
            </a:r>
          </a:p>
          <a:p>
            <a:pPr algn="just" eaLnBrk="1" hangingPunct="1">
              <a:lnSpc>
                <a:spcPct val="130000"/>
              </a:lnSpc>
            </a:pPr>
            <a:r>
              <a:rPr lang="el-GR" sz="1400" dirty="0" smtClean="0"/>
              <a:t>Ώριμοι και αποτελεσματικοί αμυντικοί μηχανισμοί στην αντιμετώπιση του </a:t>
            </a:r>
            <a:r>
              <a:rPr lang="en-US" sz="1400" dirty="0" smtClean="0"/>
              <a:t>stress</a:t>
            </a:r>
            <a:r>
              <a:rPr lang="el-GR" sz="1400" dirty="0" smtClean="0"/>
              <a:t> ,</a:t>
            </a:r>
          </a:p>
          <a:p>
            <a:pPr algn="just" eaLnBrk="1" hangingPunct="1">
              <a:lnSpc>
                <a:spcPct val="130000"/>
              </a:lnSpc>
            </a:pPr>
            <a:r>
              <a:rPr lang="el-GR" sz="1400" dirty="0" smtClean="0"/>
              <a:t>↑ νοημοσύνη</a:t>
            </a:r>
          </a:p>
          <a:p>
            <a:pPr algn="just" eaLnBrk="1" hangingPunct="1">
              <a:lnSpc>
                <a:spcPct val="130000"/>
              </a:lnSpc>
            </a:pPr>
            <a:r>
              <a:rPr lang="el-GR" sz="1400" dirty="0" smtClean="0"/>
              <a:t>↑ αυτοεκτίμηση </a:t>
            </a:r>
          </a:p>
          <a:p>
            <a:pPr algn="just" eaLnBrk="1" hangingPunct="1">
              <a:lnSpc>
                <a:spcPct val="130000"/>
              </a:lnSpc>
            </a:pPr>
            <a:r>
              <a:rPr lang="el-GR" sz="1400" dirty="0" smtClean="0"/>
              <a:t>Οικογένεια:</a:t>
            </a:r>
          </a:p>
          <a:p>
            <a:pPr lvl="1" eaLnBrk="1" hangingPunct="1">
              <a:lnSpc>
                <a:spcPct val="150000"/>
              </a:lnSpc>
            </a:pPr>
            <a:r>
              <a:rPr lang="el-GR" sz="1400" dirty="0" smtClean="0"/>
              <a:t>Σχέσεις: θετική συναισθηματική αλληλεπίδραση, προστασία</a:t>
            </a:r>
          </a:p>
          <a:p>
            <a:pPr lvl="1" eaLnBrk="1" hangingPunct="1">
              <a:lnSpc>
                <a:spcPct val="150000"/>
              </a:lnSpc>
            </a:pPr>
            <a:r>
              <a:rPr lang="el-GR" sz="1400" dirty="0" smtClean="0"/>
              <a:t>Ψυχική υγεία των γονέων </a:t>
            </a:r>
          </a:p>
          <a:p>
            <a:pPr lvl="1" eaLnBrk="1" hangingPunct="1">
              <a:lnSpc>
                <a:spcPct val="150000"/>
              </a:lnSpc>
            </a:pPr>
            <a:r>
              <a:rPr lang="el-GR" sz="1400" dirty="0" smtClean="0"/>
              <a:t>Επίγνωση των γονέων για πιθανά συμπτώματα του παιδιού</a:t>
            </a:r>
          </a:p>
          <a:p>
            <a:pPr lvl="1" eaLnBrk="1" hangingPunct="1">
              <a:lnSpc>
                <a:spcPct val="150000"/>
              </a:lnSpc>
            </a:pPr>
            <a:r>
              <a:rPr lang="el-GR" sz="1400" dirty="0" smtClean="0"/>
              <a:t>Προσαρμογή της οικογένειας σε συνθήκες μακροχρόνιου στρες (ικανότητα αλλαγής ρόλων και κανόνων), </a:t>
            </a:r>
          </a:p>
          <a:p>
            <a:pPr algn="just" eaLnBrk="1" hangingPunct="1">
              <a:lnSpc>
                <a:spcPct val="130000"/>
              </a:lnSpc>
            </a:pPr>
            <a:r>
              <a:rPr lang="el-GR" sz="1400" dirty="0" smtClean="0"/>
              <a:t>Ύπαρξη υποστηρικτικών σχέσεων με άλλους σημαντικούς ενήλικες και συνομηλίκους </a:t>
            </a:r>
          </a:p>
          <a:p>
            <a:pPr algn="just" eaLnBrk="1" hangingPunct="1">
              <a:lnSpc>
                <a:spcPct val="130000"/>
              </a:lnSpc>
            </a:pPr>
            <a:r>
              <a:rPr lang="el-GR" sz="1400" dirty="0" smtClean="0"/>
              <a:t>Μεγάλη αφοσίωση στις διαπροσωπικές σχέσεις, </a:t>
            </a:r>
          </a:p>
          <a:p>
            <a:pPr algn="just" eaLnBrk="1" hangingPunct="1">
              <a:lnSpc>
                <a:spcPct val="130000"/>
              </a:lnSpc>
            </a:pPr>
            <a:r>
              <a:rPr lang="el-GR" sz="1400" dirty="0" smtClean="0"/>
              <a:t>Συμμετοχή σε εκπαιδευτικές δραστηριότητες, </a:t>
            </a:r>
          </a:p>
          <a:p>
            <a:pPr algn="just" eaLnBrk="1" hangingPunct="1">
              <a:lnSpc>
                <a:spcPct val="130000"/>
              </a:lnSpc>
            </a:pPr>
            <a:r>
              <a:rPr lang="el-GR" sz="1400" dirty="0" smtClean="0"/>
              <a:t>Θρησκευτικό συναίσθημα</a:t>
            </a:r>
          </a:p>
          <a:p>
            <a:endParaRPr lang="el-GR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z="3200" b="1" dirty="0" smtClean="0"/>
              <a:t>Παρεμβάσεις υποστήριξης πληθυσμού σε περιπτώσεις μαζικών καταστροφών</a:t>
            </a:r>
            <a:endParaRPr lang="el-GR" sz="3200" dirty="0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l-GR" dirty="0" smtClean="0"/>
          </a:p>
          <a:p>
            <a:endParaRPr lang="el-GR" dirty="0" smtClean="0"/>
          </a:p>
          <a:p>
            <a:r>
              <a:rPr lang="el-GR" b="1" dirty="0" smtClean="0"/>
              <a:t>«Επιστροφή στην κανονικότητα»</a:t>
            </a:r>
          </a:p>
          <a:p>
            <a:pPr lvl="1">
              <a:buNone/>
            </a:pPr>
            <a:r>
              <a:rPr lang="el-GR" dirty="0" smtClean="0"/>
              <a:t>				            </a:t>
            </a:r>
            <a:r>
              <a:rPr lang="el-GR" sz="1800" dirty="0" smtClean="0"/>
              <a:t>Κοινωνική ενσωμάτωση</a:t>
            </a:r>
          </a:p>
          <a:p>
            <a:pPr lvl="1">
              <a:buNone/>
            </a:pPr>
            <a:r>
              <a:rPr lang="el-GR" sz="1800" dirty="0" smtClean="0"/>
              <a:t>				                   Αντιμετώπιση συμπτωμάτων</a:t>
            </a:r>
            <a:endParaRPr lang="el-GR" sz="1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l-GR" sz="3200" b="1" dirty="0" smtClean="0"/>
              <a:t>Παρεμβάσεις υποστήριξης πληθυσμού σε περιπτώσεις μαζικών καταστροφών</a:t>
            </a:r>
          </a:p>
        </p:txBody>
      </p:sp>
      <p:pic>
        <p:nvPicPr>
          <p:cNvPr id="17411" name="4 - Θέση περιεχομένου" descr="Pyramid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57200" y="1627188"/>
            <a:ext cx="8229600" cy="447198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l-GR" sz="3200" b="1" dirty="0" smtClean="0"/>
              <a:t>Μέτρα πρόληψης και πρώιμης παρέμβασης </a:t>
            </a:r>
            <a:br>
              <a:rPr lang="el-GR" sz="3200" b="1" dirty="0" smtClean="0"/>
            </a:br>
            <a:endParaRPr lang="el-GR" sz="3200" b="1" dirty="0" smtClean="0"/>
          </a:p>
        </p:txBody>
      </p:sp>
      <p:sp>
        <p:nvSpPr>
          <p:cNvPr id="22531" name="2 - Θέση περιεχομένου"/>
          <p:cNvSpPr>
            <a:spLocks noGrp="1"/>
          </p:cNvSpPr>
          <p:nvPr>
            <p:ph idx="1"/>
          </p:nvPr>
        </p:nvSpPr>
        <p:spPr>
          <a:xfrm>
            <a:off x="428596" y="1643050"/>
            <a:ext cx="8229600" cy="4525963"/>
          </a:xfrm>
        </p:spPr>
        <p:txBody>
          <a:bodyPr/>
          <a:lstStyle/>
          <a:p>
            <a:pPr algn="just" eaLnBrk="1" hangingPunct="1">
              <a:lnSpc>
                <a:spcPct val="150000"/>
              </a:lnSpc>
            </a:pPr>
            <a:r>
              <a:rPr lang="el-GR" sz="1600" dirty="0" smtClean="0"/>
              <a:t>Επίλυση προβλημάτων διαβίωσης και σωματικής υγείας. Επαναφορά της αίσθησης κανονικότητας</a:t>
            </a:r>
          </a:p>
          <a:p>
            <a:pPr algn="just" eaLnBrk="1" hangingPunct="1">
              <a:lnSpc>
                <a:spcPct val="150000"/>
              </a:lnSpc>
            </a:pPr>
            <a:r>
              <a:rPr lang="el-GR" sz="1600" dirty="0" smtClean="0"/>
              <a:t>Παροχή διευκολύνσεων στη συλλογή απαιτούμενων εγγράφων για παροχή ασύλου και κοινωνική ενσωμάτωση στη φιλοξενούσα χώρα</a:t>
            </a:r>
          </a:p>
          <a:p>
            <a:pPr algn="just" eaLnBrk="1" hangingPunct="1">
              <a:lnSpc>
                <a:spcPct val="150000"/>
              </a:lnSpc>
            </a:pPr>
            <a:r>
              <a:rPr lang="el-GR" sz="1600" b="1" dirty="0" smtClean="0"/>
              <a:t>Πιστοποίηση της αυθεντικότητας της προσφυγικής εμπειρίας</a:t>
            </a:r>
            <a:r>
              <a:rPr lang="el-GR" sz="1600" dirty="0" smtClean="0"/>
              <a:t>. </a:t>
            </a:r>
            <a:endParaRPr lang="en-US" sz="1600" dirty="0" smtClean="0"/>
          </a:p>
          <a:p>
            <a:pPr algn="just" eaLnBrk="1" hangingPunct="1">
              <a:lnSpc>
                <a:spcPct val="150000"/>
              </a:lnSpc>
            </a:pPr>
            <a:r>
              <a:rPr lang="en-US" sz="1600" dirty="0" smtClean="0"/>
              <a:t>*</a:t>
            </a:r>
            <a:r>
              <a:rPr lang="el-GR" sz="1600" dirty="0" smtClean="0"/>
              <a:t>(</a:t>
            </a:r>
            <a:r>
              <a:rPr lang="el-GR" sz="1600" b="1" dirty="0" smtClean="0"/>
              <a:t>Η </a:t>
            </a:r>
            <a:r>
              <a:rPr lang="el-GR" sz="1600" b="1" dirty="0" err="1" smtClean="0"/>
              <a:t>υπερδιάγνωση</a:t>
            </a:r>
            <a:r>
              <a:rPr lang="el-GR" sz="1600" b="1" dirty="0" smtClean="0"/>
              <a:t> </a:t>
            </a:r>
            <a:r>
              <a:rPr lang="en-US" sz="1600" b="1" dirty="0" smtClean="0"/>
              <a:t>PTSD</a:t>
            </a:r>
            <a:r>
              <a:rPr lang="el-GR" sz="1600" b="1" dirty="0" smtClean="0"/>
              <a:t> μπορεί να προκαλέσει ψυχιατρικοποίηση,</a:t>
            </a:r>
            <a:r>
              <a:rPr lang="el-GR" sz="1600" dirty="0" smtClean="0"/>
              <a:t> απαξίωση των κοινωνικών και εκπαιδευτικών παρεμβάσεων και κοινωνικό στιγματισμό )   </a:t>
            </a:r>
          </a:p>
          <a:p>
            <a:pPr algn="just" eaLnBrk="1" hangingPunct="1">
              <a:lnSpc>
                <a:spcPct val="150000"/>
              </a:lnSpc>
            </a:pPr>
            <a:r>
              <a:rPr lang="el-GR" sz="1600" b="1" dirty="0" smtClean="0"/>
              <a:t>Ανάπτυξη κοινωνικού δικτύου </a:t>
            </a:r>
            <a:r>
              <a:rPr lang="el-GR" sz="1600" dirty="0" smtClean="0"/>
              <a:t>με οικογένειες από την ίδια χώρα προέλευσης  (προσοχή στη διαμάχη!) 											                                                                          </a:t>
            </a:r>
            <a:r>
              <a:rPr lang="el-GR" sz="1600" b="1" dirty="0" smtClean="0"/>
              <a:t>→</a:t>
            </a:r>
            <a:r>
              <a:rPr lang="el-GR" sz="1600" dirty="0" smtClean="0"/>
              <a:t>      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l-GR" sz="3200" b="1" dirty="0" smtClean="0"/>
              <a:t>Μέτρα πρόληψης και πρώιμης παρέμβασης </a:t>
            </a:r>
            <a:br>
              <a:rPr lang="el-GR" sz="3200" b="1" dirty="0" smtClean="0"/>
            </a:br>
            <a:endParaRPr lang="el-GR" sz="3200" b="1" dirty="0" smtClean="0"/>
          </a:p>
        </p:txBody>
      </p:sp>
      <p:sp>
        <p:nvSpPr>
          <p:cNvPr id="22531" name="2 - Θέση περιεχομένου"/>
          <p:cNvSpPr>
            <a:spLocks noGrp="1"/>
          </p:cNvSpPr>
          <p:nvPr>
            <p:ph idx="1"/>
          </p:nvPr>
        </p:nvSpPr>
        <p:spPr>
          <a:xfrm>
            <a:off x="428596" y="1643050"/>
            <a:ext cx="8229600" cy="4525963"/>
          </a:xfrm>
        </p:spPr>
        <p:txBody>
          <a:bodyPr/>
          <a:lstStyle/>
          <a:p>
            <a:pPr algn="just" eaLnBrk="1" hangingPunct="1">
              <a:lnSpc>
                <a:spcPct val="150000"/>
              </a:lnSpc>
            </a:pPr>
            <a:r>
              <a:rPr lang="el-GR" sz="1600" dirty="0" smtClean="0"/>
              <a:t>Διατήρηση θρησκευτικού συναισθήματος και πολιτισμικών χαρακτηριστικών</a:t>
            </a:r>
          </a:p>
          <a:p>
            <a:pPr algn="just" eaLnBrk="1" hangingPunct="1">
              <a:lnSpc>
                <a:spcPct val="150000"/>
              </a:lnSpc>
            </a:pPr>
            <a:r>
              <a:rPr lang="el-GR" sz="1600" dirty="0" smtClean="0"/>
              <a:t>Διατήρηση </a:t>
            </a:r>
            <a:r>
              <a:rPr lang="el-GR" sz="1600" b="1" dirty="0" smtClean="0"/>
              <a:t>συνέχειας</a:t>
            </a:r>
            <a:r>
              <a:rPr lang="el-GR" sz="1600" dirty="0" smtClean="0"/>
              <a:t> με ουσιαστικές πλευρές της ζωής </a:t>
            </a:r>
            <a:r>
              <a:rPr lang="el-GR" sz="1600" b="1" dirty="0" smtClean="0"/>
              <a:t>πριν την τραυματική διακοπή </a:t>
            </a:r>
            <a:r>
              <a:rPr lang="el-GR" sz="1600" dirty="0" smtClean="0"/>
              <a:t>(καλλιτεχνικές δραστηριότητες, αθλήματα, εργασία, μελέτη). </a:t>
            </a:r>
          </a:p>
          <a:p>
            <a:pPr algn="just" eaLnBrk="1" hangingPunct="1">
              <a:lnSpc>
                <a:spcPct val="150000"/>
              </a:lnSpc>
            </a:pPr>
            <a:r>
              <a:rPr lang="el-GR" sz="1600" dirty="0" smtClean="0"/>
              <a:t>Εκμάθηση </a:t>
            </a:r>
            <a:r>
              <a:rPr lang="el-GR" sz="1600" b="1" dirty="0" smtClean="0"/>
              <a:t>νέων </a:t>
            </a:r>
            <a:r>
              <a:rPr lang="el-GR" sz="1600" dirty="0" smtClean="0"/>
              <a:t>δραστηριοτήτων και ρόλων</a:t>
            </a:r>
          </a:p>
          <a:p>
            <a:pPr algn="just" eaLnBrk="1" hangingPunct="1">
              <a:lnSpc>
                <a:spcPct val="150000"/>
              </a:lnSpc>
            </a:pPr>
            <a:r>
              <a:rPr lang="el-GR" sz="1600" dirty="0" smtClean="0"/>
              <a:t>Σεβασμός στις πολιτισμικές διαφορές (π.χ. αποφυγή </a:t>
            </a:r>
            <a:r>
              <a:rPr lang="el-GR" sz="1600" dirty="0" err="1" smtClean="0"/>
              <a:t>βλεμματικής</a:t>
            </a:r>
            <a:r>
              <a:rPr lang="el-GR" sz="1600" dirty="0" smtClean="0"/>
              <a:t> επαφής, αποφυγή χειραψίας πριν την προσευχή, αργία Παρασκευής, παρεξηγήσιμος ο χαιρετισμός με χειραψία προς γυναίκες αραβικής καταγωγής και το χτύπημα στην πλάτη προς τους άνδρες). </a:t>
            </a:r>
          </a:p>
          <a:p>
            <a:pPr algn="just" eaLnBrk="1" hangingPunct="1">
              <a:lnSpc>
                <a:spcPct val="150000"/>
              </a:lnSpc>
            </a:pPr>
            <a:endParaRPr lang="el-GR" sz="1600" dirty="0" smtClean="0"/>
          </a:p>
          <a:p>
            <a:pPr algn="just" eaLnBrk="1" hangingPunct="1">
              <a:lnSpc>
                <a:spcPct val="150000"/>
              </a:lnSpc>
            </a:pPr>
            <a:endParaRPr lang="el-GR" sz="16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l-GR" sz="3200" b="1" dirty="0" smtClean="0"/>
              <a:t>Σημεία προσοχής</a:t>
            </a:r>
          </a:p>
        </p:txBody>
      </p:sp>
      <p:sp>
        <p:nvSpPr>
          <p:cNvPr id="19459" name="2 - Θέση περιεχομένου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algn="just" eaLnBrk="1" fontAlgn="auto" hangingPunct="1">
              <a:lnSpc>
                <a:spcPct val="17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l-GR" sz="1700" dirty="0" smtClean="0"/>
              <a:t>Φόβος, έλλειψη εμπιστοσύνης, συνεχιζόμενες καταστάσεις κινδύνου. Επιφυλακτικότητα στη θεραπευτική συμμαχία. Απαραίτητη η προστασία του απορρήτου</a:t>
            </a:r>
          </a:p>
          <a:p>
            <a:pPr algn="just" eaLnBrk="1" fontAlgn="auto" hangingPunct="1">
              <a:lnSpc>
                <a:spcPct val="17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l-GR" sz="1700" b="1" dirty="0" smtClean="0"/>
              <a:t>Έντονα τραυματικά βιώματα μπορεί να</a:t>
            </a:r>
            <a:r>
              <a:rPr lang="en-US" sz="1700" b="1" dirty="0" smtClean="0"/>
              <a:t> </a:t>
            </a:r>
            <a:r>
              <a:rPr lang="el-GR" sz="1700" b="1" dirty="0" smtClean="0"/>
              <a:t>είναι αδύνατο να περιγραφούν ή να  αποφεύγεται η περιγραφή τους</a:t>
            </a:r>
          </a:p>
          <a:p>
            <a:pPr algn="just" eaLnBrk="1" fontAlgn="auto" hangingPunct="1">
              <a:lnSpc>
                <a:spcPct val="17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l-GR" sz="1700" dirty="0" smtClean="0"/>
              <a:t>Η αποκάλυψη γεγονότων </a:t>
            </a:r>
            <a:r>
              <a:rPr lang="en-US" sz="1700" dirty="0" smtClean="0"/>
              <a:t>taboo</a:t>
            </a:r>
            <a:r>
              <a:rPr lang="el-GR" sz="1700" dirty="0" smtClean="0"/>
              <a:t> μπορεί μην είναι ανεκτή από το παιδί και να βλάψει τις οικογενειακές και κοινωνικές του σχέσεις</a:t>
            </a:r>
          </a:p>
          <a:p>
            <a:pPr algn="just" eaLnBrk="1" fontAlgn="auto" hangingPunct="1">
              <a:lnSpc>
                <a:spcPct val="170000"/>
              </a:lnSpc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l-GR" sz="1700" b="1" u="sng" dirty="0" smtClean="0"/>
              <a:t>ΔΙΕΡΕΥΝΗΣΗ ΚΑΙ ΔΙΑΚΟΠΗ ΝΕΑΣ ΤΡΑΥΜΑΤΙΚΗΣ ΕΠΙΒΑΡΥΝΣΗΣ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z="2400" b="1" dirty="0" smtClean="0"/>
              <a:t>ΚΑΛΕΣ ΠΡΑΚΤΙΚΕΣ ΓΙΑ ΑΣΥΝΟΔΕΥΤΟΥΣ ΠΡΟΣΦΥΓΕΣ</a:t>
            </a:r>
            <a:r>
              <a:rPr lang="el-GR" sz="3200" b="1" dirty="0" smtClean="0"/>
              <a:t/>
            </a:r>
            <a:br>
              <a:rPr lang="el-GR" sz="3200" b="1" dirty="0" smtClean="0"/>
            </a:br>
            <a:endParaRPr lang="el-GR" sz="3200" dirty="0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428596" y="1500174"/>
            <a:ext cx="8229600" cy="4525963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l-GR" sz="1400" dirty="0" smtClean="0"/>
              <a:t>Ασφαλείς και σταθερές συνθήκες διαβίωσης, αίσθηση ανήκειν και ενεργή συνεισφορά στην καθημερινή ζωή του πλαισίου φιλοξενίας . </a:t>
            </a:r>
            <a:endParaRPr lang="en-US" sz="1400" dirty="0" smtClean="0"/>
          </a:p>
          <a:p>
            <a:pPr algn="just">
              <a:lnSpc>
                <a:spcPct val="150000"/>
              </a:lnSpc>
            </a:pPr>
            <a:r>
              <a:rPr lang="el-GR" sz="1400" dirty="0" smtClean="0"/>
              <a:t>Διασφάλιση ασυλίας ή άδεια παραμονής</a:t>
            </a:r>
          </a:p>
          <a:p>
            <a:pPr algn="just">
              <a:lnSpc>
                <a:spcPct val="150000"/>
              </a:lnSpc>
            </a:pPr>
            <a:r>
              <a:rPr lang="el-GR" sz="1400" dirty="0" smtClean="0"/>
              <a:t>Καλή υγεία και </a:t>
            </a:r>
            <a:r>
              <a:rPr lang="el-GR" sz="1400" dirty="0" err="1" smtClean="0"/>
              <a:t>αυτοφροντίδα</a:t>
            </a:r>
            <a:r>
              <a:rPr lang="el-GR" sz="1400" dirty="0" smtClean="0"/>
              <a:t> . </a:t>
            </a:r>
            <a:endParaRPr lang="en-US" sz="1400" dirty="0" smtClean="0"/>
          </a:p>
          <a:p>
            <a:pPr algn="just">
              <a:lnSpc>
                <a:spcPct val="150000"/>
              </a:lnSpc>
            </a:pPr>
            <a:r>
              <a:rPr lang="el-GR" sz="1400" dirty="0" smtClean="0"/>
              <a:t>Υιοθέτηση λειτουργικών στρατηγικών για τη διαχείριση αντιξοοτήτων . Ανάπτυξη δεξιοτήτων .  Όνειρα και σχέδια για το μέλλον</a:t>
            </a:r>
            <a:r>
              <a:rPr lang="en-US" sz="1400" dirty="0" smtClean="0"/>
              <a:t>. </a:t>
            </a:r>
            <a:r>
              <a:rPr lang="el-GR" sz="1400" dirty="0" smtClean="0"/>
              <a:t>Εργασιακές ευκαιρίες</a:t>
            </a:r>
          </a:p>
          <a:p>
            <a:pPr algn="just">
              <a:lnSpc>
                <a:spcPct val="150000"/>
              </a:lnSpc>
            </a:pPr>
            <a:r>
              <a:rPr lang="el-GR" sz="1400" dirty="0" smtClean="0"/>
              <a:t>Διατήρηση καλής επικοινωνίας με την οικογένεια, με προοπτική σύντομης επανασύνδεσης.  </a:t>
            </a:r>
            <a:endParaRPr lang="en-US" sz="1400" dirty="0" smtClean="0"/>
          </a:p>
          <a:p>
            <a:pPr algn="just">
              <a:lnSpc>
                <a:spcPct val="150000"/>
              </a:lnSpc>
            </a:pPr>
            <a:r>
              <a:rPr lang="el-GR" sz="1400" dirty="0" smtClean="0"/>
              <a:t>Ασφαλείς σχέσεις και σχέσεις εμπιστοσύνης με το προσωπικό του πλαισίου διαμονής, της εκπαίδευσης και άλλων κοινωνικών δικτύων.  </a:t>
            </a:r>
          </a:p>
          <a:p>
            <a:pPr algn="just">
              <a:lnSpc>
                <a:spcPct val="150000"/>
              </a:lnSpc>
            </a:pPr>
            <a:r>
              <a:rPr lang="el-GR" sz="1400" dirty="0" smtClean="0"/>
              <a:t>Πρόσβαση σε υπηρεσίες υγείας και ψυχικής υγείας και εκπαίδευσης.  </a:t>
            </a:r>
            <a:endParaRPr lang="en-US" sz="1400" dirty="0" smtClean="0"/>
          </a:p>
          <a:p>
            <a:pPr algn="just">
              <a:lnSpc>
                <a:spcPct val="150000"/>
              </a:lnSpc>
            </a:pPr>
            <a:r>
              <a:rPr lang="el-GR" sz="1400" dirty="0" smtClean="0"/>
              <a:t>Διεκδίκηση και αξιοποίηση δικαιωμάτων.  Γνώση και χρήση της ελληνικής γλώσσας </a:t>
            </a:r>
          </a:p>
          <a:p>
            <a:pPr>
              <a:lnSpc>
                <a:spcPct val="150000"/>
              </a:lnSpc>
              <a:buNone/>
            </a:pPr>
            <a:r>
              <a:rPr lang="el-GR" sz="800" dirty="0" smtClean="0"/>
              <a:t>	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z="3200" b="1" dirty="0" smtClean="0"/>
              <a:t>Επιπτώσεις του </a:t>
            </a:r>
            <a:r>
              <a:rPr lang="en-US" sz="3200" b="1" dirty="0" smtClean="0"/>
              <a:t>stress </a:t>
            </a:r>
            <a:r>
              <a:rPr lang="el-GR" sz="3200" b="1" dirty="0" smtClean="0"/>
              <a:t>στους φροντιστές</a:t>
            </a:r>
            <a:endParaRPr lang="el-GR" sz="3200" b="1" dirty="0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l-GR" sz="1400" b="1" dirty="0" smtClean="0"/>
              <a:t>Ευεργετικό </a:t>
            </a:r>
            <a:r>
              <a:rPr lang="en-US" sz="1400" b="1" dirty="0" smtClean="0"/>
              <a:t>stress, </a:t>
            </a:r>
            <a:r>
              <a:rPr lang="el-GR" sz="1400" b="1" dirty="0" smtClean="0"/>
              <a:t>κινητοποίηση, </a:t>
            </a:r>
            <a:r>
              <a:rPr lang="el-GR" sz="1400" b="1" dirty="0" err="1" smtClean="0"/>
              <a:t>ενσυναίσθηση</a:t>
            </a:r>
            <a:endParaRPr lang="el-GR" sz="1400" b="1" dirty="0" smtClean="0"/>
          </a:p>
          <a:p>
            <a:pPr>
              <a:lnSpc>
                <a:spcPct val="150000"/>
              </a:lnSpc>
            </a:pPr>
            <a:r>
              <a:rPr lang="el-GR" sz="1400" b="1" dirty="0" smtClean="0"/>
              <a:t>Ταύτιση με τον πάσχοντα, υπαρξιακοί προβληματισμοί, ηθικά διλήμματα, θρήνος </a:t>
            </a:r>
          </a:p>
          <a:p>
            <a:pPr>
              <a:lnSpc>
                <a:spcPct val="150000"/>
              </a:lnSpc>
            </a:pPr>
            <a:r>
              <a:rPr lang="el-GR" sz="1400" b="1" dirty="0" smtClean="0"/>
              <a:t>Επαγγελματική εξουθένωση </a:t>
            </a:r>
            <a:r>
              <a:rPr lang="el-GR" sz="1400" dirty="0" smtClean="0"/>
              <a:t>: </a:t>
            </a:r>
          </a:p>
          <a:p>
            <a:pPr lvl="1">
              <a:lnSpc>
                <a:spcPct val="150000"/>
              </a:lnSpc>
            </a:pPr>
            <a:r>
              <a:rPr lang="el-GR" sz="1400" dirty="0" smtClean="0"/>
              <a:t>Χάνει προοδευτικά την ενεργητικότητά του, το ενδιαφέρον και τα θετικά συναισθήματα για τα άτομα που φροντίζει</a:t>
            </a:r>
          </a:p>
          <a:p>
            <a:pPr lvl="1">
              <a:lnSpc>
                <a:spcPct val="150000"/>
              </a:lnSpc>
            </a:pPr>
            <a:r>
              <a:rPr lang="el-GR" sz="1400" dirty="0" smtClean="0"/>
              <a:t>Σταματά να αντλεί ικανοποίηση από την εργασία</a:t>
            </a:r>
            <a:r>
              <a:rPr lang="en-US" sz="1400" dirty="0" smtClean="0"/>
              <a:t>.</a:t>
            </a:r>
            <a:r>
              <a:rPr lang="el-GR" sz="1400" dirty="0" smtClean="0"/>
              <a:t> </a:t>
            </a:r>
            <a:endParaRPr lang="en-US" sz="1400" dirty="0" smtClean="0"/>
          </a:p>
          <a:p>
            <a:pPr lvl="1">
              <a:lnSpc>
                <a:spcPct val="150000"/>
              </a:lnSpc>
            </a:pPr>
            <a:r>
              <a:rPr lang="el-GR" sz="1400" dirty="0" err="1" smtClean="0"/>
              <a:t>Διεκπεραιωτική</a:t>
            </a:r>
            <a:r>
              <a:rPr lang="el-GR" sz="1400" dirty="0" smtClean="0"/>
              <a:t>, απρόσωπη εργασία</a:t>
            </a:r>
          </a:p>
          <a:p>
            <a:pPr lvl="1">
              <a:lnSpc>
                <a:spcPct val="150000"/>
              </a:lnSpc>
            </a:pPr>
            <a:r>
              <a:rPr lang="el-GR" sz="1400" dirty="0" smtClean="0"/>
              <a:t>Αρνητική εικόνα εαυτού</a:t>
            </a:r>
            <a:r>
              <a:rPr lang="en-US" sz="1400" dirty="0" smtClean="0"/>
              <a:t>, </a:t>
            </a:r>
            <a:r>
              <a:rPr lang="el-GR" sz="1400" dirty="0" smtClean="0"/>
              <a:t>απάθεια, αδιαφορία , κυνισμός</a:t>
            </a:r>
          </a:p>
          <a:p>
            <a:pPr lvl="1">
              <a:lnSpc>
                <a:spcPct val="150000"/>
              </a:lnSpc>
            </a:pPr>
            <a:r>
              <a:rPr lang="el-GR" sz="1400" dirty="0" smtClean="0"/>
              <a:t>Αισθάνεται ότι υπολείπεται ως προς τις εργασιακές ικανότητές του</a:t>
            </a:r>
          </a:p>
          <a:p>
            <a:pPr lvl="1">
              <a:lnSpc>
                <a:spcPct val="150000"/>
              </a:lnSpc>
            </a:pPr>
            <a:r>
              <a:rPr lang="el-GR" sz="1400" dirty="0" smtClean="0"/>
              <a:t>Πέφτει η ποιότητα της εργασίας του</a:t>
            </a:r>
          </a:p>
          <a:p>
            <a:pPr>
              <a:lnSpc>
                <a:spcPct val="150000"/>
              </a:lnSpc>
            </a:pPr>
            <a:r>
              <a:rPr lang="el-GR" sz="1400" b="1" dirty="0" smtClean="0"/>
              <a:t>Τραυματισμός εξ αντανακλάσεως </a:t>
            </a:r>
            <a:r>
              <a:rPr lang="el-GR" sz="1400" dirty="0" smtClean="0"/>
              <a:t>: Συμπτώματα </a:t>
            </a:r>
            <a:r>
              <a:rPr lang="en-US" sz="1400" dirty="0" smtClean="0"/>
              <a:t>PTSD, </a:t>
            </a:r>
            <a:r>
              <a:rPr lang="el-GR" sz="1400" dirty="0" smtClean="0"/>
              <a:t>αρνητικές αλλαγές στις πεποιθήσεις για τον εαυτό, τη ζωή και το νόημά της</a:t>
            </a:r>
            <a:endParaRPr lang="el-GR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z="3200" b="1" dirty="0" smtClean="0"/>
              <a:t>Διαχείριση του εργασιακού </a:t>
            </a:r>
            <a:r>
              <a:rPr lang="en-US" sz="3200" b="1" dirty="0" smtClean="0"/>
              <a:t>stress</a:t>
            </a:r>
            <a:endParaRPr lang="el-GR" sz="3200" b="1" dirty="0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l-GR" sz="2000" b="1" dirty="0" smtClean="0"/>
              <a:t>Από τον εργαζόμενο</a:t>
            </a:r>
            <a:r>
              <a:rPr lang="el-GR" sz="2000" dirty="0" smtClean="0"/>
              <a:t>: Ενίσχυση ανθεκτικότητας, φροντίδα εαυτού, διερεύνηση αντιλήψεων και σχέσεων με τους συνεργάτες του</a:t>
            </a:r>
          </a:p>
          <a:p>
            <a:pPr>
              <a:lnSpc>
                <a:spcPct val="150000"/>
              </a:lnSpc>
            </a:pPr>
            <a:r>
              <a:rPr lang="el-GR" sz="2000" b="1" dirty="0" smtClean="0"/>
              <a:t>Από την ομάδα</a:t>
            </a:r>
            <a:r>
              <a:rPr lang="el-GR" sz="2000" dirty="0" smtClean="0"/>
              <a:t>: Επιμόρφωση, ηγεσία, εποπτεία </a:t>
            </a:r>
          </a:p>
          <a:p>
            <a:pPr>
              <a:lnSpc>
                <a:spcPct val="150000"/>
              </a:lnSpc>
            </a:pPr>
            <a:r>
              <a:rPr lang="el-GR" sz="2000" b="1" dirty="0" smtClean="0"/>
              <a:t>Από τον φορέα</a:t>
            </a:r>
            <a:r>
              <a:rPr lang="el-GR" sz="2000" dirty="0" smtClean="0"/>
              <a:t>:</a:t>
            </a:r>
            <a:r>
              <a:rPr lang="en-US" sz="2000" dirty="0" smtClean="0"/>
              <a:t> </a:t>
            </a:r>
            <a:r>
              <a:rPr lang="el-GR" sz="2000" dirty="0" smtClean="0"/>
              <a:t>Κουλτούρα υποστήριξης στους εργαζόμενους, μάθησης, διεπιστημονικής συνεργασίας</a:t>
            </a:r>
            <a:endParaRPr lang="el-GR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z="3200" b="1" dirty="0" smtClean="0"/>
              <a:t>Θεραπευτικές παρεμβάσεις</a:t>
            </a:r>
            <a:endParaRPr lang="el-GR" sz="3200" b="1" dirty="0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428596" y="1428736"/>
            <a:ext cx="8229600" cy="4525963"/>
          </a:xfrm>
        </p:spPr>
        <p:txBody>
          <a:bodyPr/>
          <a:lstStyle/>
          <a:p>
            <a:pPr>
              <a:lnSpc>
                <a:spcPct val="150000"/>
              </a:lnSpc>
              <a:buNone/>
            </a:pPr>
            <a:r>
              <a:rPr lang="el-GR" sz="2000" b="1" dirty="0" smtClean="0"/>
              <a:t>ΑΥΤΟΤΡΑΥΜΑΤΙΣΜΟΙ</a:t>
            </a:r>
          </a:p>
          <a:p>
            <a:pPr>
              <a:lnSpc>
                <a:spcPct val="150000"/>
              </a:lnSpc>
            </a:pPr>
            <a:r>
              <a:rPr lang="el-GR" sz="1600" dirty="0" smtClean="0"/>
              <a:t>Περίθαλψη τραύματος. Διακριτικότητα, ψυχραιμία, αποτροπή στιγματισμού </a:t>
            </a:r>
          </a:p>
          <a:p>
            <a:pPr>
              <a:lnSpc>
                <a:spcPct val="150000"/>
              </a:lnSpc>
            </a:pPr>
            <a:r>
              <a:rPr lang="el-GR" sz="1600" dirty="0" smtClean="0"/>
              <a:t>Αναγνώριση σοβαρότητας της πράξης</a:t>
            </a:r>
          </a:p>
          <a:p>
            <a:pPr>
              <a:lnSpc>
                <a:spcPct val="150000"/>
              </a:lnSpc>
            </a:pPr>
            <a:r>
              <a:rPr lang="el-GR" sz="1600" dirty="0" err="1" smtClean="0"/>
              <a:t>Ενσυναίσθηση</a:t>
            </a:r>
            <a:r>
              <a:rPr lang="el-GR" sz="1600" dirty="0" smtClean="0"/>
              <a:t>, υποστήριξη.</a:t>
            </a:r>
          </a:p>
          <a:p>
            <a:pPr>
              <a:lnSpc>
                <a:spcPct val="150000"/>
              </a:lnSpc>
            </a:pPr>
            <a:r>
              <a:rPr lang="el-GR" sz="1600" dirty="0" smtClean="0"/>
              <a:t>Μέτρα προφύλαξης και ασφάλειας</a:t>
            </a:r>
          </a:p>
          <a:p>
            <a:pPr>
              <a:lnSpc>
                <a:spcPct val="150000"/>
              </a:lnSpc>
            </a:pPr>
            <a:r>
              <a:rPr lang="el-GR" sz="1600" dirty="0" smtClean="0"/>
              <a:t>Οριοθέτηση, δέσμευση σε κοινά αποδεκτή συμφωνία αντιμετώπισης</a:t>
            </a:r>
          </a:p>
          <a:p>
            <a:pPr>
              <a:lnSpc>
                <a:spcPct val="150000"/>
              </a:lnSpc>
            </a:pPr>
            <a:r>
              <a:rPr lang="el-GR" sz="1600" dirty="0" smtClean="0"/>
              <a:t>Διαθεσιμότητα προσώπων για βοήθεια, ορισμός προσώπων αναφοράς</a:t>
            </a:r>
          </a:p>
          <a:p>
            <a:pPr>
              <a:lnSpc>
                <a:spcPct val="150000"/>
              </a:lnSpc>
            </a:pPr>
            <a:r>
              <a:rPr lang="el-GR" sz="1600" dirty="0" smtClean="0"/>
              <a:t>Διερεύνηση καταστάσεων - συναισθημάτων που σχετίζονται με τον αυτοτραυματισμό</a:t>
            </a:r>
          </a:p>
          <a:p>
            <a:pPr>
              <a:lnSpc>
                <a:spcPct val="150000"/>
              </a:lnSpc>
            </a:pPr>
            <a:r>
              <a:rPr lang="el-GR" sz="1600" dirty="0" smtClean="0"/>
              <a:t>Προγραμματισμός αξιολόγησης από ειδικό ψυχικής υγείας. Εκτίμηση κινδύνου αυτοκτονίας</a:t>
            </a:r>
          </a:p>
          <a:p>
            <a:pPr>
              <a:lnSpc>
                <a:spcPct val="150000"/>
              </a:lnSpc>
            </a:pPr>
            <a:r>
              <a:rPr lang="el-GR" sz="1600" dirty="0" smtClean="0"/>
              <a:t>Υποστήριξη συγκατοίκων</a:t>
            </a:r>
          </a:p>
          <a:p>
            <a:pPr>
              <a:lnSpc>
                <a:spcPct val="150000"/>
              </a:lnSpc>
            </a:pPr>
            <a:r>
              <a:rPr lang="el-GR" sz="1600" dirty="0" smtClean="0"/>
              <a:t>Εποπτεία, συζήτηση στην ομάδα</a:t>
            </a:r>
            <a:endParaRPr lang="el-GR" sz="1600" b="1" dirty="0" smtClean="0"/>
          </a:p>
          <a:p>
            <a:pPr>
              <a:lnSpc>
                <a:spcPct val="150000"/>
              </a:lnSpc>
              <a:buNone/>
            </a:pPr>
            <a:endParaRPr lang="el-GR" sz="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z="3200" b="1" dirty="0" smtClean="0"/>
              <a:t>ΘΕΡΑΠΕΥΤΙΚΕΣ ΠΡΟΣΕΓΓΙΣΕΙΣ ΣΤΗΝ </a:t>
            </a:r>
            <a:r>
              <a:rPr lang="en-US" sz="3200" b="1" dirty="0" smtClean="0"/>
              <a:t>PTSD</a:t>
            </a:r>
            <a:endParaRPr lang="el-GR" sz="3200" b="1" dirty="0" smtClean="0"/>
          </a:p>
        </p:txBody>
      </p:sp>
      <p:sp>
        <p:nvSpPr>
          <p:cNvPr id="36867" name="2 - Θέση περιεχομένου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l-GR" sz="1600" dirty="0" smtClean="0"/>
              <a:t>Γ</a:t>
            </a:r>
            <a:r>
              <a:rPr lang="en-GB" sz="1600" dirty="0" smtClean="0"/>
              <a:t>νωσιακ</a:t>
            </a:r>
            <a:r>
              <a:rPr lang="el-GR" sz="1600" dirty="0" smtClean="0"/>
              <a:t>ή</a:t>
            </a:r>
            <a:r>
              <a:rPr lang="en-GB" sz="1600" dirty="0" smtClean="0"/>
              <a:t>-συμπεριφορικ</a:t>
            </a:r>
            <a:r>
              <a:rPr lang="el-GR" sz="1600" dirty="0" smtClean="0"/>
              <a:t>ή θεραπεία</a:t>
            </a:r>
            <a:endParaRPr lang="en-GB" sz="1600" dirty="0" smtClean="0"/>
          </a:p>
          <a:p>
            <a:pPr>
              <a:lnSpc>
                <a:spcPct val="150000"/>
              </a:lnSpc>
            </a:pPr>
            <a:r>
              <a:rPr lang="el-GR" sz="1600" dirty="0" smtClean="0"/>
              <a:t> Απευαισθητοποίηση και Επανεπεξεργασία μέσω Οφθαλμικών Κινήσεων</a:t>
            </a:r>
            <a:r>
              <a:rPr lang="en-US" sz="1600" dirty="0" smtClean="0"/>
              <a:t> (EMDR)</a:t>
            </a:r>
            <a:endParaRPr lang="el-GR" sz="1600" dirty="0" smtClean="0"/>
          </a:p>
          <a:p>
            <a:pPr>
              <a:lnSpc>
                <a:spcPct val="150000"/>
              </a:lnSpc>
            </a:pPr>
            <a:r>
              <a:rPr lang="el-GR" sz="1600" dirty="0" smtClean="0"/>
              <a:t>Ο</a:t>
            </a:r>
            <a:r>
              <a:rPr lang="en-GB" sz="1600" dirty="0" smtClean="0"/>
              <a:t>μαδική </a:t>
            </a:r>
            <a:r>
              <a:rPr lang="el-GR" sz="1600" dirty="0" smtClean="0"/>
              <a:t>ψυχοθεραπεία (μαζικές καταστροφές)</a:t>
            </a:r>
          </a:p>
          <a:p>
            <a:pPr>
              <a:lnSpc>
                <a:spcPct val="150000"/>
              </a:lnSpc>
            </a:pPr>
            <a:r>
              <a:rPr lang="el-GR" sz="1600" dirty="0" smtClean="0"/>
              <a:t>Θ</a:t>
            </a:r>
            <a:r>
              <a:rPr lang="en-GB" sz="1600" dirty="0" smtClean="0"/>
              <a:t>εραπεία οικογένειας</a:t>
            </a:r>
            <a:r>
              <a:rPr lang="el-GR" sz="1600" dirty="0" smtClean="0"/>
              <a:t> ή γονέων χωρίς το παιδί (λειτουργικότητα οικογένειας, δεξιότητες γονέων για τη διαχείριση του </a:t>
            </a:r>
            <a:r>
              <a:rPr lang="en-US" sz="1600" dirty="0" smtClean="0"/>
              <a:t>stress</a:t>
            </a:r>
            <a:r>
              <a:rPr lang="el-GR" sz="1600" dirty="0" smtClean="0"/>
              <a:t>, τραύμα γονέων)</a:t>
            </a:r>
          </a:p>
          <a:p>
            <a:pPr>
              <a:lnSpc>
                <a:spcPct val="150000"/>
              </a:lnSpc>
            </a:pPr>
            <a:r>
              <a:rPr lang="el-GR" sz="1600" dirty="0" smtClean="0"/>
              <a:t>Α</a:t>
            </a:r>
            <a:r>
              <a:rPr lang="en-GB" sz="1600" dirty="0" smtClean="0"/>
              <a:t>τομική ψυχοδυναμική ψυχοθεραπεία</a:t>
            </a:r>
            <a:r>
              <a:rPr lang="el-GR" sz="1600" dirty="0" smtClean="0"/>
              <a:t> </a:t>
            </a:r>
          </a:p>
          <a:p>
            <a:pPr>
              <a:lnSpc>
                <a:spcPct val="150000"/>
              </a:lnSpc>
            </a:pPr>
            <a:r>
              <a:rPr lang="el-GR" sz="1600" dirty="0" smtClean="0"/>
              <a:t>Β</a:t>
            </a:r>
            <a:r>
              <a:rPr lang="en-GB" sz="1600" dirty="0" smtClean="0"/>
              <a:t>ασισμένες στο σχολείο παρεμβάσεις</a:t>
            </a:r>
            <a:endParaRPr lang="el-GR" sz="1600" dirty="0" smtClean="0"/>
          </a:p>
          <a:p>
            <a:pPr>
              <a:lnSpc>
                <a:spcPct val="150000"/>
              </a:lnSpc>
            </a:pPr>
            <a:r>
              <a:rPr lang="el-GR" sz="1600" dirty="0" smtClean="0"/>
              <a:t>Ψ</a:t>
            </a:r>
            <a:r>
              <a:rPr lang="en-GB" sz="1600" dirty="0" smtClean="0"/>
              <a:t>υχοφαρμακολογία</a:t>
            </a:r>
            <a:r>
              <a:rPr lang="el-GR" sz="1600" dirty="0" smtClean="0"/>
              <a:t> (</a:t>
            </a:r>
            <a:r>
              <a:rPr lang="en-US" sz="1600" dirty="0" smtClean="0"/>
              <a:t>SSRIs)</a:t>
            </a:r>
            <a:endParaRPr lang="el-GR" sz="1600" dirty="0" smtClean="0"/>
          </a:p>
          <a:p>
            <a:pPr>
              <a:lnSpc>
                <a:spcPct val="150000"/>
              </a:lnSpc>
            </a:pPr>
            <a:r>
              <a:rPr lang="el-GR" sz="1600" dirty="0" smtClean="0"/>
              <a:t>Μακροχρόνια επαναλαμβανόμενες παρεμβάσεις (λόγω  αναπτυξιακών μεταβατικών περιόδων, επετείων, γεγονότων που υπενθυμίζουν το τραύμα).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z="3200" b="1" dirty="0" smtClean="0"/>
              <a:t>ΘΕΡΑΠΕΥΤΙΚΕΣ ΠΡΟΣΕΓΓΙΣΕΙΣ ΣΤΗΝ </a:t>
            </a:r>
            <a:r>
              <a:rPr lang="en-US" sz="3200" b="1" dirty="0" smtClean="0"/>
              <a:t>PTSD</a:t>
            </a:r>
            <a:endParaRPr lang="el-GR" sz="3200" b="1" dirty="0" smtClean="0"/>
          </a:p>
        </p:txBody>
      </p:sp>
      <p:sp>
        <p:nvSpPr>
          <p:cNvPr id="37891" name="2 - Θέση περιεχομένου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  <a:buNone/>
            </a:pPr>
            <a:r>
              <a:rPr lang="el-GR" sz="1400" dirty="0" smtClean="0"/>
              <a:t>	</a:t>
            </a:r>
            <a:r>
              <a:rPr lang="el-GR" sz="1800" b="1" dirty="0" smtClean="0"/>
              <a:t> Ομαδικές θεραπείες</a:t>
            </a:r>
          </a:p>
          <a:p>
            <a:pPr>
              <a:lnSpc>
                <a:spcPct val="150000"/>
              </a:lnSpc>
              <a:buFont typeface="Arial" charset="0"/>
              <a:buNone/>
            </a:pPr>
            <a:r>
              <a:rPr lang="el-GR" sz="1400" b="1" dirty="0" smtClean="0"/>
              <a:t>	Πλεονεκτήματα</a:t>
            </a:r>
            <a:r>
              <a:rPr lang="en-US" sz="1400" b="1" dirty="0" smtClean="0"/>
              <a:t> </a:t>
            </a:r>
            <a:r>
              <a:rPr lang="el-GR" sz="1400" dirty="0" smtClean="0"/>
              <a:t>: </a:t>
            </a:r>
          </a:p>
          <a:p>
            <a:pPr lvl="1">
              <a:lnSpc>
                <a:spcPct val="150000"/>
              </a:lnSpc>
            </a:pPr>
            <a:r>
              <a:rPr lang="el-GR" sz="1400" dirty="0" smtClean="0"/>
              <a:t>Μοίρασμα της εμπειρίας, </a:t>
            </a:r>
          </a:p>
          <a:p>
            <a:pPr lvl="1">
              <a:lnSpc>
                <a:spcPct val="150000"/>
              </a:lnSpc>
            </a:pPr>
            <a:r>
              <a:rPr lang="el-GR" sz="1400" dirty="0" smtClean="0"/>
              <a:t>Δυνατότητα εξερεύνησης  μιας μαζικά τραυματικής εμπειρίας υπό κατάλληλες συνθήκες (διάταξη ομάδας), </a:t>
            </a:r>
          </a:p>
          <a:p>
            <a:pPr lvl="1">
              <a:lnSpc>
                <a:spcPct val="150000"/>
              </a:lnSpc>
            </a:pPr>
            <a:r>
              <a:rPr lang="el-GR" sz="1400" dirty="0" smtClean="0"/>
              <a:t>Π</a:t>
            </a:r>
            <a:r>
              <a:rPr lang="en-GB" sz="1400" dirty="0" smtClean="0"/>
              <a:t>αρακολούθηση άλλων παιδιών που βρίσκονται σε διάφορα στάδια επίλυσης του τραύματος </a:t>
            </a:r>
            <a:endParaRPr lang="el-GR" sz="1400" dirty="0" smtClean="0"/>
          </a:p>
          <a:p>
            <a:pPr lvl="1">
              <a:lnSpc>
                <a:spcPct val="150000"/>
              </a:lnSpc>
            </a:pPr>
            <a:r>
              <a:rPr lang="el-GR" sz="1400" dirty="0" smtClean="0"/>
              <a:t>Ικανοποίηση του παιδιού από την </a:t>
            </a:r>
            <a:r>
              <a:rPr lang="en-GB" sz="1400" dirty="0" smtClean="0"/>
              <a:t>παροχή βοήθειας σε άλλους. </a:t>
            </a:r>
            <a:endParaRPr lang="el-GR" sz="1400" dirty="0" smtClean="0"/>
          </a:p>
          <a:p>
            <a:pPr lvl="1">
              <a:lnSpc>
                <a:spcPct val="150000"/>
              </a:lnSpc>
            </a:pPr>
            <a:r>
              <a:rPr lang="el-GR" sz="1400" dirty="0" smtClean="0"/>
              <a:t>Α</a:t>
            </a:r>
            <a:r>
              <a:rPr lang="en-GB" sz="1400" dirty="0" smtClean="0"/>
              <a:t>ναγνώριση των παιδιών που χρειάζονται</a:t>
            </a:r>
            <a:r>
              <a:rPr lang="el-GR" sz="1400" dirty="0" smtClean="0"/>
              <a:t> </a:t>
            </a:r>
            <a:r>
              <a:rPr lang="en-GB" sz="1400" dirty="0" smtClean="0"/>
              <a:t>πιο εντατική ατομική βοήθεια </a:t>
            </a:r>
            <a:endParaRPr lang="el-GR" sz="1400" dirty="0" smtClean="0"/>
          </a:p>
          <a:p>
            <a:pPr lvl="1">
              <a:lnSpc>
                <a:spcPct val="150000"/>
              </a:lnSpc>
              <a:buFont typeface="Arial" charset="0"/>
              <a:buNone/>
            </a:pPr>
            <a:r>
              <a:rPr lang="el-GR" sz="1400" b="1" dirty="0" smtClean="0"/>
              <a:t>Μειονεκτήματα:</a:t>
            </a:r>
          </a:p>
          <a:p>
            <a:pPr lvl="1">
              <a:lnSpc>
                <a:spcPct val="150000"/>
              </a:lnSpc>
            </a:pPr>
            <a:r>
              <a:rPr lang="el-GR" sz="1400" dirty="0" smtClean="0"/>
              <a:t>Μερικά παιδιά δεν αισθάνονται άνετα να μοιραστούν τις εμπειρίες τους</a:t>
            </a:r>
          </a:p>
          <a:p>
            <a:pPr lvl="1">
              <a:lnSpc>
                <a:spcPct val="150000"/>
              </a:lnSpc>
            </a:pPr>
            <a:r>
              <a:rPr lang="el-GR" sz="1400" dirty="0" smtClean="0"/>
              <a:t>Κίνδυνος </a:t>
            </a:r>
            <a:r>
              <a:rPr lang="en-GB" sz="1400" dirty="0" smtClean="0"/>
              <a:t>επανέκθεσης </a:t>
            </a:r>
            <a:endParaRPr lang="el-GR" sz="1400" dirty="0" smtClean="0"/>
          </a:p>
          <a:p>
            <a:pPr lvl="1">
              <a:lnSpc>
                <a:spcPct val="150000"/>
              </a:lnSpc>
            </a:pPr>
            <a:r>
              <a:rPr lang="el-GR" sz="1400" dirty="0" smtClean="0"/>
              <a:t>Μ</a:t>
            </a:r>
            <a:r>
              <a:rPr lang="en-GB" sz="1400" dirty="0" smtClean="0"/>
              <a:t>πορεί να υιοθετήσουν τις στρατηγικές αντιμετώπισης των άλλων</a:t>
            </a:r>
            <a:endParaRPr lang="el-GR" sz="1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z="3200" b="1" dirty="0" smtClean="0"/>
              <a:t>Ρόλος του Σχολείου</a:t>
            </a:r>
            <a:endParaRPr lang="el-GR" sz="3200" b="1" dirty="0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428596" y="1857364"/>
            <a:ext cx="8229600" cy="4525963"/>
          </a:xfrm>
        </p:spPr>
        <p:txBody>
          <a:bodyPr/>
          <a:lstStyle/>
          <a:p>
            <a:pPr lvl="1" eaLnBrk="1" fontAlgn="auto" hangingPunct="1">
              <a:lnSpc>
                <a:spcPct val="150000"/>
              </a:lnSpc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l-GR" sz="1800" dirty="0" smtClean="0"/>
              <a:t>Προετοιμασία, υποδοχή → συνεκπαίδευση.  </a:t>
            </a:r>
          </a:p>
          <a:p>
            <a:pPr lvl="1" eaLnBrk="1" fontAlgn="auto" hangingPunct="1">
              <a:lnSpc>
                <a:spcPct val="150000"/>
              </a:lnSpc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l-GR" sz="1800" dirty="0" smtClean="0"/>
              <a:t>Καλλιέργεια δεξιοτήτων </a:t>
            </a:r>
            <a:r>
              <a:rPr lang="el-GR" sz="1800" b="1" dirty="0" smtClean="0"/>
              <a:t>διαπολιτισμικής επικοινωνίας σε όλους : </a:t>
            </a:r>
            <a:r>
              <a:rPr lang="el-GR" sz="1800" dirty="0" smtClean="0"/>
              <a:t>ενσυναίσθηση, γνώσεις, αξίες, επικοινωνιακές δεξιότητες</a:t>
            </a:r>
          </a:p>
          <a:p>
            <a:pPr lvl="1" eaLnBrk="1" fontAlgn="auto" hangingPunct="1">
              <a:lnSpc>
                <a:spcPct val="150000"/>
              </a:lnSpc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l-GR" sz="1800" dirty="0" smtClean="0"/>
              <a:t>Διδασκαλία μητρικής, ελληνικής και άλλης ξένης γλώσσας, </a:t>
            </a:r>
          </a:p>
          <a:p>
            <a:pPr lvl="1" eaLnBrk="1" fontAlgn="auto" hangingPunct="1">
              <a:lnSpc>
                <a:spcPct val="150000"/>
              </a:lnSpc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l-GR" sz="1800" dirty="0" smtClean="0"/>
              <a:t>Προσαρμογή του εκπαιδευτικού προγράμματος σύμφωνα με τις τρέχουσες ανάγκες και την καθημερινότητα των μαθητών/τριών</a:t>
            </a:r>
            <a:endParaRPr lang="el-GR" sz="1800" b="1" dirty="0" smtClean="0"/>
          </a:p>
          <a:p>
            <a:pPr lvl="1" eaLnBrk="1" fontAlgn="auto" hangingPunct="1">
              <a:lnSpc>
                <a:spcPct val="150000"/>
              </a:lnSpc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l-GR" sz="1800" dirty="0" smtClean="0"/>
              <a:t>Δημιουργία αισθήματος «ανήκειν» στο σχολείο,                </a:t>
            </a:r>
            <a:r>
              <a:rPr lang="el-GR" sz="1800" b="1" dirty="0" smtClean="0"/>
              <a:t>→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z="3200" b="1" dirty="0" smtClean="0"/>
              <a:t>Ρόλος του Σχολείου</a:t>
            </a:r>
            <a:endParaRPr lang="el-GR" sz="3200" b="1" dirty="0"/>
          </a:p>
        </p:txBody>
      </p:sp>
      <p:sp>
        <p:nvSpPr>
          <p:cNvPr id="3" name="2 - Θέση περιεχομένου"/>
          <p:cNvSpPr>
            <a:spLocks noGrp="1"/>
          </p:cNvSpPr>
          <p:nvPr>
            <p:ph idx="1"/>
          </p:nvPr>
        </p:nvSpPr>
        <p:spPr>
          <a:xfrm>
            <a:off x="428596" y="1857364"/>
            <a:ext cx="8229600" cy="4525963"/>
          </a:xfrm>
        </p:spPr>
        <p:txBody>
          <a:bodyPr/>
          <a:lstStyle/>
          <a:p>
            <a:pPr lvl="1" eaLnBrk="1" fontAlgn="auto" hangingPunct="1">
              <a:lnSpc>
                <a:spcPct val="150000"/>
              </a:lnSpc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l-GR" sz="1800" dirty="0" smtClean="0"/>
              <a:t>Ενίσχυση αυτοεκτίμησης,</a:t>
            </a:r>
          </a:p>
          <a:p>
            <a:pPr lvl="1" eaLnBrk="1" fontAlgn="auto" hangingPunct="1">
              <a:lnSpc>
                <a:spcPct val="150000"/>
              </a:lnSpc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l-GR" sz="1800" dirty="0" smtClean="0"/>
              <a:t>Συναισθηματική έκφραση, </a:t>
            </a:r>
          </a:p>
          <a:p>
            <a:pPr lvl="1" eaLnBrk="1" fontAlgn="auto" hangingPunct="1">
              <a:lnSpc>
                <a:spcPct val="150000"/>
              </a:lnSpc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l-GR" sz="1800" dirty="0" smtClean="0"/>
              <a:t>Αφομοίωση προηγούμενων </a:t>
            </a:r>
            <a:r>
              <a:rPr lang="el-GR" sz="1800" dirty="0" err="1" smtClean="0"/>
              <a:t>στρεσσογόνων</a:t>
            </a:r>
            <a:r>
              <a:rPr lang="el-GR" sz="1800" dirty="0" smtClean="0"/>
              <a:t> εμπειριών, </a:t>
            </a:r>
          </a:p>
          <a:p>
            <a:pPr lvl="1" eaLnBrk="1" fontAlgn="auto" hangingPunct="1">
              <a:lnSpc>
                <a:spcPct val="150000"/>
              </a:lnSpc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l-GR" sz="1800" dirty="0" smtClean="0"/>
              <a:t>Μετουσίωση της αντιξοότητας μέσω δημιουργικών δραστηριοτήτων</a:t>
            </a:r>
          </a:p>
          <a:p>
            <a:pPr lvl="1" eaLnBrk="1" fontAlgn="auto" hangingPunct="1">
              <a:lnSpc>
                <a:spcPct val="150000"/>
              </a:lnSpc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l-GR" sz="1800" dirty="0" smtClean="0"/>
              <a:t>Σχέση εμπιστοσύνης  γονέων και μαθητών με τον εκπαιδευτικό</a:t>
            </a:r>
          </a:p>
          <a:p>
            <a:pPr lvl="1" eaLnBrk="1" fontAlgn="auto" hangingPunct="1">
              <a:lnSpc>
                <a:spcPct val="150000"/>
              </a:lnSpc>
              <a:spcAft>
                <a:spcPts val="0"/>
              </a:spcAft>
              <a:buFont typeface="Arial" pitchFamily="34" charset="0"/>
              <a:buChar char="–"/>
              <a:defRPr/>
            </a:pPr>
            <a:r>
              <a:rPr lang="el-GR" sz="1800" dirty="0" smtClean="0"/>
              <a:t>Ανάπτυξη αλληλεγγύης, αντιμετώπιση ρατσιστικών συμπεριφορών, εκφοβισμού  </a:t>
            </a:r>
          </a:p>
          <a:p>
            <a:pPr lvl="1" eaLnBrk="1" fontAlgn="auto" hangingPunct="1">
              <a:lnSpc>
                <a:spcPct val="150000"/>
              </a:lnSpc>
              <a:spcAft>
                <a:spcPts val="0"/>
              </a:spcAft>
              <a:buFont typeface="Arial" pitchFamily="34" charset="0"/>
              <a:buChar char="–"/>
              <a:defRPr/>
            </a:pPr>
            <a:endParaRPr lang="el-GR" sz="1800" dirty="0" smtClean="0"/>
          </a:p>
          <a:p>
            <a:pPr lvl="1" eaLnBrk="1" fontAlgn="auto" hangingPunct="1">
              <a:lnSpc>
                <a:spcPct val="150000"/>
              </a:lnSpc>
              <a:spcAft>
                <a:spcPts val="0"/>
              </a:spcAft>
              <a:buFont typeface="Arial" pitchFamily="34" charset="0"/>
              <a:buChar char="–"/>
              <a:defRPr/>
            </a:pPr>
            <a:endParaRPr lang="el-GR" sz="1400" dirty="0" smtClean="0"/>
          </a:p>
          <a:p>
            <a:pPr lvl="1" eaLnBrk="1" fontAlgn="auto" hangingPunct="1">
              <a:lnSpc>
                <a:spcPct val="150000"/>
              </a:lnSpc>
              <a:spcAft>
                <a:spcPts val="0"/>
              </a:spcAft>
              <a:buNone/>
              <a:defRPr/>
            </a:pPr>
            <a:r>
              <a:rPr lang="el-GR" sz="1100" dirty="0" smtClean="0"/>
              <a:t>* Αναλυτικές οδηγίες στο  Ινστιτούτο  Εκπαιδευτικής Πολιτικής </a:t>
            </a:r>
            <a:r>
              <a:rPr lang="en-US" sz="1100" dirty="0" smtClean="0">
                <a:hlinkClick r:id="rId2"/>
              </a:rPr>
              <a:t>http://iep.edu.gr/el/component/k2/content/50-ekpaidefsi-prosfygon</a:t>
            </a:r>
            <a:r>
              <a:rPr lang="el-GR" sz="1100" dirty="0" smtClean="0"/>
              <a:t> και στο </a:t>
            </a:r>
            <a:r>
              <a:rPr lang="el-GR" sz="1100" dirty="0" smtClean="0">
                <a:hlinkClick r:id="rId3"/>
              </a:rPr>
              <a:t>Μαθαίνουμε για τους πρόσφυγες – UNHCR Greece</a:t>
            </a:r>
            <a:endParaRPr lang="el-GR" sz="1100" dirty="0" smtClean="0"/>
          </a:p>
          <a:p>
            <a:pPr>
              <a:buNone/>
            </a:pPr>
            <a:endParaRPr lang="el-G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z="2000" b="1" dirty="0" smtClean="0"/>
              <a:t>Ετήσια έκθεση για την εκπαίδευση της Ύπατης Αρμοστείας του ΟΗΕ: «Ενώνοντας Δυνάμεις για την Εκπαίδευση των Προσφύγων» (‘</a:t>
            </a:r>
            <a:r>
              <a:rPr lang="el-GR" sz="2000" b="1" dirty="0" smtClean="0">
                <a:hlinkClick r:id="rId2"/>
              </a:rPr>
              <a:t>Coming Together for Refugee Education</a:t>
            </a:r>
            <a:r>
              <a:rPr lang="el-GR" sz="2000" b="1" dirty="0" smtClean="0"/>
              <a:t>’) 2020</a:t>
            </a:r>
            <a:endParaRPr lang="el-GR" sz="2000" b="1" dirty="0"/>
          </a:p>
        </p:txBody>
      </p:sp>
      <p:pic>
        <p:nvPicPr>
          <p:cNvPr id="4" name="3 - Θέση περιεχομένου" descr="RF2303986_RefugeeSchoolchildrenOutOfSchool_Social_Gr_fnl2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309018" y="1600200"/>
            <a:ext cx="4525963" cy="4525963"/>
          </a:xfrm>
        </p:spPr>
      </p:pic>
      <p:sp>
        <p:nvSpPr>
          <p:cNvPr id="5" name="4 - TextBox"/>
          <p:cNvSpPr txBox="1"/>
          <p:nvPr/>
        </p:nvSpPr>
        <p:spPr>
          <a:xfrm>
            <a:off x="285720" y="6215082"/>
            <a:ext cx="78581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 eaLnBrk="1" fontAlgn="auto" hangingPunct="1">
              <a:lnSpc>
                <a:spcPct val="150000"/>
              </a:lnSpc>
              <a:spcAft>
                <a:spcPts val="0"/>
              </a:spcAft>
              <a:buFont typeface="Arial" charset="0"/>
              <a:buChar char="•"/>
              <a:defRPr/>
            </a:pPr>
            <a:r>
              <a:rPr lang="el-GR" sz="1200" dirty="0" smtClean="0"/>
              <a:t>  Ελλάδα (2018 -19): Εγγεγραμμένοι 11.500 μαθητές /τριες </a:t>
            </a:r>
          </a:p>
          <a:p>
            <a:pPr lvl="1"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el-GR" sz="1200" dirty="0" smtClean="0"/>
              <a:t>					(Ινστιτούτο  Εκπαιδευτικής Πολιτικής)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z="2000" b="1" dirty="0" smtClean="0"/>
              <a:t>Ετήσια έκθεση για την εκπαίδευση της Ύπατης Αρμοστείας του ΟΗΕ: «Ενώνοντας Δυνάμεις για την Εκπαίδευση των Προσφύγων» (‘</a:t>
            </a:r>
            <a:r>
              <a:rPr lang="el-GR" sz="2000" b="1" dirty="0" smtClean="0">
                <a:hlinkClick r:id="rId2"/>
              </a:rPr>
              <a:t>Coming Together for Refugee Education</a:t>
            </a:r>
            <a:r>
              <a:rPr lang="el-GR" sz="2000" b="1" dirty="0" smtClean="0"/>
              <a:t>’) 2020</a:t>
            </a:r>
            <a:endParaRPr lang="el-GR" sz="2000" dirty="0"/>
          </a:p>
        </p:txBody>
      </p:sp>
      <p:pic>
        <p:nvPicPr>
          <p:cNvPr id="4" name="3 - Θέση περιεχομένου" descr="RF2303985_EnrollmentOfRefugeesInEducation_Social_GR_Fnl2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309018" y="1600200"/>
            <a:ext cx="4525963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z="2000" b="1" dirty="0" smtClean="0"/>
              <a:t>Ετήσια έκθεση για την εκπαίδευση της Ύπατης Αρμοστείας του ΟΗΕ: «Ενώνοντας Δυνάμεις για την Εκπαίδευση των Προσφύγων» (‘</a:t>
            </a:r>
            <a:r>
              <a:rPr lang="el-GR" sz="2000" b="1" dirty="0" smtClean="0">
                <a:hlinkClick r:id="rId2"/>
              </a:rPr>
              <a:t>Coming Together for Refugee Education</a:t>
            </a:r>
            <a:r>
              <a:rPr lang="el-GR" sz="2000" b="1" dirty="0" smtClean="0"/>
              <a:t>’) 2020</a:t>
            </a:r>
            <a:endParaRPr lang="el-GR" sz="2000" dirty="0"/>
          </a:p>
        </p:txBody>
      </p:sp>
      <p:pic>
        <p:nvPicPr>
          <p:cNvPr id="4" name="3 - Θέση περιεχομένου" descr="RF2303987_50OfRefugeeGirls_Social_Gr_fnl2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309018" y="1600200"/>
            <a:ext cx="4525963" cy="45259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 sz="3200" b="1" dirty="0" smtClean="0"/>
              <a:t>Σας ευχαριστώ για την προσοχή σας!</a:t>
            </a:r>
            <a:endParaRPr lang="el-GR" sz="3200" b="1" dirty="0"/>
          </a:p>
        </p:txBody>
      </p:sp>
      <p:pic>
        <p:nvPicPr>
          <p:cNvPr id="4" name="3 - Θέση περιεχομένου" descr="προσφ ποδηλ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57224" y="1714488"/>
            <a:ext cx="7429500" cy="4171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1 - Τίτλος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l-GR" dirty="0" smtClean="0"/>
              <a:t>Βιβλιογραφία</a:t>
            </a:r>
          </a:p>
        </p:txBody>
      </p:sp>
      <p:sp>
        <p:nvSpPr>
          <p:cNvPr id="38915" name="2 - Θέση περιεχομένου"/>
          <p:cNvSpPr>
            <a:spLocks noGrp="1"/>
          </p:cNvSpPr>
          <p:nvPr>
            <p:ph idx="1"/>
          </p:nvPr>
        </p:nvSpPr>
        <p:spPr>
          <a:xfrm>
            <a:off x="428596" y="1643050"/>
            <a:ext cx="8229600" cy="5429288"/>
          </a:xfrm>
        </p:spPr>
        <p:txBody>
          <a:bodyPr/>
          <a:lstStyle/>
          <a:p>
            <a:pPr eaLnBrk="1" hangingPunct="1">
              <a:lnSpc>
                <a:spcPct val="150000"/>
              </a:lnSpc>
              <a:buFont typeface="+mj-lt"/>
              <a:buAutoNum type="arabicPeriod"/>
            </a:pPr>
            <a:r>
              <a:rPr lang="en-US" sz="900" dirty="0" smtClean="0"/>
              <a:t>ECAP editorial: a first assessment of the needs of young refugees arriving in Europe. What mental health professionals need to know, http://www.escap.eu/care/organizing-the-knowledge-to-support-mental-health-care-for-refugee-children/</a:t>
            </a:r>
          </a:p>
          <a:p>
            <a:pPr eaLnBrk="1" hangingPunct="1">
              <a:lnSpc>
                <a:spcPct val="150000"/>
              </a:lnSpc>
              <a:buFont typeface="+mj-lt"/>
              <a:buAutoNum type="arabicPeriod"/>
            </a:pPr>
            <a:r>
              <a:rPr lang="en-US" sz="900" dirty="0" smtClean="0"/>
              <a:t>Laura Pacione</a:t>
            </a:r>
            <a:r>
              <a:rPr lang="el-GR" sz="900" dirty="0" smtClean="0"/>
              <a:t> </a:t>
            </a:r>
            <a:r>
              <a:rPr lang="en-US" sz="900" dirty="0" smtClean="0"/>
              <a:t>et al, THE MENTAL HEALTH OF CHILDREN FACING COLLECTIVE ADVERSITY</a:t>
            </a:r>
            <a:r>
              <a:rPr lang="el-GR" sz="900" dirty="0" smtClean="0"/>
              <a:t>, </a:t>
            </a:r>
            <a:r>
              <a:rPr lang="en-US" sz="900" dirty="0" smtClean="0"/>
              <a:t>POVERTY, HOMELESSNESS, WAR AND DISPLACEMENT</a:t>
            </a:r>
            <a:r>
              <a:rPr lang="el-GR" sz="900" dirty="0" smtClean="0"/>
              <a:t>, </a:t>
            </a:r>
            <a:r>
              <a:rPr lang="en-US" sz="900" dirty="0" smtClean="0"/>
              <a:t>in IACAPAP Textbook of Child and Adolescent Mental Health, </a:t>
            </a:r>
            <a:r>
              <a:rPr lang="en-US" sz="900" dirty="0" smtClean="0">
                <a:hlinkClick r:id="rId2"/>
              </a:rPr>
              <a:t>http://iacapap.org/iacapap-textbook-of-child-and-adolescent-mental-health</a:t>
            </a:r>
            <a:endParaRPr lang="el-GR" sz="900" dirty="0" smtClean="0"/>
          </a:p>
          <a:p>
            <a:pPr eaLnBrk="1" hangingPunct="1">
              <a:lnSpc>
                <a:spcPct val="150000"/>
              </a:lnSpc>
              <a:buFont typeface="+mj-lt"/>
              <a:buAutoNum type="arabicPeriod"/>
            </a:pPr>
            <a:r>
              <a:rPr lang="en-US" sz="900" dirty="0" smtClean="0"/>
              <a:t>N. Laor, L. Wolmer, Children exposed to disaster: the role of the Mental Health Professional, in “Child and Adolescent Psychiatry”, M. Lewis 3</a:t>
            </a:r>
            <a:r>
              <a:rPr lang="en-US" sz="900" baseline="30000" dirty="0" smtClean="0"/>
              <a:t>rd</a:t>
            </a:r>
            <a:r>
              <a:rPr lang="en-US" sz="900" dirty="0" smtClean="0"/>
              <a:t> ed., Williams and Wilkins 1996, </a:t>
            </a:r>
          </a:p>
          <a:p>
            <a:pPr>
              <a:lnSpc>
                <a:spcPct val="150000"/>
              </a:lnSpc>
              <a:buFont typeface="+mj-lt"/>
              <a:buAutoNum type="arabicPeriod"/>
            </a:pPr>
            <a:r>
              <a:rPr lang="en-US" sz="900" i="1" dirty="0" smtClean="0"/>
              <a:t>Betty Pfefferbaum, Posttraumatic Stress Disorder,, in </a:t>
            </a:r>
            <a:r>
              <a:rPr lang="el-GR" sz="900" i="1" dirty="0" smtClean="0"/>
              <a:t>«</a:t>
            </a:r>
            <a:r>
              <a:rPr lang="en-US" sz="900" i="1" dirty="0" smtClean="0"/>
              <a:t>Child and Adolescent Psychiatry</a:t>
            </a:r>
            <a:r>
              <a:rPr lang="el-GR" sz="900" i="1" dirty="0" smtClean="0"/>
              <a:t>»</a:t>
            </a:r>
            <a:r>
              <a:rPr lang="en-US" sz="900" i="1" dirty="0" smtClean="0"/>
              <a:t>, M.Lewis, 3rd Ed , Williams and Wilkins</a:t>
            </a:r>
            <a:r>
              <a:rPr lang="el-GR" sz="900" i="1" dirty="0" smtClean="0"/>
              <a:t>,</a:t>
            </a:r>
            <a:r>
              <a:rPr lang="en-US" sz="900" i="1" dirty="0" smtClean="0"/>
              <a:t> 1996, </a:t>
            </a:r>
            <a:endParaRPr lang="el-GR" sz="900" i="1" dirty="0" smtClean="0"/>
          </a:p>
          <a:p>
            <a:pPr>
              <a:lnSpc>
                <a:spcPct val="150000"/>
              </a:lnSpc>
              <a:buFont typeface="+mj-lt"/>
              <a:buAutoNum type="arabicPeriod"/>
            </a:pPr>
            <a:r>
              <a:rPr lang="el-GR" sz="900" i="1" dirty="0" smtClean="0"/>
              <a:t>Διαγνωστικά κριτήρια </a:t>
            </a:r>
            <a:r>
              <a:rPr lang="en-US" sz="900" i="1" dirty="0" smtClean="0"/>
              <a:t>DSM-IV,</a:t>
            </a:r>
            <a:r>
              <a:rPr lang="el-GR" sz="900" i="1" dirty="0" smtClean="0"/>
              <a:t> Εκδ. Λίτσας,</a:t>
            </a:r>
            <a:r>
              <a:rPr lang="en-US" sz="900" i="1" dirty="0" smtClean="0"/>
              <a:t> </a:t>
            </a:r>
            <a:r>
              <a:rPr lang="el-GR" sz="900" i="1" dirty="0" smtClean="0"/>
              <a:t>1996</a:t>
            </a:r>
          </a:p>
          <a:p>
            <a:pPr>
              <a:lnSpc>
                <a:spcPct val="150000"/>
              </a:lnSpc>
              <a:buFont typeface="+mj-lt"/>
              <a:buAutoNum type="arabicPeriod"/>
            </a:pPr>
            <a:r>
              <a:rPr lang="el-GR" sz="900" i="1" dirty="0" smtClean="0"/>
              <a:t>Διαταραχή μετά από τραυματικό </a:t>
            </a:r>
            <a:r>
              <a:rPr lang="en-US" sz="900" i="1" dirty="0" smtClean="0"/>
              <a:t>stress </a:t>
            </a:r>
            <a:r>
              <a:rPr lang="el-GR" sz="900" i="1" dirty="0" smtClean="0"/>
              <a:t>σε παιδιά και εφήβους. Γ. Κολαϊτης, Γ. Τσιάντης, στο Ψυχοσωματικά προβλήματα των παιδιών, Εκδ. Καστανιώτης, 2001</a:t>
            </a:r>
            <a:r>
              <a:rPr lang="en-US" sz="900" i="1" dirty="0" smtClean="0"/>
              <a:t> </a:t>
            </a:r>
            <a:endParaRPr lang="el-GR" sz="900" i="1" dirty="0" smtClean="0"/>
          </a:p>
          <a:p>
            <a:pPr>
              <a:lnSpc>
                <a:spcPct val="150000"/>
              </a:lnSpc>
              <a:buFont typeface="+mj-lt"/>
              <a:buAutoNum type="arabicPeriod"/>
            </a:pPr>
            <a:r>
              <a:rPr lang="el-GR" sz="900" dirty="0" smtClean="0">
                <a:hlinkClick r:id="rId3"/>
              </a:rPr>
              <a:t>Μαλάλα Γιουσαφζάι - Βικιπαίδεια (</a:t>
            </a:r>
            <a:r>
              <a:rPr lang="en-US" sz="900" dirty="0" smtClean="0">
                <a:hlinkClick r:id="rId3"/>
              </a:rPr>
              <a:t>wikipedia.org)</a:t>
            </a:r>
            <a:endParaRPr lang="el-GR" sz="900" dirty="0" smtClean="0"/>
          </a:p>
          <a:p>
            <a:pPr>
              <a:lnSpc>
                <a:spcPct val="150000"/>
              </a:lnSpc>
              <a:buFont typeface="+mj-lt"/>
              <a:buAutoNum type="arabicPeriod"/>
            </a:pPr>
            <a:r>
              <a:rPr lang="el-GR" sz="900" dirty="0" smtClean="0"/>
              <a:t>ΑΣΥΝΟΔΕΥΤΟΙ ΑΝΗΛΙΚΟΙ ΑΙΤΟΥΝΤΕΣ ΑΣΥΛΟ ΣΤΗΝ ΕΛΛΑΔΑ Γ.Δημητροπούλου, Ι. Παπαγεωργίου,  2008. </a:t>
            </a:r>
            <a:r>
              <a:rPr lang="en-US" sz="900" dirty="0" smtClean="0"/>
              <a:t>www.refworld.org/cgi-bin/texis/vtx/rwmain</a:t>
            </a:r>
            <a:endParaRPr lang="en-US" sz="900" i="1" dirty="0" smtClean="0"/>
          </a:p>
          <a:p>
            <a:pPr eaLnBrk="1" hangingPunct="1">
              <a:lnSpc>
                <a:spcPct val="150000"/>
              </a:lnSpc>
              <a:buFont typeface="+mj-lt"/>
              <a:buAutoNum type="arabicPeriod"/>
            </a:pPr>
            <a:r>
              <a:rPr lang="en-US" sz="900" dirty="0" smtClean="0">
                <a:hlinkClick r:id="rId4"/>
              </a:rPr>
              <a:t>http://iep.edu.gr/el/component/k2/content/50-ekpaidefsi-prosfygon</a:t>
            </a:r>
            <a:endParaRPr lang="en-US" sz="900" dirty="0" smtClean="0"/>
          </a:p>
          <a:p>
            <a:pPr eaLnBrk="1" hangingPunct="1">
              <a:lnSpc>
                <a:spcPct val="150000"/>
              </a:lnSpc>
              <a:buFont typeface="+mj-lt"/>
              <a:buAutoNum type="arabicPeriod"/>
            </a:pPr>
            <a:r>
              <a:rPr lang="en-US" sz="900" dirty="0" smtClean="0">
                <a:hlinkClick r:id="rId5"/>
              </a:rPr>
              <a:t>http://epiruspost.gr/3.801-prosfyges-stis-domes-tis-ipeirou</a:t>
            </a:r>
            <a:endParaRPr lang="el-GR" sz="900" dirty="0" smtClean="0"/>
          </a:p>
          <a:p>
            <a:pPr eaLnBrk="1" hangingPunct="1">
              <a:lnSpc>
                <a:spcPct val="150000"/>
              </a:lnSpc>
              <a:buFont typeface="+mj-lt"/>
              <a:buAutoNum type="arabicPeriod"/>
            </a:pPr>
            <a:r>
              <a:rPr lang="el-GR" sz="900" dirty="0" smtClean="0">
                <a:hlinkClick r:id="rId6"/>
              </a:rPr>
              <a:t>Εκπαιδευτικό Υλικό – </a:t>
            </a:r>
            <a:r>
              <a:rPr lang="en-US" sz="900" dirty="0" smtClean="0">
                <a:hlinkClick r:id="rId6"/>
              </a:rPr>
              <a:t>UNHCR Greece</a:t>
            </a:r>
            <a:endParaRPr lang="el-GR" sz="900" dirty="0" smtClean="0"/>
          </a:p>
          <a:p>
            <a:pPr eaLnBrk="1" hangingPunct="1">
              <a:lnSpc>
                <a:spcPct val="150000"/>
              </a:lnSpc>
              <a:buFont typeface="+mj-lt"/>
              <a:buAutoNum type="arabicPeriod"/>
            </a:pPr>
            <a:r>
              <a:rPr lang="en-US" sz="900" dirty="0" smtClean="0">
                <a:hlinkClick r:id="rId7"/>
              </a:rPr>
              <a:t>UNHCR-Teaching-About-Refugees-Guidance-on-Stress-and-Trauma.pdf</a:t>
            </a:r>
            <a:endParaRPr lang="el-GR" sz="900" dirty="0" smtClean="0"/>
          </a:p>
          <a:p>
            <a:pPr eaLnBrk="1" hangingPunct="1">
              <a:lnSpc>
                <a:spcPct val="150000"/>
              </a:lnSpc>
              <a:buFont typeface="+mj-lt"/>
              <a:buAutoNum type="arabicPeriod"/>
            </a:pPr>
            <a:r>
              <a:rPr lang="el-GR" sz="900" dirty="0" smtClean="0">
                <a:hlinkClick r:id="rId8"/>
              </a:rPr>
              <a:t>Στις 120.000 οι αιτούντες άσυλο στη χώρα | Η ΚΑΘΗΜΕΡΙΝΗ (</a:t>
            </a:r>
            <a:r>
              <a:rPr lang="el-GR" sz="900" dirty="0" err="1" smtClean="0">
                <a:hlinkClick r:id="rId8"/>
              </a:rPr>
              <a:t>kathimerini.gr</a:t>
            </a:r>
            <a:r>
              <a:rPr lang="el-GR" sz="900" dirty="0" smtClean="0">
                <a:hlinkClick r:id="rId8"/>
              </a:rPr>
              <a:t>)</a:t>
            </a:r>
            <a:endParaRPr lang="el-GR" sz="900" dirty="0" smtClean="0"/>
          </a:p>
          <a:p>
            <a:pPr eaLnBrk="1" hangingPunct="1">
              <a:lnSpc>
                <a:spcPct val="150000"/>
              </a:lnSpc>
              <a:buFont typeface="+mj-lt"/>
              <a:buAutoNum type="arabicPeriod"/>
            </a:pPr>
            <a:r>
              <a:rPr lang="en-US" sz="900" dirty="0" smtClean="0">
                <a:hlinkClick r:id="rId9"/>
              </a:rPr>
              <a:t>https://www.news.gr/kosmos/evroph/article/242839/gemise-ptomata-h-mesogeios-shedon-3500-pnigmoi-p.html</a:t>
            </a:r>
            <a:endParaRPr lang="el-GR" sz="900" dirty="0" smtClean="0"/>
          </a:p>
          <a:p>
            <a:pPr eaLnBrk="1" hangingPunct="1">
              <a:lnSpc>
                <a:spcPct val="150000"/>
              </a:lnSpc>
              <a:buFont typeface="+mj-lt"/>
              <a:buAutoNum type="arabicPeriod"/>
            </a:pPr>
            <a:r>
              <a:rPr lang="el-GR" sz="900" dirty="0" smtClean="0"/>
              <a:t>Δ. Παπαδάτου και συν. «Αυτοτραυματισμός: Στηρίζοντας τους ασυνόδευτους έφηβους πρόσφυγες και μετανάστες - Κατευθυντήριες οδηγίες για καλές πρακτικές» © 2019 «Μέριμνα» Εταιρία για τη Φροντίδα Παιδιών και Οικογενειών στην Αρρώστια και το Θάνατο ISBN: 978-618-84458-5-7</a:t>
            </a:r>
          </a:p>
          <a:p>
            <a:pPr eaLnBrk="1" hangingPunct="1">
              <a:lnSpc>
                <a:spcPct val="150000"/>
              </a:lnSpc>
              <a:buFont typeface="+mj-lt"/>
              <a:buAutoNum type="arabicPeriod"/>
            </a:pPr>
            <a:r>
              <a:rPr lang="el-GR" sz="900" dirty="0" smtClean="0"/>
              <a:t>Δ. Παπαδάτου και συν. Διαχείριση του </a:t>
            </a:r>
            <a:r>
              <a:rPr lang="en-US" sz="900" dirty="0" smtClean="0"/>
              <a:t>stress. </a:t>
            </a:r>
            <a:r>
              <a:rPr lang="el-GR" sz="900" dirty="0" smtClean="0"/>
              <a:t>2019 «</a:t>
            </a:r>
            <a:r>
              <a:rPr lang="el-GR" sz="900" dirty="0" err="1" smtClean="0"/>
              <a:t>Μέριμνα»Εταιρία</a:t>
            </a:r>
            <a:r>
              <a:rPr lang="el-GR" sz="900" dirty="0" smtClean="0"/>
              <a:t> για τη Φροντίδα Παιδιών και </a:t>
            </a:r>
            <a:r>
              <a:rPr lang="el-GR" sz="900" dirty="0" err="1" smtClean="0"/>
              <a:t>Οικογενειώνστην</a:t>
            </a:r>
            <a:r>
              <a:rPr lang="el-GR" sz="900" dirty="0" smtClean="0"/>
              <a:t> Αρρώστια και το Θάνατο</a:t>
            </a:r>
          </a:p>
          <a:p>
            <a:pPr eaLnBrk="1" hangingPunct="1">
              <a:lnSpc>
                <a:spcPct val="150000"/>
              </a:lnSpc>
              <a:buFont typeface="+mj-lt"/>
              <a:buAutoNum type="arabicPeriod"/>
            </a:pPr>
            <a:endParaRPr lang="en-US" sz="900" dirty="0" smtClean="0"/>
          </a:p>
          <a:p>
            <a:pPr eaLnBrk="1" hangingPunct="1">
              <a:buNone/>
            </a:pPr>
            <a:endParaRPr lang="en-US" dirty="0" smtClean="0"/>
          </a:p>
          <a:p>
            <a:pPr eaLnBrk="1" hangingPunct="1">
              <a:buFont typeface="Arial" charset="0"/>
              <a:buNone/>
            </a:pPr>
            <a:endParaRPr lang="el-G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7370</TotalTime>
  <Words>2328</Words>
  <Application>Microsoft Office PowerPoint</Application>
  <PresentationFormat>Προβολή στην οθόνη (4:3)</PresentationFormat>
  <Paragraphs>288</Paragraphs>
  <Slides>39</Slides>
  <Notes>1</Notes>
  <HiddenSlides>0</HiddenSlides>
  <MMClips>0</MMClips>
  <ScaleCrop>false</ScaleCrop>
  <HeadingPairs>
    <vt:vector size="4" baseType="variant">
      <vt:variant>
        <vt:lpstr>Θέμα</vt:lpstr>
      </vt:variant>
      <vt:variant>
        <vt:i4>1</vt:i4>
      </vt:variant>
      <vt:variant>
        <vt:lpstr>Τίτλοι διαφανειών</vt:lpstr>
      </vt:variant>
      <vt:variant>
        <vt:i4>39</vt:i4>
      </vt:variant>
    </vt:vector>
  </HeadingPairs>
  <TitlesOfParts>
    <vt:vector size="40" baseType="lpstr">
      <vt:lpstr>Θέμα του Office</vt:lpstr>
      <vt:lpstr> Ευαλωτότητα, ανθεκτικότητα, συμπεριφορές εκδραμάτισης και ψυχοπαθολογία σε ανήλικους πρόσφυγες και μετανάστες, που φιλοξενούνται σε δομές της Ηπείρου  </vt:lpstr>
      <vt:lpstr>Τι γνωρίζουμε;</vt:lpstr>
      <vt:lpstr>Η συνεργασία του ΚοΚεΨΥΠΕ Ιωαννίνων με ανήλικους πρόσφυγες και μετανάστες</vt:lpstr>
      <vt:lpstr>Η συνεργασία του ΚοΚεΨΥΠΕ Ιωαννίνων με ανήλικους πρόσφυγες και μετανάστες</vt:lpstr>
      <vt:lpstr>Δυσκολίες - Ιδιαιτερότητες</vt:lpstr>
      <vt:lpstr>Δυσκολίες - Ιδιαιτερότητες</vt:lpstr>
      <vt:lpstr>Επιπτώσεις λόγω περιοριστικών μέτρων από την πανδημία covid 19</vt:lpstr>
      <vt:lpstr>Διαφάνεια 8</vt:lpstr>
      <vt:lpstr>Η περίπτωση του Μ.</vt:lpstr>
      <vt:lpstr>ΠΑΡΑΓΟΝΤΕΣ ΕΥΑΛΩΤΟΤΗΤΑΣ ανηλίκων προσφύγων και μεταναστών</vt:lpstr>
      <vt:lpstr>Μαζικές καταστροφές</vt:lpstr>
      <vt:lpstr>Πόλεμος</vt:lpstr>
      <vt:lpstr>Πόλεμος</vt:lpstr>
      <vt:lpstr>   Προσφυγιά</vt:lpstr>
      <vt:lpstr>Καταστροφή σε «δόσεις»</vt:lpstr>
      <vt:lpstr>Ψυχολογικές επιπτώσεις στα παιδιά</vt:lpstr>
      <vt:lpstr>Ψυχολογικές επιπτώσεις στα παιδιά</vt:lpstr>
      <vt:lpstr>ΨΥΧΟΠΑΘΟΛΟΓΙΑ</vt:lpstr>
      <vt:lpstr>PTSD</vt:lpstr>
      <vt:lpstr>Αυτοτραυματισμοί</vt:lpstr>
      <vt:lpstr>ΑΝΘΕΚΤΙΚΟΤΗΤΑ - ΠΡΟΣΤΑΤΕΥΤΙΚΟΙ ΠΑΡΑΓΟΝΤΕΣ</vt:lpstr>
      <vt:lpstr>Παρεμβάσεις υποστήριξης πληθυσμού σε περιπτώσεις μαζικών καταστροφών</vt:lpstr>
      <vt:lpstr>Παρεμβάσεις υποστήριξης πληθυσμού σε περιπτώσεις μαζικών καταστροφών</vt:lpstr>
      <vt:lpstr>Μέτρα πρόληψης και πρώιμης παρέμβασης  </vt:lpstr>
      <vt:lpstr>Μέτρα πρόληψης και πρώιμης παρέμβασης  </vt:lpstr>
      <vt:lpstr>Σημεία προσοχής</vt:lpstr>
      <vt:lpstr>ΚΑΛΕΣ ΠΡΑΚΤΙΚΕΣ ΓΙΑ ΑΣΥΝΟΔΕΥΤΟΥΣ ΠΡΟΣΦΥΓΕΣ </vt:lpstr>
      <vt:lpstr>Επιπτώσεις του stress στους φροντιστές</vt:lpstr>
      <vt:lpstr>Διαχείριση του εργασιακού stress</vt:lpstr>
      <vt:lpstr>Θεραπευτικές παρεμβάσεις</vt:lpstr>
      <vt:lpstr>ΘΕΡΑΠΕΥΤΙΚΕΣ ΠΡΟΣΕΓΓΙΣΕΙΣ ΣΤΗΝ PTSD</vt:lpstr>
      <vt:lpstr>ΘΕΡΑΠΕΥΤΙΚΕΣ ΠΡΟΣΕΓΓΙΣΕΙΣ ΣΤΗΝ PTSD</vt:lpstr>
      <vt:lpstr>Ρόλος του Σχολείου</vt:lpstr>
      <vt:lpstr>Ρόλος του Σχολείου</vt:lpstr>
      <vt:lpstr>Ετήσια έκθεση για την εκπαίδευση της Ύπατης Αρμοστείας του ΟΗΕ: «Ενώνοντας Δυνάμεις για την Εκπαίδευση των Προσφύγων» (‘Coming Together for Refugee Education’) 2020</vt:lpstr>
      <vt:lpstr>Ετήσια έκθεση για την εκπαίδευση της Ύπατης Αρμοστείας του ΟΗΕ: «Ενώνοντας Δυνάμεις για την Εκπαίδευση των Προσφύγων» (‘Coming Together for Refugee Education’) 2020</vt:lpstr>
      <vt:lpstr>Ετήσια έκθεση για την εκπαίδευση της Ύπατης Αρμοστείας του ΟΗΕ: «Ενώνοντας Δυνάμεις για την Εκπαίδευση των Προσφύγων» (‘Coming Together for Refugee Education’) 2020</vt:lpstr>
      <vt:lpstr>Σας ευχαριστώ για την προσοχή σας!</vt:lpstr>
      <vt:lpstr>Βιβλιογραφία</vt:lpstr>
    </vt:vector>
  </TitlesOfParts>
  <Company>OnlyBlack TeaM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Οι επιπτώσεις αντίξοων συνθηκών διαβίωσης στα παιδιά</dc:title>
  <dc:creator>OnlyBlack 7 Gr Ultimate</dc:creator>
  <cp:lastModifiedBy>Tziakis</cp:lastModifiedBy>
  <cp:revision>736</cp:revision>
  <dcterms:created xsi:type="dcterms:W3CDTF">2016-03-13T12:15:24Z</dcterms:created>
  <dcterms:modified xsi:type="dcterms:W3CDTF">2022-03-14T16:05:37Z</dcterms:modified>
</cp:coreProperties>
</file>