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85" r:id="rId2"/>
    <p:sldId id="287" r:id="rId3"/>
    <p:sldId id="265" r:id="rId4"/>
    <p:sldId id="261" r:id="rId5"/>
    <p:sldId id="294" r:id="rId6"/>
    <p:sldId id="293" r:id="rId7"/>
    <p:sldId id="262" r:id="rId8"/>
    <p:sldId id="295" r:id="rId9"/>
    <p:sldId id="296" r:id="rId10"/>
    <p:sldId id="302" r:id="rId11"/>
    <p:sldId id="298" r:id="rId12"/>
    <p:sldId id="300" r:id="rId13"/>
    <p:sldId id="303" r:id="rId14"/>
    <p:sldId id="305" r:id="rId15"/>
    <p:sldId id="304" r:id="rId16"/>
    <p:sldId id="306" r:id="rId17"/>
    <p:sldId id="307" r:id="rId18"/>
    <p:sldId id="290" r:id="rId19"/>
    <p:sldId id="291" r:id="rId20"/>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498"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8" name="7 - Τίτλος"/>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l-GR"/>
              <a:t>Kλικ για επεξεργασία του τίτλου</a:t>
            </a:r>
            <a:endParaRPr kumimoji="0" lang="en-US"/>
          </a:p>
        </p:txBody>
      </p:sp>
      <p:sp>
        <p:nvSpPr>
          <p:cNvPr id="28" name="27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17" name="16 - Θέση υποσέλιδου"/>
          <p:cNvSpPr>
            <a:spLocks noGrp="1"/>
          </p:cNvSpPr>
          <p:nvPr>
            <p:ph type="ftr" sz="quarter" idx="11"/>
          </p:nvPr>
        </p:nvSpPr>
        <p:spPr/>
        <p:txBody>
          <a:bodyPr/>
          <a:lstStyle/>
          <a:p>
            <a:endParaRPr lang="el-GR"/>
          </a:p>
        </p:txBody>
      </p:sp>
      <p:sp>
        <p:nvSpPr>
          <p:cNvPr id="29" name="28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
        <p:nvSpPr>
          <p:cNvPr id="9" name="8 - Υπότιτλος"/>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l-GR"/>
              <a:t>Κάντε κλικ για να επεξεργαστείτε τον υπότιτλο του υποδείγματος</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kumimoji="0" lang="el-GR"/>
              <a:t>Kλικ για επεξεργασία του τίτλου</a:t>
            </a:r>
            <a:endParaRPr kumimoji="0" lang="en-US"/>
          </a:p>
        </p:txBody>
      </p:sp>
      <p:sp>
        <p:nvSpPr>
          <p:cNvPr id="3" name="2 - Θέση περιεχομένου"/>
          <p:cNvSpPr>
            <a:spLocks noGrp="1"/>
          </p:cNvSpPr>
          <p:nvPr>
            <p:ph idx="1"/>
          </p:nvPr>
        </p:nvSpPr>
        <p:spPr/>
        <p:txBody>
          <a:bodyPr/>
          <a:lstStyle/>
          <a:p>
            <a:pPr lvl="0" eaLnBrk="1" latinLnBrk="0" hangingPunct="1"/>
            <a:r>
              <a:rPr lang="el-GR"/>
              <a:t>Kλικ για επεξεργασία των στυλ του υποδείγματος</a:t>
            </a:r>
          </a:p>
          <a:p>
            <a:pPr lvl="1" eaLnBrk="1" latinLnBrk="0" hangingPunct="1"/>
            <a:r>
              <a:rPr lang="el-GR"/>
              <a:t>Δεύτερου επιπέδου</a:t>
            </a:r>
          </a:p>
          <a:p>
            <a:pPr lvl="2" eaLnBrk="1" latinLnBrk="0" hangingPunct="1"/>
            <a:r>
              <a:rPr lang="el-GR"/>
              <a:t>Τρίτου επιπέδου</a:t>
            </a:r>
          </a:p>
          <a:p>
            <a:pPr lvl="3" eaLnBrk="1" latinLnBrk="0" hangingPunct="1"/>
            <a:r>
              <a:rPr lang="el-GR"/>
              <a:t>Τέταρτου επιπέδου</a:t>
            </a:r>
          </a:p>
          <a:p>
            <a:pPr lvl="4" eaLnBrk="1" latinLnBrk="0" hangingPunct="1"/>
            <a:r>
              <a:rPr lang="el-GR"/>
              <a:t>Πέμπτου επιπέδου</a:t>
            </a:r>
            <a:endParaRPr kumimoji="0" lang="en-US"/>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l-GR"/>
              <a:t>Kλικ για επεξεργασία του τίτλου</a:t>
            </a:r>
            <a:endParaRPr kumimoji="0" lang="en-US"/>
          </a:p>
        </p:txBody>
      </p:sp>
      <p:sp>
        <p:nvSpPr>
          <p:cNvPr id="3" name="2 - Θέση κειμένου"/>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l-GR"/>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a:xfrm>
            <a:off x="7924800" y="6416675"/>
            <a:ext cx="762000" cy="365125"/>
          </a:xfrm>
        </p:spPr>
        <p:txBody>
          <a:bodyPr/>
          <a:lstStyle/>
          <a:p>
            <a:fld id="{D3F1D1C4-C2D9-4231-9FB2-B2D9D97AA41D}"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kumimoji="0" lang="el-GR"/>
              <a:t>Kλικ για επεξεργασία του τίτλου</a:t>
            </a:r>
            <a:endParaRPr kumimoji="0" lang="en-US"/>
          </a:p>
        </p:txBody>
      </p:sp>
      <p:sp>
        <p:nvSpPr>
          <p:cNvPr id="3" name="2 - Θέση περιεχομένου"/>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l-GR"/>
              <a:t>Kλικ για επεξεργασία των στυλ του υποδείγματος</a:t>
            </a:r>
          </a:p>
          <a:p>
            <a:pPr lvl="1" eaLnBrk="1" latinLnBrk="0" hangingPunct="1"/>
            <a:r>
              <a:rPr lang="el-GR"/>
              <a:t>Δεύτερου επιπέδου</a:t>
            </a:r>
          </a:p>
          <a:p>
            <a:pPr lvl="2" eaLnBrk="1" latinLnBrk="0" hangingPunct="1"/>
            <a:r>
              <a:rPr lang="el-GR"/>
              <a:t>Τρίτου επιπέδου</a:t>
            </a:r>
          </a:p>
          <a:p>
            <a:pPr lvl="3" eaLnBrk="1" latinLnBrk="0" hangingPunct="1"/>
            <a:r>
              <a:rPr lang="el-GR"/>
              <a:t>Τέταρτου επιπέδου</a:t>
            </a:r>
          </a:p>
          <a:p>
            <a:pPr lvl="4" eaLnBrk="1" latinLnBrk="0" hangingPunct="1"/>
            <a:r>
              <a:rPr lang="el-GR"/>
              <a:t>Πέμπτου επιπέδου</a:t>
            </a:r>
            <a:endParaRPr kumimoji="0" lang="en-US"/>
          </a:p>
        </p:txBody>
      </p:sp>
      <p:sp>
        <p:nvSpPr>
          <p:cNvPr id="4" name="3 - Θέση περιεχομένου"/>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l-GR"/>
              <a:t>Kλικ για επεξεργασία των στυλ του υποδείγματος</a:t>
            </a:r>
          </a:p>
          <a:p>
            <a:pPr lvl="1" eaLnBrk="1" latinLnBrk="0" hangingPunct="1"/>
            <a:r>
              <a:rPr lang="el-GR"/>
              <a:t>Δεύτερου επιπέδου</a:t>
            </a:r>
          </a:p>
          <a:p>
            <a:pPr lvl="2" eaLnBrk="1" latinLnBrk="0" hangingPunct="1"/>
            <a:r>
              <a:rPr lang="el-GR"/>
              <a:t>Τρίτου επιπέδου</a:t>
            </a:r>
          </a:p>
          <a:p>
            <a:pPr lvl="3" eaLnBrk="1" latinLnBrk="0" hangingPunct="1"/>
            <a:r>
              <a:rPr lang="el-GR"/>
              <a:t>Τέταρτου επιπέδου</a:t>
            </a:r>
          </a:p>
          <a:p>
            <a:pPr lvl="4" eaLnBrk="1" latinLnBrk="0" hangingPunct="1"/>
            <a:r>
              <a:rPr lang="el-GR"/>
              <a:t>Πέμπτου επιπέδου</a:t>
            </a:r>
            <a:endParaRPr kumimoji="0" lang="en-US"/>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8229600" cy="1143000"/>
          </a:xfrm>
        </p:spPr>
        <p:txBody>
          <a:bodyPr anchor="ctr"/>
          <a:lstStyle>
            <a:lvl1pPr>
              <a:defRPr/>
            </a:lvl1pPr>
          </a:lstStyle>
          <a:p>
            <a:r>
              <a:rPr kumimoji="0" lang="el-GR"/>
              <a:t>Kλικ για επεξεργασία του τίτλου</a:t>
            </a:r>
            <a:endParaRPr kumimoji="0" lang="en-US"/>
          </a:p>
        </p:txBody>
      </p:sp>
      <p:sp>
        <p:nvSpPr>
          <p:cNvPr id="3" name="2 - Θέση κειμένου"/>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l-GR"/>
              <a:t>Kλικ για επεξεργασία των στυλ του υποδείγματος</a:t>
            </a:r>
          </a:p>
        </p:txBody>
      </p:sp>
      <p:sp>
        <p:nvSpPr>
          <p:cNvPr id="4" name="3 - Θέση κειμένου"/>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l-GR"/>
              <a:t>Kλικ για επεξεργασία των στυλ του υποδείγματος</a:t>
            </a:r>
          </a:p>
        </p:txBody>
      </p:sp>
      <p:sp>
        <p:nvSpPr>
          <p:cNvPr id="5" name="4 - Θέση περιεχομένου"/>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l-GR"/>
              <a:t>Kλικ για επεξεργασία των στυλ του υποδείγματος</a:t>
            </a:r>
          </a:p>
          <a:p>
            <a:pPr lvl="1" eaLnBrk="1" latinLnBrk="0" hangingPunct="1"/>
            <a:r>
              <a:rPr lang="el-GR"/>
              <a:t>Δεύτερου επιπέδου</a:t>
            </a:r>
          </a:p>
          <a:p>
            <a:pPr lvl="2" eaLnBrk="1" latinLnBrk="0" hangingPunct="1"/>
            <a:r>
              <a:rPr lang="el-GR"/>
              <a:t>Τρίτου επιπέδου</a:t>
            </a:r>
          </a:p>
          <a:p>
            <a:pPr lvl="3" eaLnBrk="1" latinLnBrk="0" hangingPunct="1"/>
            <a:r>
              <a:rPr lang="el-GR"/>
              <a:t>Τέταρτου επιπέδου</a:t>
            </a:r>
          </a:p>
          <a:p>
            <a:pPr lvl="4" eaLnBrk="1" latinLnBrk="0" hangingPunct="1"/>
            <a:r>
              <a:rPr lang="el-GR"/>
              <a:t>Πέμπτου επιπέδου</a:t>
            </a:r>
            <a:endParaRPr kumimoji="0" lang="en-US"/>
          </a:p>
        </p:txBody>
      </p:sp>
      <p:sp>
        <p:nvSpPr>
          <p:cNvPr id="6" name="5 - Θέση περιεχομένου"/>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l-GR"/>
              <a:t>Kλικ για επεξεργασία των στυλ του υποδείγματος</a:t>
            </a:r>
          </a:p>
          <a:p>
            <a:pPr lvl="1" eaLnBrk="1" latinLnBrk="0" hangingPunct="1"/>
            <a:r>
              <a:rPr lang="el-GR"/>
              <a:t>Δεύτερου επιπέδου</a:t>
            </a:r>
          </a:p>
          <a:p>
            <a:pPr lvl="2" eaLnBrk="1" latinLnBrk="0" hangingPunct="1"/>
            <a:r>
              <a:rPr lang="el-GR"/>
              <a:t>Τρίτου επιπέδου</a:t>
            </a:r>
          </a:p>
          <a:p>
            <a:pPr lvl="3" eaLnBrk="1" latinLnBrk="0" hangingPunct="1"/>
            <a:r>
              <a:rPr lang="el-GR"/>
              <a:t>Τέταρτου επιπέδου</a:t>
            </a:r>
          </a:p>
          <a:p>
            <a:pPr lvl="4" eaLnBrk="1" latinLnBrk="0" hangingPunct="1"/>
            <a:r>
              <a:rPr lang="el-GR"/>
              <a:t>Πέμπτου επιπέδου</a:t>
            </a:r>
            <a:endParaRPr kumimoji="0" lang="en-US"/>
          </a:p>
        </p:txBody>
      </p:sp>
      <p:sp>
        <p:nvSpPr>
          <p:cNvPr id="7" name="6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8" name="7 - Θέση υποσέλιδου"/>
          <p:cNvSpPr>
            <a:spLocks noGrp="1"/>
          </p:cNvSpPr>
          <p:nvPr>
            <p:ph type="ftr" sz="quarter" idx="11"/>
          </p:nvPr>
        </p:nvSpPr>
        <p:spPr/>
        <p:txBody>
          <a:bodyPr/>
          <a:lstStyle/>
          <a:p>
            <a:endParaRPr lang="el-GR"/>
          </a:p>
        </p:txBody>
      </p:sp>
      <p:sp>
        <p:nvSpPr>
          <p:cNvPr id="9" name="8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kumimoji="0" lang="el-GR"/>
              <a:t>Kλικ για επεξεργασία του τίτλου</a:t>
            </a:r>
            <a:endParaRPr kumimoji="0" lang="en-US"/>
          </a:p>
        </p:txBody>
      </p:sp>
      <p:sp>
        <p:nvSpPr>
          <p:cNvPr id="3" name="2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4" name="3 - Θέση υποσέλιδου"/>
          <p:cNvSpPr>
            <a:spLocks noGrp="1"/>
          </p:cNvSpPr>
          <p:nvPr>
            <p:ph type="ftr" sz="quarter" idx="11"/>
          </p:nvPr>
        </p:nvSpPr>
        <p:spPr/>
        <p:txBody>
          <a:bodyPr/>
          <a:lstStyle/>
          <a:p>
            <a:endParaRPr lang="el-GR"/>
          </a:p>
        </p:txBody>
      </p:sp>
      <p:sp>
        <p:nvSpPr>
          <p:cNvPr id="5" name="4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3" name="2 - Θέση υποσέλιδου"/>
          <p:cNvSpPr>
            <a:spLocks noGrp="1"/>
          </p:cNvSpPr>
          <p:nvPr>
            <p:ph type="ftr" sz="quarter" idx="11"/>
          </p:nvPr>
        </p:nvSpPr>
        <p:spPr/>
        <p:txBody>
          <a:bodyPr/>
          <a:lstStyle/>
          <a:p>
            <a:endParaRPr lang="el-GR"/>
          </a:p>
        </p:txBody>
      </p:sp>
      <p:sp>
        <p:nvSpPr>
          <p:cNvPr id="4" name="3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l-GR"/>
              <a:t>Kλικ για επεξεργασία του τίτλου</a:t>
            </a:r>
            <a:endParaRPr kumimoji="0" lang="en-US"/>
          </a:p>
        </p:txBody>
      </p:sp>
      <p:sp>
        <p:nvSpPr>
          <p:cNvPr id="3" name="2 - Θέση κειμένου"/>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l-GR"/>
              <a:t>Kλικ για επεξεργασία των στυλ του υποδείγματος</a:t>
            </a:r>
          </a:p>
        </p:txBody>
      </p:sp>
      <p:sp>
        <p:nvSpPr>
          <p:cNvPr id="4" name="3 - Θέση περιεχομένου"/>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l-GR"/>
              <a:t>Kλικ για επεξεργασία των στυλ του υποδείγματος</a:t>
            </a:r>
          </a:p>
          <a:p>
            <a:pPr lvl="1" eaLnBrk="1" latinLnBrk="0" hangingPunct="1"/>
            <a:r>
              <a:rPr lang="el-GR"/>
              <a:t>Δεύτερου επιπέδου</a:t>
            </a:r>
          </a:p>
          <a:p>
            <a:pPr lvl="2" eaLnBrk="1" latinLnBrk="0" hangingPunct="1"/>
            <a:r>
              <a:rPr lang="el-GR"/>
              <a:t>Τρίτου επιπέδου</a:t>
            </a:r>
          </a:p>
          <a:p>
            <a:pPr lvl="3" eaLnBrk="1" latinLnBrk="0" hangingPunct="1"/>
            <a:r>
              <a:rPr lang="el-GR"/>
              <a:t>Τέταρτου επιπέδου</a:t>
            </a:r>
          </a:p>
          <a:p>
            <a:pPr lvl="4" eaLnBrk="1" latinLnBrk="0" hangingPunct="1"/>
            <a:r>
              <a:rPr lang="el-GR"/>
              <a:t>Πέμπτου επιπέδου</a:t>
            </a:r>
            <a:endParaRPr kumimoji="0" lang="en-US"/>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l-GR"/>
              <a:t>Kλικ για επεξεργασία του τίτλου</a:t>
            </a:r>
            <a:endParaRPr kumimoji="0" lang="en-US"/>
          </a:p>
        </p:txBody>
      </p:sp>
      <p:sp>
        <p:nvSpPr>
          <p:cNvPr id="3" name="2 - Θέση εικόνας"/>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l-GR">
                <a:solidFill>
                  <a:schemeClr val="lt1"/>
                </a:solidFill>
                <a:latin typeface="+mn-lt"/>
                <a:ea typeface="+mn-ea"/>
                <a:cs typeface="+mn-cs"/>
              </a:rPr>
              <a:t>Κάντε κλικ στο εικονίδιο για να προσθέσετε μια εικόνα</a:t>
            </a:r>
            <a:endParaRPr kumimoji="0" lang="en-US" dirty="0">
              <a:solidFill>
                <a:schemeClr val="lt1"/>
              </a:solidFill>
              <a:latin typeface="+mn-lt"/>
              <a:ea typeface="+mn-ea"/>
              <a:cs typeface="+mn-cs"/>
            </a:endParaRPr>
          </a:p>
        </p:txBody>
      </p:sp>
      <p:sp>
        <p:nvSpPr>
          <p:cNvPr id="4" name="3 - Θέση κειμένου"/>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l-GR"/>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kumimoji="0" lang="el-GR"/>
              <a:t>Kλικ για επεξεργασία του τίτλου</a:t>
            </a:r>
            <a:endParaRPr kumimoji="0" lang="en-US"/>
          </a:p>
        </p:txBody>
      </p:sp>
      <p:sp>
        <p:nvSpPr>
          <p:cNvPr id="3" name="2 - Θέση κατακόρυφου κειμένου"/>
          <p:cNvSpPr>
            <a:spLocks noGrp="1"/>
          </p:cNvSpPr>
          <p:nvPr>
            <p:ph type="body" orient="vert" idx="1"/>
          </p:nvPr>
        </p:nvSpPr>
        <p:spPr/>
        <p:txBody>
          <a:bodyPr vert="eaVert"/>
          <a:lstStyle/>
          <a:p>
            <a:pPr lvl="0" eaLnBrk="1" latinLnBrk="0" hangingPunct="1"/>
            <a:r>
              <a:rPr lang="el-GR"/>
              <a:t>Kλικ για επεξεργασία των στυλ του υποδείγματος</a:t>
            </a:r>
          </a:p>
          <a:p>
            <a:pPr lvl="1" eaLnBrk="1" latinLnBrk="0" hangingPunct="1"/>
            <a:r>
              <a:rPr lang="el-GR"/>
              <a:t>Δεύτερου επιπέδου</a:t>
            </a:r>
          </a:p>
          <a:p>
            <a:pPr lvl="2" eaLnBrk="1" latinLnBrk="0" hangingPunct="1"/>
            <a:r>
              <a:rPr lang="el-GR"/>
              <a:t>Τρίτου επιπέδου</a:t>
            </a:r>
          </a:p>
          <a:p>
            <a:pPr lvl="3" eaLnBrk="1" latinLnBrk="0" hangingPunct="1"/>
            <a:r>
              <a:rPr lang="el-GR"/>
              <a:t>Τέταρτου επιπέδου</a:t>
            </a:r>
          </a:p>
          <a:p>
            <a:pPr lvl="4" eaLnBrk="1" latinLnBrk="0" hangingPunct="1"/>
            <a:r>
              <a:rPr lang="el-GR"/>
              <a:t>Πέμπτου επιπέδου</a:t>
            </a:r>
            <a:endParaRPr kumimoji="0" lang="en-US"/>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kumimoji="0" lang="el-GR"/>
              <a:t>Kλικ για επεξεργασία του τίτλου</a:t>
            </a:r>
            <a:endParaRPr kumimoji="0" lang="en-US"/>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eaLnBrk="1" latinLnBrk="0" hangingPunct="1"/>
            <a:r>
              <a:rPr lang="el-GR"/>
              <a:t>Kλικ για επεξεργασία των στυλ του υποδείγματος</a:t>
            </a:r>
          </a:p>
          <a:p>
            <a:pPr lvl="1" eaLnBrk="1" latinLnBrk="0" hangingPunct="1"/>
            <a:r>
              <a:rPr lang="el-GR"/>
              <a:t>Δεύτερου επιπέδου</a:t>
            </a:r>
          </a:p>
          <a:p>
            <a:pPr lvl="2" eaLnBrk="1" latinLnBrk="0" hangingPunct="1"/>
            <a:r>
              <a:rPr lang="el-GR"/>
              <a:t>Τρίτου επιπέδου</a:t>
            </a:r>
          </a:p>
          <a:p>
            <a:pPr lvl="3" eaLnBrk="1" latinLnBrk="0" hangingPunct="1"/>
            <a:r>
              <a:rPr lang="el-GR"/>
              <a:t>Τέταρτου επιπέδου</a:t>
            </a:r>
          </a:p>
          <a:p>
            <a:pPr lvl="4" eaLnBrk="1" latinLnBrk="0" hangingPunct="1"/>
            <a:r>
              <a:rPr lang="el-GR"/>
              <a:t>Πέμπτου επιπέδου</a:t>
            </a:r>
            <a:endParaRPr kumimoji="0" lang="en-US"/>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20/3/2021</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2" name="21 - Θέση τίτλου"/>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l-GR"/>
              <a:t>Kλικ για επεξεργασία του τίτλου</a:t>
            </a:r>
            <a:endParaRPr kumimoji="0" lang="en-US"/>
          </a:p>
        </p:txBody>
      </p:sp>
      <p:sp>
        <p:nvSpPr>
          <p:cNvPr id="13" name="12 - Θέση κειμένου"/>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l-GR"/>
              <a:t>Kλικ για επεξεργασία των στυλ του υποδείγματος</a:t>
            </a:r>
          </a:p>
          <a:p>
            <a:pPr lvl="1" eaLnBrk="1" latinLnBrk="0" hangingPunct="1"/>
            <a:r>
              <a:rPr kumimoji="0" lang="el-GR"/>
              <a:t>Δεύτερου επιπέδου</a:t>
            </a:r>
          </a:p>
          <a:p>
            <a:pPr lvl="2" eaLnBrk="1" latinLnBrk="0" hangingPunct="1"/>
            <a:r>
              <a:rPr kumimoji="0" lang="el-GR"/>
              <a:t>Τρίτου επιπέδου</a:t>
            </a:r>
          </a:p>
          <a:p>
            <a:pPr lvl="3" eaLnBrk="1" latinLnBrk="0" hangingPunct="1"/>
            <a:r>
              <a:rPr kumimoji="0" lang="el-GR"/>
              <a:t>Τέταρτου επιπέδου</a:t>
            </a:r>
          </a:p>
          <a:p>
            <a:pPr lvl="4" eaLnBrk="1" latinLnBrk="0" hangingPunct="1"/>
            <a:r>
              <a:rPr kumimoji="0" lang="el-GR"/>
              <a:t>Πέμπτου επιπέδου</a:t>
            </a:r>
            <a:endParaRPr kumimoji="0" lang="en-US"/>
          </a:p>
        </p:txBody>
      </p:sp>
      <p:sp>
        <p:nvSpPr>
          <p:cNvPr id="14" name="13 - Θέση ημερομηνίας"/>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342CEA3-3058-4D43-AE35-B3DA76CB4003}" type="datetimeFigureOut">
              <a:rPr lang="el-GR" smtClean="0"/>
              <a:pPr/>
              <a:t>20/3/2021</a:t>
            </a:fld>
            <a:endParaRPr lang="el-GR"/>
          </a:p>
        </p:txBody>
      </p:sp>
      <p:sp>
        <p:nvSpPr>
          <p:cNvPr id="3" name="2 - Θέση υποσέλιδου"/>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l-GR"/>
          </a:p>
        </p:txBody>
      </p:sp>
      <p:sp>
        <p:nvSpPr>
          <p:cNvPr id="23" name="22 - Θέση αριθμού διαφάνειας"/>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D3F1D1C4-C2D9-4231-9FB2-B2D9D97AA41D}" type="slidenum">
              <a:rPr lang="el-GR" smtClean="0"/>
              <a:pPr/>
              <a:t>‹#›</a:t>
            </a:fld>
            <a:endParaRPr lang="el-G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2011354"/>
          </a:xfrm>
        </p:spPr>
        <p:txBody>
          <a:bodyPr>
            <a:normAutofit/>
          </a:bodyPr>
          <a:lstStyle/>
          <a:p>
            <a:r>
              <a:rPr lang="el-GR"/>
              <a:t>Η «διασυνδέσεις» της Υπηρεσίας Έγκαιρης Παρέμβασης στην Ψύχωση</a:t>
            </a:r>
          </a:p>
        </p:txBody>
      </p:sp>
      <p:sp>
        <p:nvSpPr>
          <p:cNvPr id="3" name="2 - Θέση περιεχομένου"/>
          <p:cNvSpPr>
            <a:spLocks noGrp="1"/>
          </p:cNvSpPr>
          <p:nvPr>
            <p:ph idx="1"/>
          </p:nvPr>
        </p:nvSpPr>
        <p:spPr>
          <a:xfrm>
            <a:off x="457200" y="3143248"/>
            <a:ext cx="8229600" cy="2982915"/>
          </a:xfrm>
        </p:spPr>
        <p:txBody>
          <a:bodyPr>
            <a:normAutofit/>
          </a:bodyPr>
          <a:lstStyle/>
          <a:p>
            <a:pPr>
              <a:buNone/>
            </a:pPr>
            <a:r>
              <a:rPr lang="el-GR"/>
              <a:t>                           Πέτρος Πετρίκης</a:t>
            </a:r>
          </a:p>
          <a:p>
            <a:pPr>
              <a:buNone/>
            </a:pPr>
            <a:r>
              <a:rPr lang="el-GR"/>
              <a:t>                Επίκουρος Καθηγητής Ψυχιατρικής</a:t>
            </a:r>
          </a:p>
          <a:p>
            <a:pPr>
              <a:buNone/>
            </a:pPr>
            <a:r>
              <a:rPr lang="el-GR"/>
              <a:t>                    του Πανεπιστημίου Ιωαννίνων                          </a:t>
            </a:r>
          </a:p>
          <a:p>
            <a:pPr>
              <a:buNone/>
            </a:pPr>
            <a:r>
              <a:rPr lang="el-GR"/>
              <a:t>            Επιστημονικά Υπεύθυνος της Υπηρεσίας</a:t>
            </a:r>
          </a:p>
          <a:p>
            <a:endParaRPr lang="el-G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a:t>Adolf Wölfli</a:t>
            </a:r>
            <a:endParaRPr lang="el-GR"/>
          </a:p>
        </p:txBody>
      </p:sp>
      <p:pic>
        <p:nvPicPr>
          <p:cNvPr id="4" name="3 - Θέση περιεχομένου" descr="adolf-wolfli3.jpg"/>
          <p:cNvPicPr>
            <a:picLocks noGrp="1" noChangeAspect="1"/>
          </p:cNvPicPr>
          <p:nvPr>
            <p:ph idx="1"/>
          </p:nvPr>
        </p:nvPicPr>
        <p:blipFill>
          <a:blip r:embed="rId2"/>
          <a:stretch>
            <a:fillRect/>
          </a:stretch>
        </p:blipFill>
        <p:spPr>
          <a:xfrm>
            <a:off x="357158" y="1428736"/>
            <a:ext cx="8215370" cy="4697427"/>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a:t>Ο ασθενής μέσα από τα λόγια του</a:t>
            </a:r>
          </a:p>
        </p:txBody>
      </p:sp>
      <p:sp>
        <p:nvSpPr>
          <p:cNvPr id="3" name="2 - Θέση περιεχομένου"/>
          <p:cNvSpPr>
            <a:spLocks noGrp="1"/>
          </p:cNvSpPr>
          <p:nvPr>
            <p:ph idx="1"/>
          </p:nvPr>
        </p:nvSpPr>
        <p:spPr/>
        <p:txBody>
          <a:bodyPr>
            <a:normAutofit/>
          </a:bodyPr>
          <a:lstStyle/>
          <a:p>
            <a:r>
              <a:rPr lang="el-GR"/>
              <a:t>« Στο βιούμενο σώμα οι μύες ορίζουν πύκνωση φορτίου, λυώνουν μεταλολικά ή αλλάζουν λιπική σύσταση(νερό) ως αναγνώριση ανάγκης επιβίωσης ιδεών και ατομικότητας. Από το θέμα αυτό βιωματικοί άνθρωποι υπάρχουν. Από τη χρήση κοκάλων ως πανοπλία στο ξύλο στο δέρμα ή πετσί ήξεραν πάντα η κάθε ιδέα σε πια σύσταση βασιζόταν. Το συναίσθημα είναι βιούμενο ως σώμα λόγω αντίδρασης»</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 Θέση περιεχομένου"/>
          <p:cNvSpPr>
            <a:spLocks noGrp="1"/>
          </p:cNvSpPr>
          <p:nvPr>
            <p:ph idx="1"/>
          </p:nvPr>
        </p:nvSpPr>
        <p:spPr/>
        <p:txBody>
          <a:bodyPr>
            <a:normAutofit/>
          </a:bodyPr>
          <a:lstStyle/>
          <a:p>
            <a:r>
              <a:rPr lang="el-GR"/>
              <a:t>«Η επίθεση στην επιτέχνη της Ψυχιατρικής με εκνεύρισε περισσότερο από κάθε επίθεση του Εγώ μου στο Εγώ μου βάσει θεωριών Ψυχολογίας.</a:t>
            </a:r>
          </a:p>
          <a:p>
            <a:r>
              <a:rPr lang="el-GR"/>
              <a:t>Θεωρίες Ψυχολογίας φτάνουν στους ορισμούς και σημασιολογίες ελληνικών και λατινικών λέξεων. Και ο δρόμος μέχρι εκεί η γραμματική και το συντακτικό ενός νομικού συντάγματος νόησης ανά νόηση.  Καθώς και πλεγματικού βιώματος. Πλέγμα ως μυστικό, γη και ύδωρ»</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 Θέση περιεχομένου"/>
          <p:cNvSpPr>
            <a:spLocks noGrp="1"/>
          </p:cNvSpPr>
          <p:nvPr>
            <p:ph idx="1"/>
          </p:nvPr>
        </p:nvSpPr>
        <p:spPr/>
        <p:txBody>
          <a:bodyPr>
            <a:normAutofit fontScale="92500"/>
          </a:bodyPr>
          <a:lstStyle/>
          <a:p>
            <a:r>
              <a:rPr lang="el-GR"/>
              <a:t>Η επαναφορά των συμπτωμάτων επήλθε ως κάποιο εσωτερικό σαμποτάζ. Φόβου μανίας, γνωσικής και ερωτικής-σκεπτόμενος για ανοιχτό πανεπιστήμιο. Ερωτευμένος ήμουν και έσπασα, άραγε οτιδήποτε διαβάσω και λατρέψω θα με λυγίσει πάλι?</a:t>
            </a:r>
          </a:p>
          <a:p>
            <a:r>
              <a:rPr lang="el-GR"/>
              <a:t>Όταν γράφω οι φωνές σιωπούν και οι εναλλαγές σε πεδία αντίληψης ανενεργά συνυπάρχουν. Τις εναλλαγές διάθεσης ή αλλιώς τις εναλλαγές ψύχωσης αντι-ψύχωσης ως εσωτερικές διαδικασίες τις αισθάνομαι οικείες, διότι ανέκαθεν τις απολάμβανα ταυτόχρονα, ως βιολογία και νόηση.  «Ψυχωτική αντίληψη».</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a:t>Adolph Wölfli</a:t>
            </a:r>
            <a:endParaRPr lang="el-GR"/>
          </a:p>
        </p:txBody>
      </p:sp>
      <p:pic>
        <p:nvPicPr>
          <p:cNvPr id="4" name="3 - Θέση περιεχομένου" descr="Adolf_W%C3%B6lfli_General_view_of_the_island_Neveranger,_1911.jpg"/>
          <p:cNvPicPr>
            <a:picLocks noGrp="1" noChangeAspect="1"/>
          </p:cNvPicPr>
          <p:nvPr>
            <p:ph idx="1"/>
          </p:nvPr>
        </p:nvPicPr>
        <p:blipFill>
          <a:blip r:embed="rId2"/>
          <a:stretch>
            <a:fillRect/>
          </a:stretch>
        </p:blipFill>
        <p:spPr>
          <a:xfrm>
            <a:off x="2488664" y="1600200"/>
            <a:ext cx="4166671" cy="4708525"/>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796908"/>
          </a:xfrm>
        </p:spPr>
        <p:txBody>
          <a:bodyPr/>
          <a:lstStyle/>
          <a:p>
            <a:r>
              <a:rPr lang="en-US"/>
              <a:t>Jean Dubuffet</a:t>
            </a:r>
            <a:endParaRPr lang="el-GR"/>
          </a:p>
        </p:txBody>
      </p:sp>
      <p:pic>
        <p:nvPicPr>
          <p:cNvPr id="4" name="3 - Θέση περιεχομένου" descr="dubuffet-025.jpg"/>
          <p:cNvPicPr>
            <a:picLocks noGrp="1" noChangeAspect="1"/>
          </p:cNvPicPr>
          <p:nvPr>
            <p:ph idx="1"/>
          </p:nvPr>
        </p:nvPicPr>
        <p:blipFill>
          <a:blip r:embed="rId2"/>
          <a:stretch>
            <a:fillRect/>
          </a:stretch>
        </p:blipFill>
        <p:spPr>
          <a:xfrm>
            <a:off x="714348" y="1000108"/>
            <a:ext cx="7858179" cy="5643602"/>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a:t>Η υπηρεσία έγκαιρης παρέμβασης στην ψύχωση</a:t>
            </a:r>
          </a:p>
        </p:txBody>
      </p:sp>
      <p:sp>
        <p:nvSpPr>
          <p:cNvPr id="3" name="2 - Θέση περιεχομένου"/>
          <p:cNvSpPr>
            <a:spLocks noGrp="1"/>
          </p:cNvSpPr>
          <p:nvPr>
            <p:ph idx="1"/>
          </p:nvPr>
        </p:nvSpPr>
        <p:spPr/>
        <p:txBody>
          <a:bodyPr>
            <a:normAutofit lnSpcReduction="10000"/>
          </a:bodyPr>
          <a:lstStyle/>
          <a:p>
            <a:r>
              <a:rPr lang="en-US"/>
              <a:t>H </a:t>
            </a:r>
            <a:r>
              <a:rPr lang="el-GR"/>
              <a:t>υπηρεσία Εγκαιρης Παρέμβασης στην Ψύχωση αντιμετωπίζει ασθενείς με ψύχωση που νοσούν για πρώτη φορά από ένα ψυχωτικό επεισόδιο.</a:t>
            </a:r>
          </a:p>
          <a:p>
            <a:r>
              <a:rPr lang="el-GR"/>
              <a:t>Η μοναδική τέτοια υπηρεσία μέχρι σήμερα στην Ελλάδα που στοχεύει στη φροντίδα των ασθενών και των οικογενειών τους με στόχο όχι μόνο την ύφεση των συμπτωμάτων αλλά την επάνοδο στην κοινότητα.</a:t>
            </a:r>
          </a:p>
          <a:p>
            <a:r>
              <a:rPr lang="el-GR"/>
              <a:t>Απαρτίζεται από ψυχίατρο, ειδικευόμενο ψυχίατρο, ψυχολόγο, νοσηλευτή, επισκέπτες υγείας, εργοθεραπευτές και κοινωνική λειτουργό.</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Η ακούσια νοσηλεία</a:t>
            </a:r>
          </a:p>
        </p:txBody>
      </p:sp>
      <p:sp>
        <p:nvSpPr>
          <p:cNvPr id="3" name="2 - Θέση περιεχομένου"/>
          <p:cNvSpPr>
            <a:spLocks noGrp="1"/>
          </p:cNvSpPr>
          <p:nvPr>
            <p:ph idx="1"/>
          </p:nvPr>
        </p:nvSpPr>
        <p:spPr/>
        <p:txBody>
          <a:bodyPr>
            <a:normAutofit fontScale="92500"/>
          </a:bodyPr>
          <a:lstStyle/>
          <a:p>
            <a:r>
              <a:rPr lang="el-GR"/>
              <a:t>Ένα μεγάλο ποσοστό ασθενών που αντιμετωπίζει η Υπηρεσία, περίπου το 70%, εισάγεται στην Ψυχιατρική Κλινική με τη διαδικασία της Εισαγγελικής παραγγελίας που οδηγεί συχνά σε ακούσια νοσηλεία.</a:t>
            </a:r>
          </a:p>
          <a:p>
            <a:r>
              <a:rPr lang="el-GR"/>
              <a:t>Στόχος μιας ακούσιας νοσηλείας είναι η αποτροπή  πράξεων του  που μπορεί να θέσουν σε κίνδυνο τη ζωή ή τη σωματική ακεραιότητα πάσχοντα ή άλλων και η αντιμετώπιση συμπτωμάτων σοβαρής ψυχικής νόσου όταν αναμένεται βελτίωσή τους από τη νοσηλεία- και πρέπει να διενεργείται με απόλυτο σεβασμό των δικαιωμάτων του ασθενούς.</a:t>
            </a:r>
          </a:p>
          <a:p>
            <a:endParaRPr lang="el-G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a:t>Η ακούσια νοσηλεία- κατάχρηση και στιγματισμός</a:t>
            </a:r>
          </a:p>
        </p:txBody>
      </p:sp>
      <p:sp>
        <p:nvSpPr>
          <p:cNvPr id="3" name="2 - Θέση περιεχομένου"/>
          <p:cNvSpPr>
            <a:spLocks noGrp="1"/>
          </p:cNvSpPr>
          <p:nvPr>
            <p:ph idx="1"/>
          </p:nvPr>
        </p:nvSpPr>
        <p:spPr/>
        <p:txBody>
          <a:bodyPr/>
          <a:lstStyle/>
          <a:p>
            <a:pPr>
              <a:buNone/>
            </a:pPr>
            <a:r>
              <a:rPr lang="el-GR"/>
              <a:t> Ο αυξημένος αριθμός εισαγγελικών παραγγελιών και ακουσίων νοσηλειών τα τελευταία χρόνια, ιδιαίτερα αλλά όχι μόνο για χρόνιους ασθενείς, αντανακλά σε μεγάλο βαθμό τις ελλείψεις/ ή και την αδυναμία  των ενδιάμεσων δομών φροντίδας αλλά και τις κοινωνικές αναπαραστάσεις περί ψυχικής ασθένειας και ψυχικά πάσχοντος.</a:t>
            </a:r>
          </a:p>
          <a:p>
            <a:pPr>
              <a:buNone/>
            </a:pPr>
            <a:r>
              <a:rPr lang="el-GR"/>
              <a:t>Κοινωνικές αναπαραστάσεις που επαυξάνουν το στίγμα και δυσχεραίνουν την αποδοχή των ψυχικά πασχόντων ως ισότιμων μελών της κοινωνίας μας.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Η μονάδα οξέων περιστατικών</a:t>
            </a:r>
          </a:p>
        </p:txBody>
      </p:sp>
      <p:sp>
        <p:nvSpPr>
          <p:cNvPr id="3" name="2 - Θέση περιεχομένου"/>
          <p:cNvSpPr>
            <a:spLocks noGrp="1"/>
          </p:cNvSpPr>
          <p:nvPr>
            <p:ph idx="1"/>
          </p:nvPr>
        </p:nvSpPr>
        <p:spPr/>
        <p:txBody>
          <a:bodyPr>
            <a:normAutofit fontScale="92500"/>
          </a:bodyPr>
          <a:lstStyle/>
          <a:p>
            <a:r>
              <a:rPr lang="el-GR"/>
              <a:t>Η Μονάδα Οξέων Περιστατικών αποτελεί τμήμα της αυξημένης φροντίδας της Ψυχιατρικής Κλινικής, από την οποία διαχωρίζεται μόνο με δύο κλειστές πόρτες.</a:t>
            </a:r>
          </a:p>
          <a:p>
            <a:r>
              <a:rPr lang="el-GR"/>
              <a:t>Στο τμήμα αυτό νοσηλεύονται ασθενείς με ακούσια νοσηλεία- ασθενείς πρώτου επεισοδίου και γενικά ασθενείς με οξεία συμπτωματολογία.</a:t>
            </a:r>
          </a:p>
          <a:p>
            <a:r>
              <a:rPr lang="en-US"/>
              <a:t>O </a:t>
            </a:r>
            <a:r>
              <a:rPr lang="fr-FR"/>
              <a:t> </a:t>
            </a:r>
            <a:r>
              <a:rPr lang="el-GR"/>
              <a:t>ρόλος των νοσηλευτών είναι κομβικής σημασίας εδώ για τον κατευνασμό και τη συμπόρευση με τον ασθενή στη δύσκολη εμπειρία από την οποία διέρχεται (και πέρα από τη νόσο εννοώ την επώδυνη εμπειρία της ακούσιας νοσηλείας και τον στιγματισμό)</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Η μονάδα οξέων περιστατικών</a:t>
            </a:r>
          </a:p>
        </p:txBody>
      </p:sp>
      <p:sp>
        <p:nvSpPr>
          <p:cNvPr id="3" name="2 - Θέση περιεχομένου"/>
          <p:cNvSpPr>
            <a:spLocks noGrp="1"/>
          </p:cNvSpPr>
          <p:nvPr>
            <p:ph idx="1"/>
          </p:nvPr>
        </p:nvSpPr>
        <p:spPr/>
        <p:txBody>
          <a:bodyPr>
            <a:normAutofit fontScale="85000" lnSpcReduction="20000"/>
          </a:bodyPr>
          <a:lstStyle/>
          <a:p>
            <a:r>
              <a:rPr lang="el-GR"/>
              <a:t>Στην ψυχολογική στήριξη των ασθενών αλλά και των οικογενειών τους  που βρίσκονται αντιμέτωπες με μια ιδιαίτερα σύνθετη και δύσκολη στο χειρισμό κατάσταση για πρώτη φορά συμβάλλουν ιδιαίτερα δύο από τις ψυχολόγους της κλινικής, επιφορτισμένες αντίστοιχα με τους ασθενείς της Έγκαιρης Παρέμβασης και της ΜΟΠ</a:t>
            </a:r>
            <a:r>
              <a:rPr lang="en-US"/>
              <a:t> </a:t>
            </a:r>
            <a:r>
              <a:rPr lang="el-GR"/>
              <a:t>.</a:t>
            </a:r>
          </a:p>
          <a:p>
            <a:r>
              <a:rPr lang="el-GR"/>
              <a:t>Ο στόχος όμως παραμένει η επανένταξη και  στον τομέα αυτό οι δύο εργαθεραπευτές που απασχολούνται  στη ΜΟΠ συμβάλλουν τα μέγιστα.</a:t>
            </a:r>
          </a:p>
          <a:p>
            <a:r>
              <a:rPr lang="el-GR"/>
              <a:t>Χώροι αναψυχής των ασθενών με τηλεόραση και επιτραπέζια παιχνίδια, βιβλιοθήκη, προαύλιος χώρος βοηθούν  στη διαχείριση των απογευματικών κυρίως ωρών-που περνούν πιο δύσκολα και πιο αργά για όλους τους νοσηλευόμενους.</a:t>
            </a:r>
          </a:p>
          <a:p>
            <a:pPr>
              <a:buNone/>
            </a:pPr>
            <a:endParaRPr lang="el-G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a:t>Τα ημι-διαπερατά όρια των δύο Τμημάτων της Κλινικής</a:t>
            </a:r>
          </a:p>
        </p:txBody>
      </p:sp>
      <p:sp>
        <p:nvSpPr>
          <p:cNvPr id="3" name="2 - Θέση περιεχομένου"/>
          <p:cNvSpPr>
            <a:spLocks noGrp="1"/>
          </p:cNvSpPr>
          <p:nvPr>
            <p:ph idx="1"/>
          </p:nvPr>
        </p:nvSpPr>
        <p:spPr/>
        <p:txBody>
          <a:bodyPr>
            <a:normAutofit lnSpcReduction="10000"/>
          </a:bodyPr>
          <a:lstStyle/>
          <a:p>
            <a:r>
              <a:rPr lang="el-GR"/>
              <a:t>Μιλήσαμε για δύο κλειστές πόρτες. </a:t>
            </a:r>
          </a:p>
          <a:p>
            <a:r>
              <a:rPr lang="el-GR"/>
              <a:t>Στην πραγματικότητα πρόκειται για ημι-διαπερατά και όχι στεγανά όρια ανάμεσα στα δύο τμήματα της κλινικής.</a:t>
            </a:r>
          </a:p>
          <a:p>
            <a:r>
              <a:rPr lang="el-GR"/>
              <a:t>Οι ασθενείς που νοσηλεύονται στη Μονάδα Οξέων, συνεχίζουν , μετά από σχετικά σύντομο χρονικό διάστημα , στη Βραχεία με τους συναδέλφους που έχουν την ευθύνη των ασθενών για το τμήμα αυτό, αλλά και ασθενείς που νοσηλεύονται στο Τμήμα Βραχείας Νοσηλείας μπορεί να μεταφερθούν στη ΜΟΠ, αν κριθεί αναγκαίο για την ασφάλειά τους.</a:t>
            </a:r>
            <a:endParaRPr lang="en-US"/>
          </a:p>
          <a:p>
            <a:endParaRPr lang="el-G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Αλλαγές που επέφερε η ΜΟΠ</a:t>
            </a:r>
          </a:p>
        </p:txBody>
      </p:sp>
      <p:sp>
        <p:nvSpPr>
          <p:cNvPr id="3" name="2 - Θέση περιεχομένου"/>
          <p:cNvSpPr>
            <a:spLocks noGrp="1"/>
          </p:cNvSpPr>
          <p:nvPr>
            <p:ph idx="1"/>
          </p:nvPr>
        </p:nvSpPr>
        <p:spPr/>
        <p:txBody>
          <a:bodyPr>
            <a:normAutofit lnSpcReduction="10000"/>
          </a:bodyPr>
          <a:lstStyle/>
          <a:p>
            <a:r>
              <a:rPr lang="fr-FR"/>
              <a:t>H </a:t>
            </a:r>
            <a:r>
              <a:rPr lang="el-GR"/>
              <a:t>ΜΟΠ</a:t>
            </a:r>
            <a:r>
              <a:rPr lang="fr-FR"/>
              <a:t> </a:t>
            </a:r>
            <a:r>
              <a:rPr lang="el-GR"/>
              <a:t>Διαθέτει 10 κλίνες, βρίσκεται εδώ και ένα χρόνο σε πλήρη λειτουργία.</a:t>
            </a:r>
          </a:p>
          <a:p>
            <a:r>
              <a:rPr lang="el-GR"/>
              <a:t>Χάρη στη λειτουργία της ΜΟΠ ο αριθμός των άκαιρων, παρά τις συστάσεις των θεραπόντων διακοπών νοσηλείας έχει μειωθεί δραματικά.</a:t>
            </a:r>
          </a:p>
          <a:p>
            <a:r>
              <a:rPr lang="el-GR"/>
              <a:t>Επίσης ο σωματικός περιορισμός έχει μειωθεί σημαντικότατα και πλέον μετράται σε ώρες.</a:t>
            </a:r>
          </a:p>
          <a:p>
            <a:r>
              <a:rPr lang="el-GR"/>
              <a:t>Από στατιστικά στοιχεία των τελευταίων μηνών για τους σωματικούς περιορισμούς προκύπτει ότι το μέσο χρονικό διάστημα ήταν 7,5 ώρες (μέγιστο 28- μικρότερο 1 ώρα)</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a:t>Η συνέχεια της θεραπείας εκτός νοσοκομείου</a:t>
            </a:r>
          </a:p>
        </p:txBody>
      </p:sp>
      <p:sp>
        <p:nvSpPr>
          <p:cNvPr id="3" name="2 - Θέση περιεχομένου"/>
          <p:cNvSpPr>
            <a:spLocks noGrp="1"/>
          </p:cNvSpPr>
          <p:nvPr>
            <p:ph idx="1"/>
          </p:nvPr>
        </p:nvSpPr>
        <p:spPr/>
        <p:txBody>
          <a:bodyPr>
            <a:normAutofit fontScale="92500" lnSpcReduction="20000"/>
          </a:bodyPr>
          <a:lstStyle/>
          <a:p>
            <a:r>
              <a:rPr lang="el-GR"/>
              <a:t>Η παρακολούθηση των ασθενών σε τακτά διαστήματα, εφόσον το επιθυμούν, συνεχίζεται μετά το πέρας της νοσηλείας τους στα Εξωτερικά Ιατρεία της Κλινικής κ δυνατλότητααι βέβαια παρέχεται από τους Επισκέπτες Υγείας η δυνατότητα κατ’ οίκων επισκέψεων των ασθενών και των οικογενειών τους.</a:t>
            </a:r>
          </a:p>
          <a:p>
            <a:r>
              <a:rPr lang="el-GR"/>
              <a:t>Εντονη είναι η επιθυμία όλων των εμπλεκόμενων για εξω-νοσοκομειακή παρακολούθηση, ιδιαίτερα των ασθενών που υπάγονται στην Υπηρεσία  της Έγκαιρης Παρέμβασης, όταν τουλάχιστον δεν απαιτούνται ειδικές παρακλινικές εξετάσεις, σύμφωνα και με τα διεθνή </a:t>
            </a:r>
            <a:r>
              <a:rPr lang="en-US"/>
              <a:t>standards.</a:t>
            </a:r>
          </a:p>
          <a:p>
            <a:r>
              <a:rPr lang="el-GR"/>
              <a:t>Ελπίζουμε, μέσα στον επόμενο χρόνο να την πραγματοποιήσουμε.</a:t>
            </a:r>
          </a:p>
          <a:p>
            <a:endParaRPr lang="el-G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a:t>Οι διασυνδέσεις της Έγκαιρης Παρέμβασης στην Ψύχωση</a:t>
            </a:r>
          </a:p>
        </p:txBody>
      </p:sp>
      <p:sp>
        <p:nvSpPr>
          <p:cNvPr id="3" name="2 - Θέση περιεχομένου"/>
          <p:cNvSpPr>
            <a:spLocks noGrp="1"/>
          </p:cNvSpPr>
          <p:nvPr>
            <p:ph idx="1"/>
          </p:nvPr>
        </p:nvSpPr>
        <p:spPr/>
        <p:txBody>
          <a:bodyPr/>
          <a:lstStyle/>
          <a:p>
            <a:r>
              <a:rPr lang="el-GR"/>
              <a:t>Η «διασύνδεση» της Έγκαιρης Παρέμβασης δεν περιορίζεται όμως μεταξύ των συνεργατών που την απαρτίζουν ή τις άλλες δομές της κλινικής- όπως η ΜΟΠ.</a:t>
            </a:r>
          </a:p>
          <a:p>
            <a:r>
              <a:rPr lang="el-GR"/>
              <a:t>Αφορά επίσης εξωνοσοκομειακές δομές κοινωνικής επανένταξης , απασχόλησης και αποκατάστασης.</a:t>
            </a:r>
          </a:p>
          <a:p>
            <a:pPr>
              <a:buNone/>
            </a:pPr>
            <a:endParaRPr lang="el-G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a:t>Οι διασυνδέσεις της Έγκαιρης Παρέμβασης</a:t>
            </a:r>
          </a:p>
        </p:txBody>
      </p:sp>
      <p:sp>
        <p:nvSpPr>
          <p:cNvPr id="3" name="2 - Θέση περιεχομένου"/>
          <p:cNvSpPr>
            <a:spLocks noGrp="1"/>
          </p:cNvSpPr>
          <p:nvPr>
            <p:ph idx="1"/>
          </p:nvPr>
        </p:nvSpPr>
        <p:spPr/>
        <p:txBody>
          <a:bodyPr>
            <a:normAutofit fontScale="77500" lnSpcReduction="20000"/>
          </a:bodyPr>
          <a:lstStyle/>
          <a:p>
            <a:r>
              <a:rPr lang="el-GR"/>
              <a:t>Και βέβαια αφορά τη συνεργασία με άλλες Κλινικές και Εργαστήρια με στόχο τον ευρύτερο δυνατό παρακλινικό και απεικονιστικό έλεγχο των ασθενών που βιώνουν ένα πρώτο ψυχωτικό επεισόδιο.</a:t>
            </a:r>
          </a:p>
          <a:p>
            <a:r>
              <a:rPr lang="el-GR"/>
              <a:t>Στο πλαίσιο αυτό διενεργείται ένας ευρύτατος έλεγχος μεταβολικών, ανοσολογικών, ορμονικών δεικτών- νευροψυχολογικών, πραγματολογικών δοκιμασιών-τεστ, </a:t>
            </a:r>
            <a:r>
              <a:rPr lang="en-US"/>
              <a:t> </a:t>
            </a:r>
            <a:r>
              <a:rPr lang="el-GR"/>
              <a:t>καρδιολογικός, απεικονιστικός έλεχος με </a:t>
            </a:r>
            <a:r>
              <a:rPr lang="en-US"/>
              <a:t>spect </a:t>
            </a:r>
            <a:r>
              <a:rPr lang="el-GR"/>
              <a:t>ή/και </a:t>
            </a:r>
            <a:r>
              <a:rPr lang="en-US"/>
              <a:t>MRI </a:t>
            </a:r>
            <a:r>
              <a:rPr lang="el-GR"/>
              <a:t>εγκεφάλου καθώς και χορήγηση ειδικών ερωτηματολογίων που εκτιμούν-πέραν των συμπτωμάτων της νόσου- το βαθμό εναισθησίας, το αντιλαμβανόμενο και βιωμένο στίγμα καθώς και την κοινωνική φοβία.</a:t>
            </a:r>
          </a:p>
          <a:p>
            <a:pPr>
              <a:buNone/>
            </a:pPr>
            <a:r>
              <a:rPr lang="el-GR"/>
              <a:t> Τέλος, επιγραμματικά θα αναφέρω την έγκαιρη χρήση κλοζαπίνης   για τις ανθιστάμενες στη θεραπεία με άλλα αντιψυχωτικά περιπτώσεις με παράλληλη μέτρηση των επιπέδων της στο  αίμα</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914400" y="500042"/>
            <a:ext cx="8229600" cy="2000264"/>
          </a:xfrm>
        </p:spPr>
        <p:txBody>
          <a:bodyPr>
            <a:normAutofit/>
          </a:bodyPr>
          <a:lstStyle/>
          <a:p>
            <a:r>
              <a:rPr lang="el-GR" sz="2400"/>
              <a:t>Θερμές ευχαριστίες  στους «εξωτερικούς συνεργάτες» της Υπηρεσίας</a:t>
            </a:r>
          </a:p>
        </p:txBody>
      </p:sp>
      <p:sp>
        <p:nvSpPr>
          <p:cNvPr id="3" name="2 - Θέση περιεχομένου"/>
          <p:cNvSpPr>
            <a:spLocks noGrp="1"/>
          </p:cNvSpPr>
          <p:nvPr>
            <p:ph idx="1"/>
          </p:nvPr>
        </p:nvSpPr>
        <p:spPr>
          <a:xfrm>
            <a:off x="457200" y="1928802"/>
            <a:ext cx="8229600" cy="4714908"/>
          </a:xfrm>
          <a:ln>
            <a:solidFill>
              <a:schemeClr val="accent1"/>
            </a:solidFill>
          </a:ln>
        </p:spPr>
        <p:txBody>
          <a:bodyPr>
            <a:normAutofit fontScale="77500" lnSpcReduction="20000"/>
          </a:bodyPr>
          <a:lstStyle/>
          <a:p>
            <a:r>
              <a:rPr lang="el-GR" sz="3100"/>
              <a:t>Παρασκευή Βούλγαρη, Καθηγήτρια Ρευματολογίας-Ανοσολογίας.</a:t>
            </a:r>
          </a:p>
          <a:p>
            <a:r>
              <a:rPr lang="el-GR" sz="3100"/>
              <a:t>Γκόλφω Μαγγίνη, Καθηγήτρια Φιλοσοφίας, Τμήμα Φιλοσοφίας –Πανεπιστήμιο Ιωαννίνων</a:t>
            </a:r>
          </a:p>
          <a:p>
            <a:r>
              <a:rPr lang="el-GR" sz="3100"/>
              <a:t>Ελένη Αρετούλη, Αναπληρώτρια Καθηγήτρια Νευροψυχολογίας</a:t>
            </a:r>
          </a:p>
          <a:p>
            <a:r>
              <a:rPr lang="el-GR" sz="3100"/>
              <a:t>Κατερίνα Αντωνίου, Αναπληρώτρια Καθηγήτρια Φαρμακολογίας</a:t>
            </a:r>
          </a:p>
          <a:p>
            <a:r>
              <a:rPr lang="el-GR" sz="3100"/>
              <a:t>Βασιλική Μπούμπα, Αναπληρώτρια Καθηγήτρια Ιατροδικαστικής-Τοξικολογίας</a:t>
            </a:r>
          </a:p>
          <a:p>
            <a:r>
              <a:rPr lang="el-GR" sz="3100"/>
              <a:t>Κατερίνα Νάκα, Αναπληρώτρια Καθηγήτρια Καρδιολογίας</a:t>
            </a:r>
          </a:p>
          <a:p>
            <a:r>
              <a:rPr lang="el-GR" sz="3100"/>
              <a:t>Ευγενία Τόκη, Αναπληρώτρια Καθηγήτρια Πληροφορικής-Τμήμα Λογοθεραπείας</a:t>
            </a:r>
          </a:p>
          <a:p>
            <a:endParaRPr lang="el-GR" sz="3100"/>
          </a:p>
          <a:p>
            <a:endParaRPr lang="el-G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914400" y="500042"/>
            <a:ext cx="8229600" cy="2000264"/>
          </a:xfrm>
        </p:spPr>
        <p:txBody>
          <a:bodyPr>
            <a:normAutofit/>
          </a:bodyPr>
          <a:lstStyle/>
          <a:p>
            <a:r>
              <a:rPr lang="el-GR" sz="2400"/>
              <a:t>Θερμές ευχαριστίες  στους «εξωτερικούς συνεργάτες» της Υπηρεσίας</a:t>
            </a:r>
          </a:p>
        </p:txBody>
      </p:sp>
      <p:sp>
        <p:nvSpPr>
          <p:cNvPr id="3" name="2 - Θέση περιεχομένου"/>
          <p:cNvSpPr>
            <a:spLocks noGrp="1"/>
          </p:cNvSpPr>
          <p:nvPr>
            <p:ph idx="1"/>
          </p:nvPr>
        </p:nvSpPr>
        <p:spPr>
          <a:xfrm>
            <a:off x="457200" y="2143116"/>
            <a:ext cx="8229600" cy="4166244"/>
          </a:xfrm>
          <a:ln>
            <a:solidFill>
              <a:schemeClr val="accent1"/>
            </a:solidFill>
          </a:ln>
        </p:spPr>
        <p:txBody>
          <a:bodyPr>
            <a:normAutofit fontScale="85000" lnSpcReduction="10000"/>
          </a:bodyPr>
          <a:lstStyle/>
          <a:p>
            <a:endParaRPr lang="el-GR" dirty="0"/>
          </a:p>
          <a:p>
            <a:r>
              <a:rPr lang="el-GR" dirty="0"/>
              <a:t>Βασιλική </a:t>
            </a:r>
            <a:r>
              <a:rPr lang="el-GR" dirty="0" err="1"/>
              <a:t>Σιαφάκα</a:t>
            </a:r>
            <a:r>
              <a:rPr lang="el-GR" dirty="0"/>
              <a:t>, Αναπληρώτρια Καθηγήτρια Ψυχολογίας- Τμήμα </a:t>
            </a:r>
            <a:r>
              <a:rPr lang="el-GR" dirty="0" err="1"/>
              <a:t>Λογοθεραπείας</a:t>
            </a:r>
            <a:endParaRPr lang="el-GR" dirty="0"/>
          </a:p>
          <a:p>
            <a:r>
              <a:rPr lang="el-GR" dirty="0"/>
              <a:t>Χρύσα </a:t>
            </a:r>
            <a:r>
              <a:rPr lang="el-GR" dirty="0" err="1"/>
              <a:t>Σιώκα</a:t>
            </a:r>
            <a:r>
              <a:rPr lang="el-GR" dirty="0"/>
              <a:t>, Επίκουρη Καθηγήτρια Πυρηνικής Ιατρικής</a:t>
            </a:r>
          </a:p>
          <a:p>
            <a:r>
              <a:rPr lang="el-GR" dirty="0" err="1"/>
              <a:t>Μιχαέλα</a:t>
            </a:r>
            <a:r>
              <a:rPr lang="el-GR" dirty="0"/>
              <a:t> Φίλιου, Επίκουρη Καθηγήτρια Γενετικής-ΒΕΤ</a:t>
            </a:r>
          </a:p>
          <a:p>
            <a:r>
              <a:rPr lang="el-GR" dirty="0"/>
              <a:t>Σπύρο </a:t>
            </a:r>
            <a:r>
              <a:rPr lang="el-GR" dirty="0" err="1"/>
              <a:t>Κονιτσιώτη</a:t>
            </a:r>
            <a:r>
              <a:rPr lang="el-GR" dirty="0"/>
              <a:t>, Καθηγητή Νευρολογίας</a:t>
            </a:r>
          </a:p>
          <a:p>
            <a:r>
              <a:rPr lang="el-GR" dirty="0"/>
              <a:t>Στυλιανό Τίγκα, Επίκουρο Καθηγητή Ενδοκρινολογίας</a:t>
            </a:r>
          </a:p>
          <a:p>
            <a:r>
              <a:rPr lang="el-GR" dirty="0"/>
              <a:t>Γιώργο </a:t>
            </a:r>
            <a:r>
              <a:rPr lang="el-GR" dirty="0" err="1"/>
              <a:t>Λεονταρίτη</a:t>
            </a:r>
            <a:r>
              <a:rPr lang="el-GR" dirty="0"/>
              <a:t>, Επίκουρο Καθηγητή Φαρμακολογίας</a:t>
            </a:r>
          </a:p>
          <a:p>
            <a:r>
              <a:rPr lang="el-GR" dirty="0" err="1"/>
              <a:t>Αλέξαντρο</a:t>
            </a:r>
            <a:r>
              <a:rPr lang="el-GR" dirty="0"/>
              <a:t> </a:t>
            </a:r>
            <a:r>
              <a:rPr lang="el-GR" dirty="0" err="1"/>
              <a:t>Τζάλλα</a:t>
            </a:r>
            <a:r>
              <a:rPr lang="el-GR" dirty="0"/>
              <a:t>, Επίκουρο Καθηγητή Πληροφορικής.</a:t>
            </a:r>
          </a:p>
          <a:p>
            <a:pPr>
              <a:buNone/>
            </a:pPr>
            <a:r>
              <a:rPr lang="el-GR" dirty="0"/>
              <a:t> </a:t>
            </a:r>
          </a:p>
          <a:p>
            <a:endParaRPr lang="el-G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Αποκορύφωμα">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Αποκορύφωμα">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Αποκορύφωμα">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432</TotalTime>
  <Words>1208</Words>
  <Application>Microsoft Office PowerPoint</Application>
  <PresentationFormat>Προβολή στην οθόνη (4:3)</PresentationFormat>
  <Paragraphs>70</Paragraphs>
  <Slides>19</Slides>
  <Notes>0</Notes>
  <HiddenSlides>0</HiddenSlides>
  <MMClips>0</MMClips>
  <ScaleCrop>false</ScaleCrop>
  <HeadingPairs>
    <vt:vector size="6" baseType="variant">
      <vt:variant>
        <vt:lpstr>Γραμματοσειρές που χρησιμοποιούνται</vt:lpstr>
      </vt:variant>
      <vt:variant>
        <vt:i4>7</vt:i4>
      </vt:variant>
      <vt:variant>
        <vt:lpstr>Θέμα</vt:lpstr>
      </vt:variant>
      <vt:variant>
        <vt:i4>1</vt:i4>
      </vt:variant>
      <vt:variant>
        <vt:lpstr>Τίτλοι διαφανειών</vt:lpstr>
      </vt:variant>
      <vt:variant>
        <vt:i4>19</vt:i4>
      </vt:variant>
    </vt:vector>
  </HeadingPairs>
  <TitlesOfParts>
    <vt:vector size="27" baseType="lpstr">
      <vt:lpstr>Arial</vt:lpstr>
      <vt:lpstr>Book Antiqua</vt:lpstr>
      <vt:lpstr>Lucida Sans</vt:lpstr>
      <vt:lpstr>Times New Roman</vt:lpstr>
      <vt:lpstr>Wingdings</vt:lpstr>
      <vt:lpstr>Wingdings 2</vt:lpstr>
      <vt:lpstr>Wingdings 3</vt:lpstr>
      <vt:lpstr>Αποκορύφωμα</vt:lpstr>
      <vt:lpstr>Η «διασυνδέσεις» της Υπηρεσίας Έγκαιρης Παρέμβασης στην Ψύχωση</vt:lpstr>
      <vt:lpstr>Adolf Wölfli</vt:lpstr>
      <vt:lpstr>Ο ασθενής μέσα από τα λόγια του</vt:lpstr>
      <vt:lpstr>Παρουσίαση του PowerPoint</vt:lpstr>
      <vt:lpstr>Παρουσίαση του PowerPoint</vt:lpstr>
      <vt:lpstr>Adolph Wölfli</vt:lpstr>
      <vt:lpstr>Jean Dubuffet</vt:lpstr>
      <vt:lpstr>Η υπηρεσία έγκαιρης παρέμβασης στην ψύχωση</vt:lpstr>
      <vt:lpstr>Η ακούσια νοσηλεία</vt:lpstr>
      <vt:lpstr>Η ακούσια νοσηλεία- κατάχρηση και στιγματισμός</vt:lpstr>
      <vt:lpstr>Η μονάδα οξέων περιστατικών</vt:lpstr>
      <vt:lpstr>Η μονάδα οξέων περιστατικών</vt:lpstr>
      <vt:lpstr>Τα ημι-διαπερατά όρια των δύο Τμημάτων της Κλινικής</vt:lpstr>
      <vt:lpstr>Αλλαγές που επέφερε η ΜΟΠ</vt:lpstr>
      <vt:lpstr>Η συνέχεια της θεραπείας εκτός νοσοκομείου</vt:lpstr>
      <vt:lpstr>Οι διασυνδέσεις της Έγκαιρης Παρέμβασης στην Ψύχωση</vt:lpstr>
      <vt:lpstr>Οι διασυνδέσεις της Έγκαιρης Παρέμβασης</vt:lpstr>
      <vt:lpstr>Θερμές ευχαριστίες  στους «εξωτερικούς συνεργάτες» της Υπηρεσίας</vt:lpstr>
      <vt:lpstr>Θερμές ευχαριστίες  στους «εξωτερικούς συνεργάτες» της Υπηρεσίας</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aa</dc:creator>
  <cp:lastModifiedBy>ΑΓΛΑΪΑ ΑΓΓΕΛΗ</cp:lastModifiedBy>
  <cp:revision>61</cp:revision>
  <dcterms:modified xsi:type="dcterms:W3CDTF">2021-03-20T15:49:53Z</dcterms:modified>
</cp:coreProperties>
</file>