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F4C3DC07-540B-4B99-88E4-5267C1D6EE60}"/>
              </a:ext>
            </a:extLst>
          </p:cNvPr>
          <p:cNvSpPr>
            <a:spLocks noGrp="1"/>
          </p:cNvSpPr>
          <p:nvPr>
            <p:ph type="ctrTitle"/>
          </p:nvPr>
        </p:nvSpPr>
        <p:spPr>
          <a:xfrm>
            <a:off x="1524000" y="1122363"/>
            <a:ext cx="9144000" cy="2387600"/>
          </a:xfrm>
        </p:spPr>
        <p:txBody>
          <a:bodyPr anchor="b"/>
          <a:lstStyle>
            <a:lvl1pPr algn="ctr">
              <a:defRPr sz="6000"/>
            </a:lvl1pPr>
          </a:lstStyle>
          <a:p>
            <a:r>
              <a:rPr lang="el-GR"/>
              <a:t>Κάντε κλικ για να επεξεργαστείτε τον τίτλο υποδείγματος</a:t>
            </a:r>
          </a:p>
        </p:txBody>
      </p:sp>
      <p:sp>
        <p:nvSpPr>
          <p:cNvPr id="3" name="Υπότιτλος 2">
            <a:extLst>
              <a:ext uri="{FF2B5EF4-FFF2-40B4-BE49-F238E27FC236}">
                <a16:creationId xmlns:a16="http://schemas.microsoft.com/office/drawing/2014/main" id="{D1DAE826-38A6-4287-9916-E6155EBE3F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l-GR"/>
              <a:t>Κάντε κλικ για να επεξεργαστείτε τον υπότιτλο του υποδείγματος</a:t>
            </a:r>
          </a:p>
        </p:txBody>
      </p:sp>
      <p:sp>
        <p:nvSpPr>
          <p:cNvPr id="4" name="Θέση ημερομηνίας 3">
            <a:extLst>
              <a:ext uri="{FF2B5EF4-FFF2-40B4-BE49-F238E27FC236}">
                <a16:creationId xmlns:a16="http://schemas.microsoft.com/office/drawing/2014/main" id="{FF8F40F2-0C40-4E1A-9A81-9776095574E3}"/>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5" name="Θέση υποσέλιδου 4">
            <a:extLst>
              <a:ext uri="{FF2B5EF4-FFF2-40B4-BE49-F238E27FC236}">
                <a16:creationId xmlns:a16="http://schemas.microsoft.com/office/drawing/2014/main" id="{BB53896E-C68E-4B01-A689-F279C157D323}"/>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5E61DF2C-5EE1-4566-9F7F-9FBB0DE836BF}"/>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3898436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2C492950-4E82-427D-818C-7F75447B9362}"/>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περιεχομένου 2">
            <a:extLst>
              <a:ext uri="{FF2B5EF4-FFF2-40B4-BE49-F238E27FC236}">
                <a16:creationId xmlns:a16="http://schemas.microsoft.com/office/drawing/2014/main" id="{60B33970-9B4D-4F0B-9121-7AFB73852626}"/>
              </a:ext>
            </a:extLst>
          </p:cNvPr>
          <p:cNvSpPr>
            <a:spLocks noGrp="1"/>
          </p:cNvSpPr>
          <p:nvPr>
            <p:ph idx="1"/>
          </p:nvPr>
        </p:nvSpPr>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id="{471F56C7-FBC0-428C-A420-835BE45E0559}"/>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5" name="Θέση υποσέλιδου 4">
            <a:extLst>
              <a:ext uri="{FF2B5EF4-FFF2-40B4-BE49-F238E27FC236}">
                <a16:creationId xmlns:a16="http://schemas.microsoft.com/office/drawing/2014/main" id="{0EF27207-AC84-4FB6-8D93-BEF490980ED2}"/>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77478A52-5643-4D7A-A2DC-0BAB2C50FB0B}"/>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836462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FD2089E0-0285-40A5-B048-CE86B6221056}"/>
              </a:ext>
            </a:extLst>
          </p:cNvPr>
          <p:cNvSpPr>
            <a:spLocks noGrp="1"/>
          </p:cNvSpPr>
          <p:nvPr>
            <p:ph type="title"/>
          </p:nvPr>
        </p:nvSpPr>
        <p:spPr>
          <a:xfrm>
            <a:off x="831850" y="1709738"/>
            <a:ext cx="10515600" cy="2852737"/>
          </a:xfrm>
        </p:spPr>
        <p:txBody>
          <a:bodyPr anchor="b"/>
          <a:lstStyle>
            <a:lvl1pPr>
              <a:defRPr sz="6000"/>
            </a:lvl1p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id="{4F6E6722-C802-4411-B609-F33D647E313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l-GR"/>
              <a:t>Στυλ κειμένου υποδείγματος</a:t>
            </a:r>
          </a:p>
        </p:txBody>
      </p:sp>
      <p:sp>
        <p:nvSpPr>
          <p:cNvPr id="4" name="Θέση ημερομηνίας 3">
            <a:extLst>
              <a:ext uri="{FF2B5EF4-FFF2-40B4-BE49-F238E27FC236}">
                <a16:creationId xmlns:a16="http://schemas.microsoft.com/office/drawing/2014/main" id="{59D6B3A3-7719-40D0-88E0-9BF371E207EF}"/>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5" name="Θέση υποσέλιδου 4">
            <a:extLst>
              <a:ext uri="{FF2B5EF4-FFF2-40B4-BE49-F238E27FC236}">
                <a16:creationId xmlns:a16="http://schemas.microsoft.com/office/drawing/2014/main" id="{19F64156-10B5-4B97-86F5-E968A37A6479}"/>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9B450B74-1A68-4F2A-8B31-3EFA47463B9B}"/>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826767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5FD74F9D-3F02-4972-BCA2-76D9D14D4ED6}"/>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περιεχομένου 2">
            <a:extLst>
              <a:ext uri="{FF2B5EF4-FFF2-40B4-BE49-F238E27FC236}">
                <a16:creationId xmlns:a16="http://schemas.microsoft.com/office/drawing/2014/main" id="{C59F23E2-D10D-4D88-9F2C-21A7FAFF4A40}"/>
              </a:ext>
            </a:extLst>
          </p:cNvPr>
          <p:cNvSpPr>
            <a:spLocks noGrp="1"/>
          </p:cNvSpPr>
          <p:nvPr>
            <p:ph sz="half" idx="1"/>
          </p:nvPr>
        </p:nvSpPr>
        <p:spPr>
          <a:xfrm>
            <a:off x="838200" y="1825625"/>
            <a:ext cx="5181600" cy="435133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περιεχομένου 3">
            <a:extLst>
              <a:ext uri="{FF2B5EF4-FFF2-40B4-BE49-F238E27FC236}">
                <a16:creationId xmlns:a16="http://schemas.microsoft.com/office/drawing/2014/main" id="{6DEAF949-01DE-46A4-B247-0A5A966A877A}"/>
              </a:ext>
            </a:extLst>
          </p:cNvPr>
          <p:cNvSpPr>
            <a:spLocks noGrp="1"/>
          </p:cNvSpPr>
          <p:nvPr>
            <p:ph sz="half" idx="2"/>
          </p:nvPr>
        </p:nvSpPr>
        <p:spPr>
          <a:xfrm>
            <a:off x="6172200" y="1825625"/>
            <a:ext cx="5181600" cy="435133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5" name="Θέση ημερομηνίας 4">
            <a:extLst>
              <a:ext uri="{FF2B5EF4-FFF2-40B4-BE49-F238E27FC236}">
                <a16:creationId xmlns:a16="http://schemas.microsoft.com/office/drawing/2014/main" id="{46A15C82-1E14-416E-9DE3-1D1FC9585986}"/>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6" name="Θέση υποσέλιδου 5">
            <a:extLst>
              <a:ext uri="{FF2B5EF4-FFF2-40B4-BE49-F238E27FC236}">
                <a16:creationId xmlns:a16="http://schemas.microsoft.com/office/drawing/2014/main" id="{37AAD268-7C55-414E-AC38-F501BAAB5191}"/>
              </a:ext>
            </a:extLst>
          </p:cNvPr>
          <p:cNvSpPr>
            <a:spLocks noGrp="1"/>
          </p:cNvSpPr>
          <p:nvPr>
            <p:ph type="ftr" sz="quarter" idx="11"/>
          </p:nvPr>
        </p:nvSpPr>
        <p:spPr/>
        <p:txBody>
          <a:bodyPr/>
          <a:lstStyle/>
          <a:p>
            <a:endParaRPr lang="el-GR"/>
          </a:p>
        </p:txBody>
      </p:sp>
      <p:sp>
        <p:nvSpPr>
          <p:cNvPr id="7" name="Θέση αριθμού διαφάνειας 6">
            <a:extLst>
              <a:ext uri="{FF2B5EF4-FFF2-40B4-BE49-F238E27FC236}">
                <a16:creationId xmlns:a16="http://schemas.microsoft.com/office/drawing/2014/main" id="{3A24D3C5-DF5A-40F6-AF64-DD6103A6625B}"/>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4282010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D9D0E767-4DB6-445E-B268-C0CD26634D41}"/>
              </a:ext>
            </a:extLst>
          </p:cNvPr>
          <p:cNvSpPr>
            <a:spLocks noGrp="1"/>
          </p:cNvSpPr>
          <p:nvPr>
            <p:ph type="title"/>
          </p:nvPr>
        </p:nvSpPr>
        <p:spPr>
          <a:xfrm>
            <a:off x="839788" y="365125"/>
            <a:ext cx="10515600" cy="1325563"/>
          </a:xfrm>
        </p:spPr>
        <p:txBody>
          <a:body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id="{E07EFD89-6D96-4EBF-9D22-4EC5B81F6C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κειμένου υποδείγματος</a:t>
            </a:r>
          </a:p>
        </p:txBody>
      </p:sp>
      <p:sp>
        <p:nvSpPr>
          <p:cNvPr id="4" name="Θέση περιεχομένου 3">
            <a:extLst>
              <a:ext uri="{FF2B5EF4-FFF2-40B4-BE49-F238E27FC236}">
                <a16:creationId xmlns:a16="http://schemas.microsoft.com/office/drawing/2014/main" id="{446F4A0B-57DC-4DEF-B052-5900B0498F54}"/>
              </a:ext>
            </a:extLst>
          </p:cNvPr>
          <p:cNvSpPr>
            <a:spLocks noGrp="1"/>
          </p:cNvSpPr>
          <p:nvPr>
            <p:ph sz="half" idx="2"/>
          </p:nvPr>
        </p:nvSpPr>
        <p:spPr>
          <a:xfrm>
            <a:off x="839788" y="2505075"/>
            <a:ext cx="5157787" cy="368458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5" name="Θέση κειμένου 4">
            <a:extLst>
              <a:ext uri="{FF2B5EF4-FFF2-40B4-BE49-F238E27FC236}">
                <a16:creationId xmlns:a16="http://schemas.microsoft.com/office/drawing/2014/main" id="{B0DA97BC-5E33-449F-8050-2751E7C70B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κειμένου υποδείγματος</a:t>
            </a:r>
          </a:p>
        </p:txBody>
      </p:sp>
      <p:sp>
        <p:nvSpPr>
          <p:cNvPr id="6" name="Θέση περιεχομένου 5">
            <a:extLst>
              <a:ext uri="{FF2B5EF4-FFF2-40B4-BE49-F238E27FC236}">
                <a16:creationId xmlns:a16="http://schemas.microsoft.com/office/drawing/2014/main" id="{9D34DEC7-4773-4236-88AF-E5E6F8EA4577}"/>
              </a:ext>
            </a:extLst>
          </p:cNvPr>
          <p:cNvSpPr>
            <a:spLocks noGrp="1"/>
          </p:cNvSpPr>
          <p:nvPr>
            <p:ph sz="quarter" idx="4"/>
          </p:nvPr>
        </p:nvSpPr>
        <p:spPr>
          <a:xfrm>
            <a:off x="6172200" y="2505075"/>
            <a:ext cx="5183188" cy="368458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7" name="Θέση ημερομηνίας 6">
            <a:extLst>
              <a:ext uri="{FF2B5EF4-FFF2-40B4-BE49-F238E27FC236}">
                <a16:creationId xmlns:a16="http://schemas.microsoft.com/office/drawing/2014/main" id="{C6E693B8-92C5-42AA-BC20-43A989BC6B68}"/>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8" name="Θέση υποσέλιδου 7">
            <a:extLst>
              <a:ext uri="{FF2B5EF4-FFF2-40B4-BE49-F238E27FC236}">
                <a16:creationId xmlns:a16="http://schemas.microsoft.com/office/drawing/2014/main" id="{E9EF5A03-BDC4-4F2C-BE7E-EEAFDB5873D5}"/>
              </a:ext>
            </a:extLst>
          </p:cNvPr>
          <p:cNvSpPr>
            <a:spLocks noGrp="1"/>
          </p:cNvSpPr>
          <p:nvPr>
            <p:ph type="ftr" sz="quarter" idx="11"/>
          </p:nvPr>
        </p:nvSpPr>
        <p:spPr/>
        <p:txBody>
          <a:bodyPr/>
          <a:lstStyle/>
          <a:p>
            <a:endParaRPr lang="el-GR"/>
          </a:p>
        </p:txBody>
      </p:sp>
      <p:sp>
        <p:nvSpPr>
          <p:cNvPr id="9" name="Θέση αριθμού διαφάνειας 8">
            <a:extLst>
              <a:ext uri="{FF2B5EF4-FFF2-40B4-BE49-F238E27FC236}">
                <a16:creationId xmlns:a16="http://schemas.microsoft.com/office/drawing/2014/main" id="{0848E993-C443-4F16-A594-74CABD636141}"/>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1483859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CA686AC7-217C-4C88-A271-497F4664BC4D}"/>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ημερομηνίας 2">
            <a:extLst>
              <a:ext uri="{FF2B5EF4-FFF2-40B4-BE49-F238E27FC236}">
                <a16:creationId xmlns:a16="http://schemas.microsoft.com/office/drawing/2014/main" id="{68F2848F-1B66-4968-ACC0-B411455E19AE}"/>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4" name="Θέση υποσέλιδου 3">
            <a:extLst>
              <a:ext uri="{FF2B5EF4-FFF2-40B4-BE49-F238E27FC236}">
                <a16:creationId xmlns:a16="http://schemas.microsoft.com/office/drawing/2014/main" id="{75475EA3-E335-41A9-A343-9FBB75268C5D}"/>
              </a:ext>
            </a:extLst>
          </p:cNvPr>
          <p:cNvSpPr>
            <a:spLocks noGrp="1"/>
          </p:cNvSpPr>
          <p:nvPr>
            <p:ph type="ftr" sz="quarter" idx="11"/>
          </p:nvPr>
        </p:nvSpPr>
        <p:spPr/>
        <p:txBody>
          <a:bodyPr/>
          <a:lstStyle/>
          <a:p>
            <a:endParaRPr lang="el-GR"/>
          </a:p>
        </p:txBody>
      </p:sp>
      <p:sp>
        <p:nvSpPr>
          <p:cNvPr id="5" name="Θέση αριθμού διαφάνειας 4">
            <a:extLst>
              <a:ext uri="{FF2B5EF4-FFF2-40B4-BE49-F238E27FC236}">
                <a16:creationId xmlns:a16="http://schemas.microsoft.com/office/drawing/2014/main" id="{42DE3D9A-5A1D-4FBD-A945-7E7804C85C29}"/>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3166995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ό">
    <p:spTree>
      <p:nvGrpSpPr>
        <p:cNvPr id="1" name=""/>
        <p:cNvGrpSpPr/>
        <p:nvPr/>
      </p:nvGrpSpPr>
      <p:grpSpPr>
        <a:xfrm>
          <a:off x="0" y="0"/>
          <a:ext cx="0" cy="0"/>
          <a:chOff x="0" y="0"/>
          <a:chExt cx="0" cy="0"/>
        </a:xfrm>
      </p:grpSpPr>
      <p:sp>
        <p:nvSpPr>
          <p:cNvPr id="2" name="Θέση ημερομηνίας 1">
            <a:extLst>
              <a:ext uri="{FF2B5EF4-FFF2-40B4-BE49-F238E27FC236}">
                <a16:creationId xmlns:a16="http://schemas.microsoft.com/office/drawing/2014/main" id="{8B1F3753-B1BA-418D-8817-B7C3EB556694}"/>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3" name="Θέση υποσέλιδου 2">
            <a:extLst>
              <a:ext uri="{FF2B5EF4-FFF2-40B4-BE49-F238E27FC236}">
                <a16:creationId xmlns:a16="http://schemas.microsoft.com/office/drawing/2014/main" id="{58DA2493-20D4-4EF5-9484-A507A4A290C1}"/>
              </a:ext>
            </a:extLst>
          </p:cNvPr>
          <p:cNvSpPr>
            <a:spLocks noGrp="1"/>
          </p:cNvSpPr>
          <p:nvPr>
            <p:ph type="ftr" sz="quarter" idx="11"/>
          </p:nvPr>
        </p:nvSpPr>
        <p:spPr/>
        <p:txBody>
          <a:bodyPr/>
          <a:lstStyle/>
          <a:p>
            <a:endParaRPr lang="el-GR"/>
          </a:p>
        </p:txBody>
      </p:sp>
      <p:sp>
        <p:nvSpPr>
          <p:cNvPr id="4" name="Θέση αριθμού διαφάνειας 3">
            <a:extLst>
              <a:ext uri="{FF2B5EF4-FFF2-40B4-BE49-F238E27FC236}">
                <a16:creationId xmlns:a16="http://schemas.microsoft.com/office/drawing/2014/main" id="{324F95C2-B3AE-41E6-B570-E877546E2C06}"/>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1699704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FD38ACCC-5F3C-4A24-971E-237E50BE91B6}"/>
              </a:ext>
            </a:extLst>
          </p:cNvPr>
          <p:cNvSpPr>
            <a:spLocks noGrp="1"/>
          </p:cNvSpPr>
          <p:nvPr>
            <p:ph type="title"/>
          </p:nvPr>
        </p:nvSpPr>
        <p:spPr>
          <a:xfrm>
            <a:off x="839788" y="457200"/>
            <a:ext cx="3932237" cy="1600200"/>
          </a:xfrm>
        </p:spPr>
        <p:txBody>
          <a:bodyPr anchor="b"/>
          <a:lstStyle>
            <a:lvl1pPr>
              <a:defRPr sz="3200"/>
            </a:lvl1pPr>
          </a:lstStyle>
          <a:p>
            <a:r>
              <a:rPr lang="el-GR"/>
              <a:t>Κάντε κλικ για να επεξεργαστείτε τον τίτλο υποδείγματος</a:t>
            </a:r>
          </a:p>
        </p:txBody>
      </p:sp>
      <p:sp>
        <p:nvSpPr>
          <p:cNvPr id="3" name="Θέση περιεχομένου 2">
            <a:extLst>
              <a:ext uri="{FF2B5EF4-FFF2-40B4-BE49-F238E27FC236}">
                <a16:creationId xmlns:a16="http://schemas.microsoft.com/office/drawing/2014/main" id="{826E1D82-937E-4D29-A0B2-D82D017489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κειμένου 3">
            <a:extLst>
              <a:ext uri="{FF2B5EF4-FFF2-40B4-BE49-F238E27FC236}">
                <a16:creationId xmlns:a16="http://schemas.microsoft.com/office/drawing/2014/main" id="{A4B9086F-9939-48A7-BB72-BAE71529AB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Στυλ κειμένου υποδείγματος</a:t>
            </a:r>
          </a:p>
        </p:txBody>
      </p:sp>
      <p:sp>
        <p:nvSpPr>
          <p:cNvPr id="5" name="Θέση ημερομηνίας 4">
            <a:extLst>
              <a:ext uri="{FF2B5EF4-FFF2-40B4-BE49-F238E27FC236}">
                <a16:creationId xmlns:a16="http://schemas.microsoft.com/office/drawing/2014/main" id="{E91D5E12-AF15-4E9E-95DE-162D1C74BDA2}"/>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6" name="Θέση υποσέλιδου 5">
            <a:extLst>
              <a:ext uri="{FF2B5EF4-FFF2-40B4-BE49-F238E27FC236}">
                <a16:creationId xmlns:a16="http://schemas.microsoft.com/office/drawing/2014/main" id="{F0D449EF-F0D3-47C7-B987-F6ADE8627CB0}"/>
              </a:ext>
            </a:extLst>
          </p:cNvPr>
          <p:cNvSpPr>
            <a:spLocks noGrp="1"/>
          </p:cNvSpPr>
          <p:nvPr>
            <p:ph type="ftr" sz="quarter" idx="11"/>
          </p:nvPr>
        </p:nvSpPr>
        <p:spPr/>
        <p:txBody>
          <a:bodyPr/>
          <a:lstStyle/>
          <a:p>
            <a:endParaRPr lang="el-GR"/>
          </a:p>
        </p:txBody>
      </p:sp>
      <p:sp>
        <p:nvSpPr>
          <p:cNvPr id="7" name="Θέση αριθμού διαφάνειας 6">
            <a:extLst>
              <a:ext uri="{FF2B5EF4-FFF2-40B4-BE49-F238E27FC236}">
                <a16:creationId xmlns:a16="http://schemas.microsoft.com/office/drawing/2014/main" id="{12C66E01-789A-4330-93AA-80D7B7EF0CFD}"/>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766386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A8596888-16BA-4E70-941A-EBDAD6187AC3}"/>
              </a:ext>
            </a:extLst>
          </p:cNvPr>
          <p:cNvSpPr>
            <a:spLocks noGrp="1"/>
          </p:cNvSpPr>
          <p:nvPr>
            <p:ph type="title"/>
          </p:nvPr>
        </p:nvSpPr>
        <p:spPr>
          <a:xfrm>
            <a:off x="839788" y="457200"/>
            <a:ext cx="3932237" cy="1600200"/>
          </a:xfrm>
        </p:spPr>
        <p:txBody>
          <a:bodyPr anchor="b"/>
          <a:lstStyle>
            <a:lvl1pPr>
              <a:defRPr sz="3200"/>
            </a:lvl1pPr>
          </a:lstStyle>
          <a:p>
            <a:r>
              <a:rPr lang="el-GR"/>
              <a:t>Κάντε κλικ για να επεξεργαστείτε τον τίτλο υποδείγματος</a:t>
            </a:r>
          </a:p>
        </p:txBody>
      </p:sp>
      <p:sp>
        <p:nvSpPr>
          <p:cNvPr id="3" name="Θέση εικόνας 2">
            <a:extLst>
              <a:ext uri="{FF2B5EF4-FFF2-40B4-BE49-F238E27FC236}">
                <a16:creationId xmlns:a16="http://schemas.microsoft.com/office/drawing/2014/main" id="{EC237432-A5C5-4A9B-ACF9-ABC7CD30B6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a:extLst>
              <a:ext uri="{FF2B5EF4-FFF2-40B4-BE49-F238E27FC236}">
                <a16:creationId xmlns:a16="http://schemas.microsoft.com/office/drawing/2014/main" id="{928BD436-4A0E-42A2-B7A6-22878EC00A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Στυλ κειμένου υποδείγματος</a:t>
            </a:r>
          </a:p>
        </p:txBody>
      </p:sp>
      <p:sp>
        <p:nvSpPr>
          <p:cNvPr id="5" name="Θέση ημερομηνίας 4">
            <a:extLst>
              <a:ext uri="{FF2B5EF4-FFF2-40B4-BE49-F238E27FC236}">
                <a16:creationId xmlns:a16="http://schemas.microsoft.com/office/drawing/2014/main" id="{84558495-F3F3-4EBD-BDC1-B2CE9CA9636D}"/>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6" name="Θέση υποσέλιδου 5">
            <a:extLst>
              <a:ext uri="{FF2B5EF4-FFF2-40B4-BE49-F238E27FC236}">
                <a16:creationId xmlns:a16="http://schemas.microsoft.com/office/drawing/2014/main" id="{440B32D8-47F4-4F41-AF85-BB73D015417B}"/>
              </a:ext>
            </a:extLst>
          </p:cNvPr>
          <p:cNvSpPr>
            <a:spLocks noGrp="1"/>
          </p:cNvSpPr>
          <p:nvPr>
            <p:ph type="ftr" sz="quarter" idx="11"/>
          </p:nvPr>
        </p:nvSpPr>
        <p:spPr/>
        <p:txBody>
          <a:bodyPr/>
          <a:lstStyle/>
          <a:p>
            <a:endParaRPr lang="el-GR"/>
          </a:p>
        </p:txBody>
      </p:sp>
      <p:sp>
        <p:nvSpPr>
          <p:cNvPr id="7" name="Θέση αριθμού διαφάνειας 6">
            <a:extLst>
              <a:ext uri="{FF2B5EF4-FFF2-40B4-BE49-F238E27FC236}">
                <a16:creationId xmlns:a16="http://schemas.microsoft.com/office/drawing/2014/main" id="{0C510329-D4C5-4F6D-B06C-B85010009320}"/>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2742133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6DD590A3-F977-41C9-931F-0BA5C8133D19}"/>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κατακόρυφου κειμένου 2">
            <a:extLst>
              <a:ext uri="{FF2B5EF4-FFF2-40B4-BE49-F238E27FC236}">
                <a16:creationId xmlns:a16="http://schemas.microsoft.com/office/drawing/2014/main" id="{41D10537-92E7-41B4-98D4-54D62A4E9704}"/>
              </a:ext>
            </a:extLst>
          </p:cNvPr>
          <p:cNvSpPr>
            <a:spLocks noGrp="1"/>
          </p:cNvSpPr>
          <p:nvPr>
            <p:ph type="body" orient="vert" idx="1"/>
          </p:nvPr>
        </p:nvSpPr>
        <p:spPr/>
        <p:txBody>
          <a:bodyPr vert="eaVert"/>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id="{3982E1CD-55C4-4CA5-8507-5E8064FE8043}"/>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5" name="Θέση υποσέλιδου 4">
            <a:extLst>
              <a:ext uri="{FF2B5EF4-FFF2-40B4-BE49-F238E27FC236}">
                <a16:creationId xmlns:a16="http://schemas.microsoft.com/office/drawing/2014/main" id="{9C3A3BA9-93A7-4C71-8713-FAE692BDE2CA}"/>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088599D3-8FB1-4478-A1C8-F53CDC447FE6}"/>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575251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a:extLst>
              <a:ext uri="{FF2B5EF4-FFF2-40B4-BE49-F238E27FC236}">
                <a16:creationId xmlns:a16="http://schemas.microsoft.com/office/drawing/2014/main" id="{5721452F-FD06-417C-B4AB-5EA24D21505C}"/>
              </a:ext>
            </a:extLst>
          </p:cNvPr>
          <p:cNvSpPr>
            <a:spLocks noGrp="1"/>
          </p:cNvSpPr>
          <p:nvPr>
            <p:ph type="title" orient="vert"/>
          </p:nvPr>
        </p:nvSpPr>
        <p:spPr>
          <a:xfrm>
            <a:off x="8724900" y="365125"/>
            <a:ext cx="2628900" cy="5811838"/>
          </a:xfrm>
        </p:spPr>
        <p:txBody>
          <a:bodyPr vert="eaVert"/>
          <a:lstStyle/>
          <a:p>
            <a:r>
              <a:rPr lang="el-GR"/>
              <a:t>Κάντε κλικ για να επεξεργαστείτε τον τίτλο υποδείγματος</a:t>
            </a:r>
          </a:p>
        </p:txBody>
      </p:sp>
      <p:sp>
        <p:nvSpPr>
          <p:cNvPr id="3" name="Θέση κατακόρυφου κειμένου 2">
            <a:extLst>
              <a:ext uri="{FF2B5EF4-FFF2-40B4-BE49-F238E27FC236}">
                <a16:creationId xmlns:a16="http://schemas.microsoft.com/office/drawing/2014/main" id="{38AB06D0-9D77-444E-8C53-9905B3F4A51D}"/>
              </a:ext>
            </a:extLst>
          </p:cNvPr>
          <p:cNvSpPr>
            <a:spLocks noGrp="1"/>
          </p:cNvSpPr>
          <p:nvPr>
            <p:ph type="body" orient="vert" idx="1"/>
          </p:nvPr>
        </p:nvSpPr>
        <p:spPr>
          <a:xfrm>
            <a:off x="838200" y="365125"/>
            <a:ext cx="7734300" cy="5811838"/>
          </a:xfrm>
        </p:spPr>
        <p:txBody>
          <a:bodyPr vert="eaVert"/>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id="{E314C928-AA46-482A-958C-BE33DAB869A3}"/>
              </a:ext>
            </a:extLst>
          </p:cNvPr>
          <p:cNvSpPr>
            <a:spLocks noGrp="1"/>
          </p:cNvSpPr>
          <p:nvPr>
            <p:ph type="dt" sz="half" idx="10"/>
          </p:nvPr>
        </p:nvSpPr>
        <p:spPr/>
        <p:txBody>
          <a:bodyPr/>
          <a:lstStyle/>
          <a:p>
            <a:fld id="{A25A6A33-668E-4569-8B85-653E8FEA2BC6}" type="datetimeFigureOut">
              <a:rPr lang="el-GR" smtClean="0"/>
              <a:t>27/5/2021</a:t>
            </a:fld>
            <a:endParaRPr lang="el-GR"/>
          </a:p>
        </p:txBody>
      </p:sp>
      <p:sp>
        <p:nvSpPr>
          <p:cNvPr id="5" name="Θέση υποσέλιδου 4">
            <a:extLst>
              <a:ext uri="{FF2B5EF4-FFF2-40B4-BE49-F238E27FC236}">
                <a16:creationId xmlns:a16="http://schemas.microsoft.com/office/drawing/2014/main" id="{E468039E-7045-4A7B-9BF5-539B1EC495E4}"/>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D1B6FB2F-17EB-4454-814B-CC52BF5EBFFE}"/>
              </a:ext>
            </a:extLst>
          </p:cNvPr>
          <p:cNvSpPr>
            <a:spLocks noGrp="1"/>
          </p:cNvSpPr>
          <p:nvPr>
            <p:ph type="sldNum" sz="quarter" idx="12"/>
          </p:nvPr>
        </p:nvSpPr>
        <p:spPr/>
        <p:txBody>
          <a:bodyPr/>
          <a:lstStyle/>
          <a:p>
            <a:fld id="{82410B88-CBBE-4309-9B46-E3B63C1C3BBC}" type="slidenum">
              <a:rPr lang="el-GR" smtClean="0"/>
              <a:t>‹#›</a:t>
            </a:fld>
            <a:endParaRPr lang="el-GR"/>
          </a:p>
        </p:txBody>
      </p:sp>
    </p:spTree>
    <p:extLst>
      <p:ext uri="{BB962C8B-B14F-4D97-AF65-F5344CB8AC3E}">
        <p14:creationId xmlns:p14="http://schemas.microsoft.com/office/powerpoint/2010/main" val="1357385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Θέση τίτλου 1">
            <a:extLst>
              <a:ext uri="{FF2B5EF4-FFF2-40B4-BE49-F238E27FC236}">
                <a16:creationId xmlns:a16="http://schemas.microsoft.com/office/drawing/2014/main" id="{6CD7C412-5C6A-4EF9-8A0C-4BE66754FA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id="{25CF0700-EAEB-4416-AD6E-DCB8E1A8AA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id="{456967D9-CC34-4EC2-85AF-25F9D0088E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5A6A33-668E-4569-8B85-653E8FEA2BC6}" type="datetimeFigureOut">
              <a:rPr lang="el-GR" smtClean="0"/>
              <a:t>27/5/2021</a:t>
            </a:fld>
            <a:endParaRPr lang="el-GR"/>
          </a:p>
        </p:txBody>
      </p:sp>
      <p:sp>
        <p:nvSpPr>
          <p:cNvPr id="5" name="Θέση υποσέλιδου 4">
            <a:extLst>
              <a:ext uri="{FF2B5EF4-FFF2-40B4-BE49-F238E27FC236}">
                <a16:creationId xmlns:a16="http://schemas.microsoft.com/office/drawing/2014/main" id="{541810E9-B720-474C-AACF-057D9E4E57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Θέση αριθμού διαφάνειας 5">
            <a:extLst>
              <a:ext uri="{FF2B5EF4-FFF2-40B4-BE49-F238E27FC236}">
                <a16:creationId xmlns:a16="http://schemas.microsoft.com/office/drawing/2014/main" id="{BB9B110B-CF24-4C51-B235-0F4C56AC80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410B88-CBBE-4309-9B46-E3B63C1C3BBC}" type="slidenum">
              <a:rPr lang="el-GR" smtClean="0"/>
              <a:t>‹#›</a:t>
            </a:fld>
            <a:endParaRPr lang="el-GR"/>
          </a:p>
        </p:txBody>
      </p:sp>
    </p:spTree>
    <p:extLst>
      <p:ext uri="{BB962C8B-B14F-4D97-AF65-F5344CB8AC3E}">
        <p14:creationId xmlns:p14="http://schemas.microsoft.com/office/powerpoint/2010/main" val="1115034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Τίτλος 1">
            <a:extLst>
              <a:ext uri="{FF2B5EF4-FFF2-40B4-BE49-F238E27FC236}">
                <a16:creationId xmlns:a16="http://schemas.microsoft.com/office/drawing/2014/main" id="{C144685B-53AB-4D53-B374-10F78B2E21F5}"/>
              </a:ext>
            </a:extLst>
          </p:cNvPr>
          <p:cNvSpPr>
            <a:spLocks noGrp="1"/>
          </p:cNvSpPr>
          <p:nvPr>
            <p:ph type="ctrTitle"/>
          </p:nvPr>
        </p:nvSpPr>
        <p:spPr/>
        <p:txBody>
          <a:bodyPr/>
          <a:lstStyle/>
          <a:p>
            <a:r>
              <a:rPr lang="el-GR" sz="4000" b="1" i="1" dirty="0"/>
              <a:t>ΖΗΤΗΜΑΤΑ  ΤΕΛΟΥΣ…</a:t>
            </a:r>
            <a:br>
              <a:rPr lang="el-GR" b="1" i="1" dirty="0"/>
            </a:br>
            <a:endParaRPr lang="el-GR" b="1" i="1" dirty="0"/>
          </a:p>
        </p:txBody>
      </p:sp>
      <p:sp>
        <p:nvSpPr>
          <p:cNvPr id="3" name="Υπότιτλος 2">
            <a:extLst>
              <a:ext uri="{FF2B5EF4-FFF2-40B4-BE49-F238E27FC236}">
                <a16:creationId xmlns:a16="http://schemas.microsoft.com/office/drawing/2014/main" id="{4E26A701-E313-4414-AD12-1E4DFD762731}"/>
              </a:ext>
            </a:extLst>
          </p:cNvPr>
          <p:cNvSpPr>
            <a:spLocks noGrp="1"/>
          </p:cNvSpPr>
          <p:nvPr>
            <p:ph type="subTitle" idx="1"/>
          </p:nvPr>
        </p:nvSpPr>
        <p:spPr>
          <a:noFill/>
        </p:spPr>
        <p:txBody>
          <a:bodyPr>
            <a:normAutofit fontScale="77500" lnSpcReduction="20000"/>
          </a:bodyPr>
          <a:lstStyle/>
          <a:p>
            <a:r>
              <a:rPr lang="el-GR" dirty="0"/>
              <a:t>Ευαγγελία Καραγιαννοπούλου, Μ</a:t>
            </a:r>
            <a:r>
              <a:rPr lang="en-GB" dirty="0" err="1"/>
              <a:t>sc</a:t>
            </a:r>
            <a:r>
              <a:rPr lang="en-GB" dirty="0"/>
              <a:t>, PhD, </a:t>
            </a:r>
            <a:r>
              <a:rPr lang="en-GB" dirty="0" err="1"/>
              <a:t>Cpsychol</a:t>
            </a:r>
            <a:r>
              <a:rPr lang="en-GB" dirty="0"/>
              <a:t>., </a:t>
            </a:r>
            <a:r>
              <a:rPr lang="en-GB" dirty="0" err="1"/>
              <a:t>AFBPsS</a:t>
            </a:r>
            <a:endParaRPr lang="en-GB" dirty="0"/>
          </a:p>
          <a:p>
            <a:r>
              <a:rPr lang="el-GR" dirty="0"/>
              <a:t>Καθηγήτρια Εκπαιδευτικής Ψυχολογίας, </a:t>
            </a:r>
            <a:r>
              <a:rPr lang="el-GR"/>
              <a:t>Τμήμα Ψυχολογίας</a:t>
            </a:r>
            <a:endParaRPr lang="el-GR" dirty="0"/>
          </a:p>
          <a:p>
            <a:r>
              <a:rPr lang="el-GR" dirty="0"/>
              <a:t>Κοσμήτωρ Σχολής Κοινωνικών Επιστημών</a:t>
            </a:r>
          </a:p>
          <a:p>
            <a:r>
              <a:rPr lang="el-GR" dirty="0"/>
              <a:t>Διευθύντρια του Ερευνητικού Ινστιτούτου Ανθρωπιστικών και Κοινωνικών Μελετών</a:t>
            </a:r>
          </a:p>
          <a:p>
            <a:r>
              <a:rPr lang="el-GR" dirty="0"/>
              <a:t>Πανεπιστήμιο Ιωαννίνων</a:t>
            </a:r>
          </a:p>
        </p:txBody>
      </p:sp>
    </p:spTree>
    <p:extLst>
      <p:ext uri="{BB962C8B-B14F-4D97-AF65-F5344CB8AC3E}">
        <p14:creationId xmlns:p14="http://schemas.microsoft.com/office/powerpoint/2010/main" val="21686008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5E3541E4-A90B-418C-B320-C1B30B1921AD}"/>
              </a:ext>
            </a:extLst>
          </p:cNvPr>
          <p:cNvSpPr>
            <a:spLocks noGrp="1"/>
          </p:cNvSpPr>
          <p:nvPr>
            <p:ph idx="1"/>
          </p:nvPr>
        </p:nvSpPr>
        <p:spPr>
          <a:xfrm>
            <a:off x="386862" y="681038"/>
            <a:ext cx="10966938" cy="6176962"/>
          </a:xfrm>
        </p:spPr>
        <p:txBody>
          <a:bodyPr>
            <a:normAutofit fontScale="77500" lnSpcReduction="20000"/>
          </a:bodyPr>
          <a:lstStyle/>
          <a:p>
            <a:pPr marL="0" indent="0" algn="just">
              <a:buNone/>
            </a:pPr>
            <a:r>
              <a:rPr lang="el-GR" dirty="0"/>
              <a:t>Τα τέλη μας φέρνουν αντιμέτωπους με την εμπειρία της απώλειας.</a:t>
            </a:r>
          </a:p>
          <a:p>
            <a:pPr marL="0" indent="0" algn="just">
              <a:buNone/>
            </a:pPr>
            <a:endParaRPr lang="el-GR" dirty="0"/>
          </a:p>
          <a:p>
            <a:pPr marL="0" indent="0" algn="just">
              <a:buNone/>
            </a:pPr>
            <a:r>
              <a:rPr lang="el-GR" i="1" dirty="0"/>
              <a:t>Πρέπει να συμβιβαστούμε με την ιδέα ότι </a:t>
            </a:r>
            <a:r>
              <a:rPr lang="el-GR" i="1" u="sng" dirty="0"/>
              <a:t>μπορεί να χάσουμε (α) εκείνο που μας στήριξε </a:t>
            </a:r>
            <a:r>
              <a:rPr lang="el-GR" i="1" dirty="0"/>
              <a:t>και </a:t>
            </a:r>
            <a:r>
              <a:rPr lang="el-GR" i="1" u="sng" dirty="0"/>
              <a:t>μας ενθάρρυνε</a:t>
            </a:r>
            <a:r>
              <a:rPr lang="el-GR" i="1" dirty="0"/>
              <a:t>, (β) εκείνους που </a:t>
            </a:r>
            <a:r>
              <a:rPr lang="el-GR" i="1" u="sng" dirty="0"/>
              <a:t>χρειαζόμαστε</a:t>
            </a:r>
            <a:r>
              <a:rPr lang="el-GR" i="1" dirty="0"/>
              <a:t> και κυρίως (γ) εκείνους πάνω στους οποίους </a:t>
            </a:r>
            <a:r>
              <a:rPr lang="el-GR" i="1" u="sng" dirty="0"/>
              <a:t>στηριζόμαστε</a:t>
            </a:r>
            <a:r>
              <a:rPr lang="el-GR" i="1" dirty="0"/>
              <a:t>.</a:t>
            </a:r>
          </a:p>
          <a:p>
            <a:pPr marL="0" indent="0" algn="just">
              <a:buNone/>
            </a:pPr>
            <a:endParaRPr lang="el-GR" dirty="0"/>
          </a:p>
          <a:p>
            <a:pPr marL="0" indent="0" algn="just">
              <a:buNone/>
            </a:pPr>
            <a:r>
              <a:rPr lang="el-GR" dirty="0"/>
              <a:t>Θα μπορέσουμε να τα βγάλουμε πέρα χωρίς την παρουσία του γονέα, του φίλου, του μέντορα και του συμβούλου?</a:t>
            </a:r>
          </a:p>
          <a:p>
            <a:pPr marL="0" indent="0" algn="just">
              <a:buNone/>
            </a:pPr>
            <a:r>
              <a:rPr lang="el-GR" dirty="0"/>
              <a:t>Μπορούμε να εγκαταλείψουμε την απαίτησή μας να είναι για πάντα διαθέσιμοι για μας?</a:t>
            </a:r>
          </a:p>
          <a:p>
            <a:pPr marL="0" indent="0" algn="just">
              <a:buNone/>
            </a:pPr>
            <a:r>
              <a:rPr lang="el-GR" dirty="0"/>
              <a:t>Μπορούμε να </a:t>
            </a:r>
            <a:r>
              <a:rPr lang="el-GR" u="sng" dirty="0"/>
              <a:t>εγκαταλείψουμε την άνεση και τα προνόμια της βρεφικής και της παιδικής μας</a:t>
            </a:r>
            <a:r>
              <a:rPr lang="el-GR" dirty="0"/>
              <a:t> </a:t>
            </a:r>
            <a:r>
              <a:rPr lang="el-GR" u="sng" dirty="0"/>
              <a:t>ηλικίας, της νεότητάς μας- της ίδιας της ζωής</a:t>
            </a:r>
            <a:r>
              <a:rPr lang="el-GR" dirty="0"/>
              <a:t>- χωρίς μεγάλη δυσφορία?</a:t>
            </a:r>
          </a:p>
          <a:p>
            <a:pPr marL="0" indent="0" algn="ctr">
              <a:buNone/>
            </a:pPr>
            <a:r>
              <a:rPr lang="el-GR" b="1" dirty="0"/>
              <a:t>- Θα επιστρέψουν?</a:t>
            </a:r>
          </a:p>
          <a:p>
            <a:pPr marL="0" indent="0" algn="ctr">
              <a:buNone/>
            </a:pPr>
            <a:r>
              <a:rPr lang="el-GR" b="1" dirty="0"/>
              <a:t>- Θα μας θυμούνται?</a:t>
            </a:r>
          </a:p>
          <a:p>
            <a:pPr marL="0" indent="0" algn="just">
              <a:buNone/>
            </a:pPr>
            <a:endParaRPr lang="el-GR" dirty="0"/>
          </a:p>
          <a:p>
            <a:pPr marL="0" indent="0" algn="just">
              <a:buNone/>
            </a:pPr>
            <a:r>
              <a:rPr lang="el-GR" b="1" dirty="0"/>
              <a:t>-Ακόμη και μια κατάσταση φορτισμένη με σύγκρουση δύσκολα την αποχωριζόμαστε, διότι, καθώς είναι οικεία, μας προσφέρει μια αίσθηση ασφάλειας.</a:t>
            </a:r>
          </a:p>
          <a:p>
            <a:pPr marL="0" indent="0" algn="just">
              <a:buNone/>
            </a:pPr>
            <a:endParaRPr lang="el-GR" dirty="0"/>
          </a:p>
          <a:p>
            <a:pPr marL="0" indent="0" algn="just">
              <a:buNone/>
            </a:pPr>
            <a:r>
              <a:rPr lang="el-GR" dirty="0"/>
              <a:t>‘ </a:t>
            </a:r>
            <a:r>
              <a:rPr lang="en-GB" dirty="0"/>
              <a:t>Better the devil you know’- </a:t>
            </a:r>
            <a:r>
              <a:rPr lang="el-GR" dirty="0"/>
              <a:t>ποιος θα πάρει τη θέση του/της?</a:t>
            </a:r>
          </a:p>
        </p:txBody>
      </p:sp>
    </p:spTree>
    <p:extLst>
      <p:ext uri="{BB962C8B-B14F-4D97-AF65-F5344CB8AC3E}">
        <p14:creationId xmlns:p14="http://schemas.microsoft.com/office/powerpoint/2010/main" val="624753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A34B33FA-71FB-48FC-A43B-A0070DC7617B}"/>
              </a:ext>
            </a:extLst>
          </p:cNvPr>
          <p:cNvSpPr>
            <a:spLocks noGrp="1"/>
          </p:cNvSpPr>
          <p:nvPr>
            <p:ph type="title"/>
          </p:nvPr>
        </p:nvSpPr>
        <p:spPr>
          <a:xfrm>
            <a:off x="838200" y="-541538"/>
            <a:ext cx="10515600" cy="426128"/>
          </a:xfrm>
        </p:spPr>
        <p:txBody>
          <a:bodyPr>
            <a:normAutofit fontScale="90000"/>
          </a:bodyPr>
          <a:lstStyle/>
          <a:p>
            <a:endParaRPr lang="el-GR" dirty="0"/>
          </a:p>
        </p:txBody>
      </p:sp>
      <p:sp>
        <p:nvSpPr>
          <p:cNvPr id="3" name="Θέση περιεχομένου 2">
            <a:extLst>
              <a:ext uri="{FF2B5EF4-FFF2-40B4-BE49-F238E27FC236}">
                <a16:creationId xmlns:a16="http://schemas.microsoft.com/office/drawing/2014/main" id="{0B063849-4142-431A-8D72-FC18DC42817E}"/>
              </a:ext>
            </a:extLst>
          </p:cNvPr>
          <p:cNvSpPr>
            <a:spLocks noGrp="1"/>
          </p:cNvSpPr>
          <p:nvPr>
            <p:ph idx="1"/>
          </p:nvPr>
        </p:nvSpPr>
        <p:spPr>
          <a:xfrm>
            <a:off x="656492" y="319596"/>
            <a:ext cx="10697308" cy="6538404"/>
          </a:xfrm>
        </p:spPr>
        <p:txBody>
          <a:bodyPr>
            <a:normAutofit fontScale="85000" lnSpcReduction="20000"/>
          </a:bodyPr>
          <a:lstStyle/>
          <a:p>
            <a:pPr marL="0" indent="0" algn="just">
              <a:buNone/>
            </a:pPr>
            <a:r>
              <a:rPr lang="el-GR" b="1" dirty="0"/>
              <a:t>1</a:t>
            </a:r>
            <a:r>
              <a:rPr lang="el-GR" dirty="0"/>
              <a:t>. </a:t>
            </a:r>
            <a:r>
              <a:rPr lang="el-GR" b="1" dirty="0"/>
              <a:t>Φόβος απώλειας της κρατούσας κατάστασης</a:t>
            </a:r>
          </a:p>
          <a:p>
            <a:pPr algn="just"/>
            <a:r>
              <a:rPr lang="el-GR" dirty="0"/>
              <a:t>«</a:t>
            </a:r>
            <a:r>
              <a:rPr lang="el-GR" dirty="0" err="1"/>
              <a:t>θα’ναι</a:t>
            </a:r>
            <a:r>
              <a:rPr lang="el-GR" dirty="0"/>
              <a:t> παράξενο να μην είστε εσείς εδώ, σας συνηθίσαμε, νοιώθαμε ασφάλεια»</a:t>
            </a:r>
          </a:p>
          <a:p>
            <a:pPr algn="just"/>
            <a:endParaRPr lang="el-GR" dirty="0"/>
          </a:p>
          <a:p>
            <a:pPr marL="0" indent="0" algn="just">
              <a:buNone/>
            </a:pPr>
            <a:r>
              <a:rPr lang="el-GR" b="1" dirty="0"/>
              <a:t>2. Θυμός απέναντι στο άτομο που φεύγει</a:t>
            </a:r>
          </a:p>
          <a:p>
            <a:pPr algn="just"/>
            <a:r>
              <a:rPr lang="el-GR" dirty="0"/>
              <a:t>«Μας εγκαταλείπετε. Καλύτερα να μην είχαμε ξεκινήσει μαζί σας»</a:t>
            </a:r>
          </a:p>
          <a:p>
            <a:pPr algn="just"/>
            <a:endParaRPr lang="el-GR" dirty="0"/>
          </a:p>
          <a:p>
            <a:pPr marL="0" indent="0" algn="just">
              <a:buNone/>
            </a:pPr>
            <a:r>
              <a:rPr lang="el-GR" b="1" dirty="0"/>
              <a:t>3. Υποτίμηση της παλιάς σχέσης και εξιδανίκευση της νέας κατάστασης</a:t>
            </a:r>
          </a:p>
          <a:p>
            <a:pPr algn="just"/>
            <a:r>
              <a:rPr lang="el-GR" dirty="0"/>
              <a:t>«Δεν είμαι σίγουρος για τη χρησιμότητα των συναντήσεων- δεν μου άρεσε ο τρόπος που χειριζόσασταν την ομάδα»</a:t>
            </a:r>
          </a:p>
          <a:p>
            <a:pPr algn="just"/>
            <a:endParaRPr lang="el-GR" dirty="0"/>
          </a:p>
          <a:p>
            <a:pPr marL="0" indent="0" algn="just">
              <a:buNone/>
            </a:pPr>
            <a:r>
              <a:rPr lang="el-GR" b="1" dirty="0"/>
              <a:t>4. Φαντασιώσεις για τους λόγους αποχώρησης της δασκάλας/εκπαιδεύτριας</a:t>
            </a:r>
          </a:p>
          <a:p>
            <a:pPr algn="just"/>
            <a:r>
              <a:rPr lang="el-GR" dirty="0"/>
              <a:t>«Ίσως μπουχτίσατε μαζί μας και δεν μας αντέχετε άλλο- σίγουρα θα έχετε καλύτερα πράγματα να κάνετε από το να μας διδάσκετε»</a:t>
            </a:r>
          </a:p>
          <a:p>
            <a:pPr algn="just"/>
            <a:endParaRPr lang="el-GR" dirty="0"/>
          </a:p>
          <a:p>
            <a:pPr marL="0" indent="0" algn="just">
              <a:buNone/>
            </a:pPr>
            <a:r>
              <a:rPr lang="el-GR" b="1" dirty="0"/>
              <a:t>5. Προσπάθειες να διατηρηθούν θετικά συναισθήματα</a:t>
            </a:r>
          </a:p>
          <a:p>
            <a:pPr algn="just"/>
            <a:r>
              <a:rPr lang="el-GR" dirty="0"/>
              <a:t>«Απόλαυσα πολύ μέχρι τώρα το σεμινάριο- Αυτές οι συναντήσεις με ωφέλησαν πράγματι πολύ. Μου δίδαξαν πράγματα που θα θυμάμαι για πάντα».</a:t>
            </a:r>
          </a:p>
        </p:txBody>
      </p:sp>
    </p:spTree>
    <p:extLst>
      <p:ext uri="{BB962C8B-B14F-4D97-AF65-F5344CB8AC3E}">
        <p14:creationId xmlns:p14="http://schemas.microsoft.com/office/powerpoint/2010/main" val="2372102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3048B132-8603-49EC-8E9D-1EFB67F3ACBF}"/>
              </a:ext>
            </a:extLst>
          </p:cNvPr>
          <p:cNvSpPr>
            <a:spLocks noGrp="1"/>
          </p:cNvSpPr>
          <p:nvPr>
            <p:ph type="title"/>
          </p:nvPr>
        </p:nvSpPr>
        <p:spPr>
          <a:xfrm>
            <a:off x="762000" y="140677"/>
            <a:ext cx="10591800" cy="540361"/>
          </a:xfrm>
        </p:spPr>
        <p:txBody>
          <a:bodyPr>
            <a:normAutofit fontScale="90000"/>
          </a:bodyPr>
          <a:lstStyle/>
          <a:p>
            <a:br>
              <a:rPr lang="el-GR" b="1" dirty="0"/>
            </a:br>
            <a:r>
              <a:rPr lang="el-GR" b="1" dirty="0"/>
              <a:t>Συγκρουόμενα συναισθήματα στον αποχωρισμό</a:t>
            </a:r>
          </a:p>
        </p:txBody>
      </p:sp>
      <p:sp>
        <p:nvSpPr>
          <p:cNvPr id="3" name="Θέση περιεχομένου 2">
            <a:extLst>
              <a:ext uri="{FF2B5EF4-FFF2-40B4-BE49-F238E27FC236}">
                <a16:creationId xmlns:a16="http://schemas.microsoft.com/office/drawing/2014/main" id="{EF304F78-736E-469D-8DA9-F0644AC887C7}"/>
              </a:ext>
            </a:extLst>
          </p:cNvPr>
          <p:cNvSpPr>
            <a:spLocks noGrp="1"/>
          </p:cNvSpPr>
          <p:nvPr>
            <p:ph idx="1"/>
          </p:nvPr>
        </p:nvSpPr>
        <p:spPr>
          <a:xfrm>
            <a:off x="164123" y="586154"/>
            <a:ext cx="11910646" cy="6613636"/>
          </a:xfrm>
        </p:spPr>
        <p:txBody>
          <a:bodyPr>
            <a:normAutofit fontScale="92500" lnSpcReduction="20000"/>
          </a:bodyPr>
          <a:lstStyle/>
          <a:p>
            <a:pPr marL="0" indent="0" algn="just">
              <a:buNone/>
            </a:pPr>
            <a:endParaRPr lang="el-GR" dirty="0"/>
          </a:p>
          <a:p>
            <a:pPr marL="0" indent="0" algn="just">
              <a:buNone/>
            </a:pPr>
            <a:r>
              <a:rPr lang="el-GR" dirty="0"/>
              <a:t>Κάθε αποχωρισμός πυροδοτεί προηγούμενες καταστάσεις εγκατάλειψης από τον πατέρα, τη μητέρα και κατά συνέπεια τον φόβο της έκθεσης σε συναισθήματα </a:t>
            </a:r>
            <a:r>
              <a:rPr lang="el-GR" dirty="0" err="1"/>
              <a:t>ανημπόριας</a:t>
            </a:r>
            <a:r>
              <a:rPr lang="el-GR" dirty="0"/>
              <a:t>, σε μια κατάσταση άγχους και πανικού.</a:t>
            </a:r>
          </a:p>
          <a:p>
            <a:pPr marL="0" indent="0" algn="just">
              <a:buNone/>
            </a:pPr>
            <a:r>
              <a:rPr lang="el-GR" dirty="0"/>
              <a:t>Από τη φύση του ρόλου του και/ή της προσωπικότητάς του </a:t>
            </a:r>
            <a:r>
              <a:rPr lang="el-GR" b="1" dirty="0"/>
              <a:t>ο δάσκαλος μπορεί, επομένως, να βιωθεί ως το άτομο που (α) κρατά τα διαφορετικά κομμάτια του ψυχικού κόσμου κάθε ατόμου μέσα στην ομάδα</a:t>
            </a:r>
            <a:r>
              <a:rPr lang="el-GR" dirty="0"/>
              <a:t>, καθώς επίσης </a:t>
            </a:r>
            <a:r>
              <a:rPr lang="el-GR" b="1" dirty="0"/>
              <a:t>(β) συγκρατεί μέσα στον δικό του συναισθηματικό κόσμο τις διαφορετικές απόψεις των μελών που απαρτίζουν την ομάδα.</a:t>
            </a:r>
          </a:p>
          <a:p>
            <a:pPr marL="0" indent="0" algn="just">
              <a:buNone/>
            </a:pPr>
            <a:r>
              <a:rPr lang="el-GR" dirty="0"/>
              <a:t>Η απουσία ενός δασκάλου ο οποίος εμπεριέχει όλα αυτά δημιουργεί στην ομάδα τον </a:t>
            </a:r>
            <a:r>
              <a:rPr lang="el-GR" i="1" u="sng" dirty="0"/>
              <a:t>φόβο της αποσύνθεσης</a:t>
            </a:r>
            <a:r>
              <a:rPr lang="el-GR" dirty="0"/>
              <a:t>, της απώλειας της σύνδεσης με τα συστατικά της μέρη, καθώς και της απώλειας της μνήμης των παλαιών καλών εμπειριών. </a:t>
            </a:r>
          </a:p>
          <a:p>
            <a:pPr marL="0" indent="0" algn="just">
              <a:buNone/>
            </a:pPr>
            <a:r>
              <a:rPr lang="el-GR" dirty="0"/>
              <a:t>Τέτοιες εμπειρίες προκαλούν (Ι) </a:t>
            </a:r>
            <a:r>
              <a:rPr lang="el-GR" b="1" u="sng" dirty="0"/>
              <a:t>θυμό</a:t>
            </a:r>
            <a:r>
              <a:rPr lang="el-GR" dirty="0"/>
              <a:t> απέναντι </a:t>
            </a:r>
            <a:r>
              <a:rPr lang="el-GR" b="1" dirty="0"/>
              <a:t>στο άτομο που θεωρείται υπεύθυνο για το ότι φέρνει τα άτομα σε μια τόσο τραγική θέση</a:t>
            </a:r>
            <a:r>
              <a:rPr lang="el-GR" dirty="0"/>
              <a:t>. Επιπλέον, (ΙΙ) </a:t>
            </a:r>
            <a:r>
              <a:rPr lang="el-GR" b="1" dirty="0"/>
              <a:t>καταστροφικά συναισθήματα συμβάλλουν ακόμη περισσότερο στο άγχος ότι οποιοδήποτε καλό κερδήθηκε θα χαθεί για πάντα</a:t>
            </a:r>
            <a:r>
              <a:rPr lang="el-GR" dirty="0"/>
              <a:t>. </a:t>
            </a:r>
          </a:p>
          <a:p>
            <a:pPr marL="0" indent="0" algn="just">
              <a:buNone/>
            </a:pPr>
            <a:r>
              <a:rPr lang="el-GR" dirty="0"/>
              <a:t>Διότι </a:t>
            </a:r>
            <a:r>
              <a:rPr lang="el-GR" b="1" dirty="0"/>
              <a:t>ο θυμός και ο φόβος μη βιωθεί ο πόνος της απώλειας ενός προσώπου σημαντικού κάνει τα άτομα να υποτιμούν το παρόν, να αντιμετωπίζουν την </a:t>
            </a:r>
            <a:r>
              <a:rPr lang="el-GR" b="1" dirty="0">
                <a:ln w="22225">
                  <a:solidFill>
                    <a:schemeClr val="accent2"/>
                  </a:solidFill>
                  <a:prstDash val="solid"/>
                </a:ln>
                <a:solidFill>
                  <a:schemeClr val="accent2">
                    <a:lumMod val="40000"/>
                    <a:lumOff val="60000"/>
                  </a:schemeClr>
                </a:solidFill>
              </a:rPr>
              <a:t>απώλεια ως ξεφόρτωμα </a:t>
            </a:r>
            <a:r>
              <a:rPr lang="el-GR" b="1" dirty="0"/>
              <a:t>και να στρέφουν τα νότα τους σ’ αυτή </a:t>
            </a:r>
            <a:r>
              <a:rPr lang="el-GR" dirty="0"/>
              <a:t>και να την αντικαθιστούν εύκολα με εκείνο που ελπίζουν να αποβεί μια πιο ιδανική σχέση. </a:t>
            </a:r>
          </a:p>
        </p:txBody>
      </p:sp>
      <p:cxnSp>
        <p:nvCxnSpPr>
          <p:cNvPr id="5" name="Ευθύγραμμο βέλος σύνδεσης 4">
            <a:extLst>
              <a:ext uri="{FF2B5EF4-FFF2-40B4-BE49-F238E27FC236}">
                <a16:creationId xmlns:a16="http://schemas.microsoft.com/office/drawing/2014/main" id="{4058F9E0-E106-46BD-A101-5A2C74AAABEA}"/>
              </a:ext>
            </a:extLst>
          </p:cNvPr>
          <p:cNvCxnSpPr>
            <a:cxnSpLocks/>
          </p:cNvCxnSpPr>
          <p:nvPr/>
        </p:nvCxnSpPr>
        <p:spPr>
          <a:xfrm flipH="1">
            <a:off x="3124940" y="3141424"/>
            <a:ext cx="683581" cy="6670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70948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DEC44662-7956-4F78-8852-758098CBA6D6}"/>
              </a:ext>
            </a:extLst>
          </p:cNvPr>
          <p:cNvSpPr>
            <a:spLocks noGrp="1"/>
          </p:cNvSpPr>
          <p:nvPr>
            <p:ph type="title"/>
          </p:nvPr>
        </p:nvSpPr>
        <p:spPr>
          <a:xfrm>
            <a:off x="140677" y="365126"/>
            <a:ext cx="12051323" cy="315911"/>
          </a:xfrm>
        </p:spPr>
        <p:txBody>
          <a:bodyPr>
            <a:normAutofit fontScale="90000"/>
          </a:bodyPr>
          <a:lstStyle/>
          <a:p>
            <a:r>
              <a:rPr lang="el-GR" b="1" dirty="0"/>
              <a:t>Συγκρουόμενα συναισθήματα στον αποχωρισμό</a:t>
            </a:r>
            <a:endParaRPr lang="el-GR" dirty="0"/>
          </a:p>
        </p:txBody>
      </p:sp>
      <p:sp>
        <p:nvSpPr>
          <p:cNvPr id="3" name="Θέση περιεχομένου 2">
            <a:extLst>
              <a:ext uri="{FF2B5EF4-FFF2-40B4-BE49-F238E27FC236}">
                <a16:creationId xmlns:a16="http://schemas.microsoft.com/office/drawing/2014/main" id="{2FB88B22-3896-4748-AD19-0719C199406F}"/>
              </a:ext>
            </a:extLst>
          </p:cNvPr>
          <p:cNvSpPr>
            <a:spLocks noGrp="1"/>
          </p:cNvSpPr>
          <p:nvPr>
            <p:ph idx="1"/>
          </p:nvPr>
        </p:nvSpPr>
        <p:spPr>
          <a:xfrm>
            <a:off x="140677" y="681037"/>
            <a:ext cx="11910646" cy="5907332"/>
          </a:xfrm>
        </p:spPr>
        <p:txBody>
          <a:bodyPr>
            <a:normAutofit fontScale="85000" lnSpcReduction="20000"/>
          </a:bodyPr>
          <a:lstStyle/>
          <a:p>
            <a:pPr algn="just"/>
            <a:endParaRPr lang="el-GR" dirty="0"/>
          </a:p>
          <a:p>
            <a:pPr algn="just"/>
            <a:r>
              <a:rPr lang="el-GR" b="1" dirty="0"/>
              <a:t>Η ικανότητα να αντέχει κάποιος την απώλεια </a:t>
            </a:r>
            <a:r>
              <a:rPr lang="el-GR" b="1" u="sng" dirty="0"/>
              <a:t>εξαρτάται από το πόσο επιτυχημένα ξεπέρασε παλαιότερες εμπειρίες αποχωρισμού και απώλειας </a:t>
            </a:r>
            <a:r>
              <a:rPr lang="el-GR" dirty="0"/>
              <a:t>στην παιδική ηλικία.- Απογαλακτισμός από τη μητέρα τροφό.</a:t>
            </a:r>
          </a:p>
          <a:p>
            <a:pPr algn="just"/>
            <a:r>
              <a:rPr lang="el-GR" dirty="0"/>
              <a:t> Αυτό εξαρτάται εν μέρει από την </a:t>
            </a:r>
            <a:r>
              <a:rPr lang="el-GR" b="1" dirty="0"/>
              <a:t>ικανότητα του παιδιού να αντέχει τη ματαίωση </a:t>
            </a:r>
            <a:r>
              <a:rPr lang="el-GR" dirty="0"/>
              <a:t>χωρίς μεγάλη δυσκολία. Σε κάθε αποχωρισμό εμπλέκεται κάποιας μορφής ματαίωση, θυμός και άγχος.</a:t>
            </a:r>
          </a:p>
          <a:p>
            <a:pPr algn="just"/>
            <a:r>
              <a:rPr lang="el-GR" dirty="0"/>
              <a:t>Το κατά πόσο το άτομο αντιμετωπίζει τέτοιους συναισθηματικούς πόνους μέσα από </a:t>
            </a:r>
            <a:r>
              <a:rPr lang="el-GR" dirty="0">
                <a:ln w="0"/>
                <a:solidFill>
                  <a:schemeClr val="accent1"/>
                </a:solidFill>
                <a:effectLst>
                  <a:outerShdw blurRad="38100" dist="25400" dir="5400000" algn="ctr" rotWithShape="0">
                    <a:srgbClr val="6E747A">
                      <a:alpha val="43000"/>
                    </a:srgbClr>
                  </a:outerShdw>
                </a:effectLst>
              </a:rPr>
              <a:t>μηχανισμούς </a:t>
            </a:r>
            <a:r>
              <a:rPr lang="el-GR" u="sng" dirty="0">
                <a:ln w="0"/>
                <a:solidFill>
                  <a:schemeClr val="accent1"/>
                </a:solidFill>
                <a:effectLst>
                  <a:outerShdw blurRad="38100" dist="25400" dir="5400000" algn="ctr" rotWithShape="0">
                    <a:srgbClr val="6E747A">
                      <a:alpha val="43000"/>
                    </a:srgbClr>
                  </a:outerShdw>
                </a:effectLst>
              </a:rPr>
              <a:t>αποφυγής και αποβολής </a:t>
            </a:r>
            <a:r>
              <a:rPr lang="el-GR" dirty="0">
                <a:ln w="0"/>
                <a:effectLst>
                  <a:outerShdw blurRad="38100" dist="19050" dir="2700000" algn="tl" rotWithShape="0">
                    <a:schemeClr val="dk1">
                      <a:alpha val="40000"/>
                    </a:schemeClr>
                  </a:outerShdw>
                </a:effectLst>
              </a:rPr>
              <a:t>ή, </a:t>
            </a:r>
            <a:r>
              <a:rPr lang="el-GR" dirty="0"/>
              <a:t>αντίθετα, </a:t>
            </a:r>
            <a:r>
              <a:rPr lang="el-GR" dirty="0">
                <a:ln w="0"/>
                <a:solidFill>
                  <a:schemeClr val="accent1"/>
                </a:solidFill>
                <a:effectLst>
                  <a:outerShdw blurRad="38100" dist="25400" dir="5400000" algn="ctr" rotWithShape="0">
                    <a:srgbClr val="6E747A">
                      <a:alpha val="43000"/>
                    </a:srgbClr>
                  </a:outerShdw>
                </a:effectLst>
              </a:rPr>
              <a:t>επιτυγχάνει </a:t>
            </a:r>
            <a:r>
              <a:rPr lang="el-GR" u="sng" dirty="0">
                <a:ln w="0"/>
                <a:solidFill>
                  <a:schemeClr val="accent1"/>
                </a:solidFill>
                <a:effectLst>
                  <a:outerShdw blurRad="38100" dist="25400" dir="5400000" algn="ctr" rotWithShape="0">
                    <a:srgbClr val="6E747A">
                      <a:alpha val="43000"/>
                    </a:srgbClr>
                  </a:outerShdw>
                </a:effectLst>
              </a:rPr>
              <a:t>μετριασμό του πόνου μέσα από την ψυχική διεργασία του στοχασμού</a:t>
            </a:r>
            <a:r>
              <a:rPr lang="el-GR" dirty="0">
                <a:ln w="0"/>
                <a:solidFill>
                  <a:schemeClr val="accent1"/>
                </a:solidFill>
                <a:effectLst>
                  <a:outerShdw blurRad="38100" dist="25400" dir="5400000" algn="ctr" rotWithShape="0">
                    <a:srgbClr val="6E747A">
                      <a:alpha val="43000"/>
                    </a:srgbClr>
                  </a:outerShdw>
                </a:effectLst>
              </a:rPr>
              <a:t> και της ανάμνησης </a:t>
            </a:r>
            <a:r>
              <a:rPr lang="el-GR" dirty="0"/>
              <a:t>έχει σημασία. </a:t>
            </a:r>
          </a:p>
          <a:p>
            <a:pPr algn="just"/>
            <a:r>
              <a:rPr lang="el-GR" dirty="0"/>
              <a:t>Όταν κυριαρχούν τα </a:t>
            </a:r>
            <a:r>
              <a:rPr lang="el-GR" b="1" dirty="0"/>
              <a:t>καταστροφικά συναισθήματα το βρέφος</a:t>
            </a:r>
            <a:r>
              <a:rPr lang="el-GR" dirty="0"/>
              <a:t>/μαθητής/ομάδα δεν νιώθει απλώς την εγκατάλειψη από μια μητέρα/γονέα/δάσκαλο αλλά τη διαπεραστική παρουσία ενός ατόμου κακού: απειλητικού, αδιάφορου ή </a:t>
            </a:r>
            <a:r>
              <a:rPr lang="el-GR" dirty="0" err="1"/>
              <a:t>τιμωρητικού</a:t>
            </a:r>
            <a:r>
              <a:rPr lang="el-GR" dirty="0"/>
              <a:t>. </a:t>
            </a:r>
            <a:r>
              <a:rPr lang="el-GR" b="1" dirty="0"/>
              <a:t>Αυτό δεν επηρεάζει μόνο τη (α) σχέση του με το άτομο που το έχει εγκαταλείψει αλλά και την (β) ικανότητα του να εμπεριέχει και να χρησιμοποιεί ό,τι έχει δεχθεί και μάθει από αυτό. </a:t>
            </a:r>
            <a:r>
              <a:rPr lang="el-GR" dirty="0"/>
              <a:t>Ενόσω το αγαπημένο πρόσωπο απουσιάζει κάποιο υποκατάστατο πρέπει να βρεθεί (βρέφος-αντίχειρας, παιδί-παιχνίδι, ενήλικας-άλλο άτομο, ενόσω περιμένει την επιστροφή εκείνου που περιμένει. Κάποια βρέφη και παιδιά καταλήγουν να προτιμούν ένα άψυχο αντικείμενο που είναι πάντα διαθέσιμο και επομένως, κάτω από τον έλεγχό τους, από μια σχέση με ένα ζωντανό και άρα ‘φευγάτο’ πλάσμα. </a:t>
            </a:r>
          </a:p>
        </p:txBody>
      </p:sp>
      <p:cxnSp>
        <p:nvCxnSpPr>
          <p:cNvPr id="5" name="Ευθύγραμμο βέλος σύνδεσης 4">
            <a:extLst>
              <a:ext uri="{FF2B5EF4-FFF2-40B4-BE49-F238E27FC236}">
                <a16:creationId xmlns:a16="http://schemas.microsoft.com/office/drawing/2014/main" id="{98CFAD7E-2312-43B8-B859-78F9C16C15F1}"/>
              </a:ext>
            </a:extLst>
          </p:cNvPr>
          <p:cNvCxnSpPr>
            <a:cxnSpLocks/>
          </p:cNvCxnSpPr>
          <p:nvPr/>
        </p:nvCxnSpPr>
        <p:spPr>
          <a:xfrm flipH="1">
            <a:off x="3959441" y="3932808"/>
            <a:ext cx="1349407" cy="6747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Ευθύγραμμο βέλος σύνδεσης 7">
            <a:extLst>
              <a:ext uri="{FF2B5EF4-FFF2-40B4-BE49-F238E27FC236}">
                <a16:creationId xmlns:a16="http://schemas.microsoft.com/office/drawing/2014/main" id="{B07BE82C-0ECE-4C4B-A4D3-7B2D9BD04F19}"/>
              </a:ext>
            </a:extLst>
          </p:cNvPr>
          <p:cNvCxnSpPr/>
          <p:nvPr/>
        </p:nvCxnSpPr>
        <p:spPr>
          <a:xfrm>
            <a:off x="5326602" y="3941685"/>
            <a:ext cx="5042516" cy="6303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540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3180EFB7-2AB9-4403-98FC-99B8AF2C568C}"/>
              </a:ext>
            </a:extLst>
          </p:cNvPr>
          <p:cNvSpPr>
            <a:spLocks noGrp="1"/>
          </p:cNvSpPr>
          <p:nvPr>
            <p:ph type="title"/>
          </p:nvPr>
        </p:nvSpPr>
        <p:spPr>
          <a:xfrm>
            <a:off x="82063" y="152400"/>
            <a:ext cx="11271738" cy="528638"/>
          </a:xfrm>
        </p:spPr>
        <p:txBody>
          <a:bodyPr>
            <a:normAutofit fontScale="90000"/>
          </a:bodyPr>
          <a:lstStyle/>
          <a:p>
            <a:r>
              <a:rPr lang="el-GR" b="1" dirty="0"/>
              <a:t>Συγκρουόμενα συναισθήματα στον αποχωρισμό</a:t>
            </a:r>
            <a:endParaRPr lang="el-GR" dirty="0"/>
          </a:p>
        </p:txBody>
      </p:sp>
      <p:sp>
        <p:nvSpPr>
          <p:cNvPr id="3" name="Θέση περιεχομένου 2">
            <a:extLst>
              <a:ext uri="{FF2B5EF4-FFF2-40B4-BE49-F238E27FC236}">
                <a16:creationId xmlns:a16="http://schemas.microsoft.com/office/drawing/2014/main" id="{B36EB5F4-7890-460C-A7D3-3CB677AF06C2}"/>
              </a:ext>
            </a:extLst>
          </p:cNvPr>
          <p:cNvSpPr>
            <a:spLocks noGrp="1"/>
          </p:cNvSpPr>
          <p:nvPr>
            <p:ph idx="1"/>
          </p:nvPr>
        </p:nvSpPr>
        <p:spPr>
          <a:xfrm>
            <a:off x="-1" y="681038"/>
            <a:ext cx="12109937" cy="6024562"/>
          </a:xfrm>
        </p:spPr>
        <p:txBody>
          <a:bodyPr/>
          <a:lstStyle/>
          <a:p>
            <a:pPr algn="just"/>
            <a:endParaRPr lang="el-GR" dirty="0"/>
          </a:p>
          <a:p>
            <a:pPr algn="just"/>
            <a:r>
              <a:rPr lang="el-GR" dirty="0"/>
              <a:t>Ο απογαλακτισμός είναι η πρώτη εμπειρία οριστικής απώλειας. Ορισμένα βρέφη όταν απογαλακτίζονται, νιώθουν τόσο απογοητευμένα και θυμωμένα που στρέφονται με μίσος εναντίον της μητέρας τους και επενδύουν με </a:t>
            </a:r>
            <a:r>
              <a:rPr lang="el-GR" dirty="0" err="1"/>
              <a:t>εξειδανικευμένη</a:t>
            </a:r>
            <a:r>
              <a:rPr lang="el-GR" dirty="0"/>
              <a:t> ελπίδα μια σχέση με τον πατέρα. </a:t>
            </a:r>
          </a:p>
          <a:p>
            <a:pPr algn="just"/>
            <a:r>
              <a:rPr lang="el-GR" b="1" dirty="0">
                <a:solidFill>
                  <a:schemeClr val="accent2">
                    <a:lumMod val="50000"/>
                  </a:schemeClr>
                </a:solidFill>
              </a:rPr>
              <a:t>Η ικανότητα για πένθος εξαρτάται σε μεγάλο βαθμό από την ικανότητα της μητέρας να χειρίζεται τους αποχωρισμούς με φροντίδα και να απογαλακτίζει το βρέφος απαλά. </a:t>
            </a:r>
            <a:r>
              <a:rPr lang="el-GR" dirty="0"/>
              <a:t>Επιπλέον, εξαρτάται από την ικανότητά της να αντέχει τα αναπόφευκτα συναισθήματα θυμού, ενοχής και θλίψης. </a:t>
            </a:r>
          </a:p>
          <a:p>
            <a:pPr algn="just"/>
            <a:r>
              <a:rPr lang="el-GR" dirty="0"/>
              <a:t>Ωστόσο, εξαιτίας των </a:t>
            </a:r>
            <a:r>
              <a:rPr lang="el-GR" b="1" dirty="0">
                <a:solidFill>
                  <a:schemeClr val="accent2">
                    <a:lumMod val="50000"/>
                  </a:schemeClr>
                </a:solidFill>
              </a:rPr>
              <a:t>δικών της συναισθημάτων ενοχής και κατάθλιψης </a:t>
            </a:r>
            <a:r>
              <a:rPr lang="el-GR" dirty="0"/>
              <a:t>μπορεί να είναι </a:t>
            </a:r>
            <a:r>
              <a:rPr lang="el-GR" b="1" u="sng" dirty="0">
                <a:solidFill>
                  <a:schemeClr val="accent2">
                    <a:lumMod val="50000"/>
                  </a:schemeClr>
                </a:solidFill>
              </a:rPr>
              <a:t>συναισθηματικά απούσα και ίσως και αποσυρμένη</a:t>
            </a:r>
            <a:r>
              <a:rPr lang="el-GR" dirty="0"/>
              <a:t>. Αυτό αναπόφευκτα κάνει το βρέφος να νιώθει ακόμη μεγαλύτερη απόρριψη και άγχος για το ότι η μητέρα του είναι απρόθυμη ή ανίκανη να το φροντίσει. Πράγματι, σε τέτοιες περιόδους χρειάζεται πρόσθετη προσοχή και αγάπη. </a:t>
            </a:r>
          </a:p>
        </p:txBody>
      </p:sp>
    </p:spTree>
    <p:extLst>
      <p:ext uri="{BB962C8B-B14F-4D97-AF65-F5344CB8AC3E}">
        <p14:creationId xmlns:p14="http://schemas.microsoft.com/office/powerpoint/2010/main" val="3949201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93FDB18D-FF6A-4528-BABE-E0F935234A46}"/>
              </a:ext>
            </a:extLst>
          </p:cNvPr>
          <p:cNvSpPr>
            <a:spLocks noGrp="1"/>
          </p:cNvSpPr>
          <p:nvPr>
            <p:ph type="title"/>
          </p:nvPr>
        </p:nvSpPr>
        <p:spPr>
          <a:xfrm>
            <a:off x="0" y="128954"/>
            <a:ext cx="11353800" cy="552084"/>
          </a:xfrm>
        </p:spPr>
        <p:txBody>
          <a:bodyPr>
            <a:normAutofit fontScale="90000"/>
          </a:bodyPr>
          <a:lstStyle/>
          <a:p>
            <a:r>
              <a:rPr lang="el-GR" b="1" dirty="0"/>
              <a:t>Συγκρουόμενα συναισθήματα στον αποχωρισμό</a:t>
            </a:r>
            <a:endParaRPr lang="el-GR" dirty="0"/>
          </a:p>
        </p:txBody>
      </p:sp>
      <p:sp>
        <p:nvSpPr>
          <p:cNvPr id="3" name="Θέση περιεχομένου 2">
            <a:extLst>
              <a:ext uri="{FF2B5EF4-FFF2-40B4-BE49-F238E27FC236}">
                <a16:creationId xmlns:a16="http://schemas.microsoft.com/office/drawing/2014/main" id="{D159747C-1563-43EA-808A-1752110241EF}"/>
              </a:ext>
            </a:extLst>
          </p:cNvPr>
          <p:cNvSpPr>
            <a:spLocks noGrp="1"/>
          </p:cNvSpPr>
          <p:nvPr>
            <p:ph idx="1"/>
          </p:nvPr>
        </p:nvSpPr>
        <p:spPr>
          <a:xfrm>
            <a:off x="128954" y="539262"/>
            <a:ext cx="12063046" cy="6189784"/>
          </a:xfrm>
        </p:spPr>
        <p:txBody>
          <a:bodyPr/>
          <a:lstStyle/>
          <a:p>
            <a:pPr marL="0" indent="0" algn="just">
              <a:buNone/>
            </a:pPr>
            <a:endParaRPr lang="el-GR" dirty="0"/>
          </a:p>
          <a:p>
            <a:pPr marL="0" indent="0" algn="just">
              <a:buNone/>
            </a:pPr>
            <a:r>
              <a:rPr lang="el-GR" dirty="0"/>
              <a:t>Ένα μέρος του άγχους που βιώνει το άτομο σχετίζεται με </a:t>
            </a:r>
            <a:r>
              <a:rPr lang="el-GR" b="1" dirty="0">
                <a:solidFill>
                  <a:schemeClr val="accent2">
                    <a:lumMod val="50000"/>
                  </a:schemeClr>
                </a:solidFill>
              </a:rPr>
              <a:t>φαντασιώσεις γύρω από τις αιτίες της απώλειας.</a:t>
            </a:r>
            <a:r>
              <a:rPr lang="el-GR" dirty="0"/>
              <a:t> Αυτές μπορεί να είναι </a:t>
            </a:r>
            <a:r>
              <a:rPr lang="el-GR" b="1" u="sng" dirty="0">
                <a:solidFill>
                  <a:schemeClr val="accent2">
                    <a:lumMod val="50000"/>
                  </a:schemeClr>
                </a:solidFill>
              </a:rPr>
              <a:t>καταδιωκτικής φύσης</a:t>
            </a:r>
            <a:r>
              <a:rPr lang="el-GR" dirty="0">
                <a:solidFill>
                  <a:schemeClr val="accent2">
                    <a:lumMod val="50000"/>
                  </a:schemeClr>
                </a:solidFill>
              </a:rPr>
              <a:t>,</a:t>
            </a:r>
            <a:r>
              <a:rPr lang="el-GR" dirty="0"/>
              <a:t> για παράδειγμα το άτομο φοβάται ότι ο δάσκαλος είναι τιμωρός, ή ότι </a:t>
            </a:r>
            <a:r>
              <a:rPr lang="el-GR" i="1" dirty="0">
                <a:solidFill>
                  <a:schemeClr val="accent2">
                    <a:lumMod val="50000"/>
                  </a:schemeClr>
                </a:solidFill>
              </a:rPr>
              <a:t>αντιπαθεί και </a:t>
            </a:r>
            <a:r>
              <a:rPr lang="el-GR" b="1" i="1" dirty="0">
                <a:solidFill>
                  <a:schemeClr val="accent2">
                    <a:lumMod val="50000"/>
                  </a:schemeClr>
                </a:solidFill>
              </a:rPr>
              <a:t>απορρίπτει την ομάδα</a:t>
            </a:r>
            <a:r>
              <a:rPr lang="el-GR" i="1" dirty="0">
                <a:solidFill>
                  <a:schemeClr val="accent2">
                    <a:lumMod val="50000"/>
                  </a:schemeClr>
                </a:solidFill>
              </a:rPr>
              <a:t>,</a:t>
            </a:r>
            <a:r>
              <a:rPr lang="el-GR" dirty="0">
                <a:solidFill>
                  <a:schemeClr val="accent2">
                    <a:lumMod val="50000"/>
                  </a:schemeClr>
                </a:solidFill>
              </a:rPr>
              <a:t> </a:t>
            </a:r>
            <a:r>
              <a:rPr lang="el-GR" dirty="0"/>
              <a:t>όπως ακριβώς το παιδί νιώθει ανεπιθύμητο και </a:t>
            </a:r>
            <a:r>
              <a:rPr lang="el-GR" dirty="0" err="1"/>
              <a:t>απορριμένο</a:t>
            </a:r>
            <a:r>
              <a:rPr lang="el-GR" dirty="0"/>
              <a:t> από το γονέα που φεύγει μακριά.</a:t>
            </a:r>
          </a:p>
          <a:p>
            <a:pPr marL="0" indent="0" algn="just">
              <a:buNone/>
            </a:pPr>
            <a:r>
              <a:rPr lang="el-GR" dirty="0"/>
              <a:t>Οι φαντασιώσεις μπορεί επίσης να είναι </a:t>
            </a:r>
            <a:r>
              <a:rPr lang="el-GR" b="1" u="sng" dirty="0">
                <a:solidFill>
                  <a:schemeClr val="accent2">
                    <a:lumMod val="50000"/>
                  </a:schemeClr>
                </a:solidFill>
              </a:rPr>
              <a:t>καταθλιπτικής φύσης</a:t>
            </a:r>
            <a:r>
              <a:rPr lang="el-GR" u="sng" dirty="0">
                <a:solidFill>
                  <a:schemeClr val="accent2">
                    <a:lumMod val="50000"/>
                  </a:schemeClr>
                </a:solidFill>
              </a:rPr>
              <a:t>, </a:t>
            </a:r>
            <a:r>
              <a:rPr lang="el-GR" dirty="0"/>
              <a:t>για παράδειγμα, το άτομο φοβάται ότι </a:t>
            </a:r>
            <a:r>
              <a:rPr lang="el-GR" b="1" i="1" dirty="0">
                <a:solidFill>
                  <a:schemeClr val="accent2">
                    <a:lumMod val="50000"/>
                  </a:schemeClr>
                </a:solidFill>
              </a:rPr>
              <a:t>έχει εξαντλήσει τη δύναμη και την ανοχή του δασκάλου</a:t>
            </a:r>
            <a:r>
              <a:rPr lang="el-GR" dirty="0">
                <a:solidFill>
                  <a:schemeClr val="accent2">
                    <a:lumMod val="50000"/>
                  </a:schemeClr>
                </a:solidFill>
              </a:rPr>
              <a:t>, </a:t>
            </a:r>
            <a:r>
              <a:rPr lang="el-GR" dirty="0"/>
              <a:t>όπως ακριβώς το βρέφος νιώθει ότι έχει εξαντλήσει ή καταστρέψει το μαστό. </a:t>
            </a:r>
          </a:p>
          <a:p>
            <a:pPr marL="0" indent="0" algn="just">
              <a:buNone/>
            </a:pPr>
            <a:r>
              <a:rPr lang="el-GR" dirty="0"/>
              <a:t>Επιπλέον δημιουργούνται ένα σωρό ιδέες για το </a:t>
            </a:r>
            <a:r>
              <a:rPr lang="el-GR" u="sng" dirty="0"/>
              <a:t>τι κάνει ο δάσκαλος όταν απουσιάζει από την ομάδα</a:t>
            </a:r>
            <a:r>
              <a:rPr lang="el-GR" dirty="0"/>
              <a:t>. Τα συναισθήματα αντιζηλίας και φθόνου που πηγάζουν από τέτοιες φαντασιώσεις επιβαρύνουν το θυμό που στρέφεται εναντίον του δασκάλου.</a:t>
            </a:r>
          </a:p>
        </p:txBody>
      </p:sp>
    </p:spTree>
    <p:extLst>
      <p:ext uri="{BB962C8B-B14F-4D97-AF65-F5344CB8AC3E}">
        <p14:creationId xmlns:p14="http://schemas.microsoft.com/office/powerpoint/2010/main" val="1822646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F90CB1C4-534F-453C-9A65-A0A253DB1067}"/>
              </a:ext>
            </a:extLst>
          </p:cNvPr>
          <p:cNvSpPr>
            <a:spLocks noGrp="1"/>
          </p:cNvSpPr>
          <p:nvPr>
            <p:ph type="title"/>
          </p:nvPr>
        </p:nvSpPr>
        <p:spPr>
          <a:xfrm>
            <a:off x="0" y="18255"/>
            <a:ext cx="10580077" cy="438945"/>
          </a:xfrm>
        </p:spPr>
        <p:txBody>
          <a:bodyPr>
            <a:normAutofit fontScale="90000"/>
          </a:bodyPr>
          <a:lstStyle/>
          <a:p>
            <a:r>
              <a:rPr lang="el-GR" b="1" dirty="0"/>
              <a:t>Συγκρουόμενα συναισθήματα στον αποχωρισμό</a:t>
            </a:r>
            <a:endParaRPr lang="el-GR" dirty="0"/>
          </a:p>
        </p:txBody>
      </p:sp>
      <p:sp>
        <p:nvSpPr>
          <p:cNvPr id="3" name="Θέση περιεχομένου 2">
            <a:extLst>
              <a:ext uri="{FF2B5EF4-FFF2-40B4-BE49-F238E27FC236}">
                <a16:creationId xmlns:a16="http://schemas.microsoft.com/office/drawing/2014/main" id="{7A94B8A4-41F9-44E0-9275-1BC171191A6E}"/>
              </a:ext>
            </a:extLst>
          </p:cNvPr>
          <p:cNvSpPr>
            <a:spLocks noGrp="1"/>
          </p:cNvSpPr>
          <p:nvPr>
            <p:ph idx="1"/>
          </p:nvPr>
        </p:nvSpPr>
        <p:spPr>
          <a:xfrm>
            <a:off x="0" y="524362"/>
            <a:ext cx="12192000" cy="6333637"/>
          </a:xfrm>
        </p:spPr>
        <p:txBody>
          <a:bodyPr>
            <a:normAutofit fontScale="92500"/>
          </a:bodyPr>
          <a:lstStyle/>
          <a:p>
            <a:pPr marL="0" indent="0" algn="just">
              <a:buNone/>
            </a:pPr>
            <a:r>
              <a:rPr lang="el-GR" dirty="0"/>
              <a:t>Αν το άτομο βιώνει την απώλεια ως κάτι εξαιρετικά οδυνηρό, μπορεί να φοβάται να συνδεθεί βαθιά με κάποιο άτομο, με αποτέλεσμα να δημιουργεί στη ζωή του μόνο </a:t>
            </a:r>
            <a:r>
              <a:rPr lang="el-GR" b="1" dirty="0"/>
              <a:t>επιφανειακές σχέσεις </a:t>
            </a:r>
            <a:r>
              <a:rPr lang="el-GR" dirty="0"/>
              <a:t>(πολλές μετακινήσεις από σχολείο σε σχολείο, από τόπο σε τόπο). Τέτοιοι μαθητές βρίσκονται συνήθως σε κατάθλιψη καθώς νιώθουν αδυναμία να χειριστούν και να </a:t>
            </a:r>
            <a:r>
              <a:rPr lang="el-GR" dirty="0" err="1"/>
              <a:t>διεργαστούν</a:t>
            </a:r>
            <a:r>
              <a:rPr lang="el-GR" dirty="0"/>
              <a:t> τις επανειλημμένες απώλειες. </a:t>
            </a:r>
          </a:p>
          <a:p>
            <a:pPr marL="0" indent="0" algn="just">
              <a:buNone/>
            </a:pPr>
            <a:endParaRPr lang="el-GR" dirty="0"/>
          </a:p>
          <a:p>
            <a:pPr marL="0" indent="0" algn="just">
              <a:buNone/>
            </a:pPr>
            <a:r>
              <a:rPr lang="el-GR" dirty="0"/>
              <a:t>Δάσκαλοι: Έχοντας επίγνωση του πόνου του αποχωρισμού, ορισμένοι δάσκαλοι αισθάνονται ότι δεν πρέπει να εμπλακούν σε μια σχέση με ένα παιδί το οποίο θα βρίσκεται κάτω από τη φροντίδα τους για ένα μικρό χρονικό διάστημα. Αυτό είναι μια λανθασμένη άποψη: </a:t>
            </a:r>
            <a:r>
              <a:rPr lang="el-GR" b="1" dirty="0"/>
              <a:t>η επαφή με έναν συμπονετικό, γεμάτο κατανόηση ενήλικα δημιουργεί στο παιδί την ελπίδα ότι τέτοιες σχέσεις υπάρχουν, </a:t>
            </a:r>
            <a:r>
              <a:rPr lang="el-GR" b="1" u="sng" dirty="0"/>
              <a:t>ενώ</a:t>
            </a:r>
            <a:r>
              <a:rPr lang="el-GR" b="1" dirty="0"/>
              <a:t> μια επιφανειακή προσέγγιση οδηγεί σε ακόμα μεγαλύτερη απελπισία, ότι δεν υπάρχει κανείς ικανός για φροντίδα. </a:t>
            </a:r>
            <a:r>
              <a:rPr lang="el-GR" dirty="0"/>
              <a:t>Ωστόσο, είναι ουσιαστικό </a:t>
            </a:r>
            <a:r>
              <a:rPr lang="el-GR" b="1" dirty="0">
                <a:solidFill>
                  <a:schemeClr val="accent2">
                    <a:lumMod val="50000"/>
                  </a:schemeClr>
                </a:solidFill>
              </a:rPr>
              <a:t>να προετοιμάζουμε τους μαθητές για τον αποχωρισμό μας παρά να τους εγκαταλείπουμε αιφνιδιαστικά</a:t>
            </a:r>
            <a:r>
              <a:rPr lang="el-GR" dirty="0">
                <a:solidFill>
                  <a:schemeClr val="accent2">
                    <a:lumMod val="50000"/>
                  </a:schemeClr>
                </a:solidFill>
              </a:rPr>
              <a:t>. </a:t>
            </a:r>
          </a:p>
          <a:p>
            <a:pPr marL="0" indent="0" algn="just">
              <a:buNone/>
            </a:pPr>
            <a:r>
              <a:rPr lang="el-GR" i="1" u="sng" dirty="0"/>
              <a:t>Μια τέτοια στάση δείχνει ότι ενδιαφερόμαστε για το πώς θα συνεχίσει ο μαθητής τη ζωή του πέρα από το διάστημα της δικής μας παρουσίας σε αυτήν.</a:t>
            </a:r>
          </a:p>
        </p:txBody>
      </p:sp>
    </p:spTree>
    <p:extLst>
      <p:ext uri="{BB962C8B-B14F-4D97-AF65-F5344CB8AC3E}">
        <p14:creationId xmlns:p14="http://schemas.microsoft.com/office/powerpoint/2010/main" val="2967474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CA49DFAA-3E09-499C-98EA-124CFCFCAAB3}"/>
              </a:ext>
            </a:extLst>
          </p:cNvPr>
          <p:cNvSpPr>
            <a:spLocks noGrp="1"/>
          </p:cNvSpPr>
          <p:nvPr>
            <p:ph type="title"/>
          </p:nvPr>
        </p:nvSpPr>
        <p:spPr>
          <a:xfrm>
            <a:off x="-1" y="105509"/>
            <a:ext cx="11828585" cy="363414"/>
          </a:xfrm>
        </p:spPr>
        <p:txBody>
          <a:bodyPr>
            <a:normAutofit fontScale="90000"/>
          </a:bodyPr>
          <a:lstStyle/>
          <a:p>
            <a:r>
              <a:rPr lang="el-GR" b="1" dirty="0"/>
              <a:t>Συγκρουόμενα συναισθήματα στον αποχωρισμό</a:t>
            </a:r>
            <a:endParaRPr lang="el-GR" dirty="0"/>
          </a:p>
        </p:txBody>
      </p:sp>
      <p:sp>
        <p:nvSpPr>
          <p:cNvPr id="3" name="Θέση περιεχομένου 2">
            <a:extLst>
              <a:ext uri="{FF2B5EF4-FFF2-40B4-BE49-F238E27FC236}">
                <a16:creationId xmlns:a16="http://schemas.microsoft.com/office/drawing/2014/main" id="{55B60CE6-794A-435F-98DD-B2E021F60884}"/>
              </a:ext>
            </a:extLst>
          </p:cNvPr>
          <p:cNvSpPr>
            <a:spLocks noGrp="1"/>
          </p:cNvSpPr>
          <p:nvPr>
            <p:ph idx="1"/>
          </p:nvPr>
        </p:nvSpPr>
        <p:spPr>
          <a:xfrm>
            <a:off x="0" y="562708"/>
            <a:ext cx="12192000" cy="6025661"/>
          </a:xfrm>
        </p:spPr>
        <p:txBody>
          <a:bodyPr/>
          <a:lstStyle/>
          <a:p>
            <a:pPr algn="just"/>
            <a:r>
              <a:rPr lang="el-GR" dirty="0"/>
              <a:t>Αλλαγή σχολείου</a:t>
            </a:r>
          </a:p>
          <a:p>
            <a:pPr algn="just"/>
            <a:r>
              <a:rPr lang="el-GR" dirty="0"/>
              <a:t>Σημαντικό γονείς και εκπαιδευτικοί να δίνουν την ευκαιρία να αποχαιρετήσουν φίλους και δασκάλους και να τους αποχωριστούν μέσα σε μια φιλική ατμόσφαιρα. Αυτό πρέπει να γίνει ακόμη και αν το παιδί απουσίαζε για μεγάλο διάστημα από το σχολείο ή οι γονείς είχαν σοβαρούς λόγους να είναι δυσαρεστημένοι από το σχολείο.</a:t>
            </a:r>
          </a:p>
          <a:p>
            <a:pPr algn="just"/>
            <a:endParaRPr lang="el-GR" dirty="0"/>
          </a:p>
          <a:p>
            <a:pPr algn="just"/>
            <a:r>
              <a:rPr lang="el-GR" b="1" dirty="0">
                <a:solidFill>
                  <a:schemeClr val="accent2">
                    <a:lumMod val="50000"/>
                  </a:schemeClr>
                </a:solidFill>
              </a:rPr>
              <a:t>Χωρίς σωστό αποχωρισμό καμιά λήξη δεν επιτελείται και έτσι το άτομο μπαίνει σε μια καινούργια κατάσταση επιφορτισμένο με μια ημιτελή υπόθεση, η οποία δεν πρόκειται ποτέ να περατωθεί. </a:t>
            </a:r>
          </a:p>
          <a:p>
            <a:pPr marL="0" indent="0" algn="just">
              <a:buNone/>
            </a:pPr>
            <a:r>
              <a:rPr lang="el-GR" dirty="0"/>
              <a:t>Αν ο αποχωρισμός μπορεί να επιτελεστεί χωρίς τη θυμωμένη εξάλειψη του παρελθόντος ούτε την άρνηση της λήξης, τότε η πραγματική απώλεια είναι μικρότερη- διότι τα καλά στοιχεία της σχέσης φυλάγονται μέσα στην καρδιά και έτσι ζουν εσωτερικά, παραμένοντας σταθερή πηγή δύναμης. </a:t>
            </a:r>
          </a:p>
        </p:txBody>
      </p:sp>
    </p:spTree>
    <p:extLst>
      <p:ext uri="{BB962C8B-B14F-4D97-AF65-F5344CB8AC3E}">
        <p14:creationId xmlns:p14="http://schemas.microsoft.com/office/powerpoint/2010/main" val="2066562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9A12E779-2067-4763-A93E-30BA4B36347A}"/>
              </a:ext>
            </a:extLst>
          </p:cNvPr>
          <p:cNvSpPr>
            <a:spLocks noGrp="1"/>
          </p:cNvSpPr>
          <p:nvPr>
            <p:ph type="title"/>
          </p:nvPr>
        </p:nvSpPr>
        <p:spPr>
          <a:xfrm>
            <a:off x="0" y="93785"/>
            <a:ext cx="11353800" cy="445477"/>
          </a:xfrm>
        </p:spPr>
        <p:txBody>
          <a:bodyPr>
            <a:normAutofit fontScale="90000"/>
          </a:bodyPr>
          <a:lstStyle/>
          <a:p>
            <a:r>
              <a:rPr lang="el-GR" b="1" dirty="0"/>
              <a:t>Τα συναισθήματα των μαθητών/εκπαιδευομένων</a:t>
            </a:r>
          </a:p>
        </p:txBody>
      </p:sp>
      <p:sp>
        <p:nvSpPr>
          <p:cNvPr id="3" name="Θέση περιεχομένου 2">
            <a:extLst>
              <a:ext uri="{FF2B5EF4-FFF2-40B4-BE49-F238E27FC236}">
                <a16:creationId xmlns:a16="http://schemas.microsoft.com/office/drawing/2014/main" id="{59290E9B-AF01-482F-B76A-CAD512602495}"/>
              </a:ext>
            </a:extLst>
          </p:cNvPr>
          <p:cNvSpPr>
            <a:spLocks noGrp="1"/>
          </p:cNvSpPr>
          <p:nvPr>
            <p:ph idx="1"/>
          </p:nvPr>
        </p:nvSpPr>
        <p:spPr>
          <a:xfrm>
            <a:off x="0" y="539261"/>
            <a:ext cx="12086492" cy="6224953"/>
          </a:xfrm>
        </p:spPr>
        <p:txBody>
          <a:bodyPr/>
          <a:lstStyle/>
          <a:p>
            <a:pPr algn="just"/>
            <a:r>
              <a:rPr lang="el-GR" dirty="0"/>
              <a:t>1. Απώλεια ευκαιριών</a:t>
            </a:r>
          </a:p>
          <a:p>
            <a:pPr algn="just"/>
            <a:r>
              <a:rPr lang="el-GR" dirty="0"/>
              <a:t>«Μόλις συνειδητοποίησα ότι δεν θα έχω ποτέ ξανά μια τέτοια ευκαιρία»</a:t>
            </a:r>
          </a:p>
          <a:p>
            <a:pPr algn="just"/>
            <a:r>
              <a:rPr lang="el-GR" dirty="0"/>
              <a:t>«Μέχρι τώρα δεν εκτιμούσα την ελευθερία που είχαμε να μελετούμε και να σκεπτόμαστε»</a:t>
            </a:r>
          </a:p>
          <a:p>
            <a:pPr algn="just"/>
            <a:r>
              <a:rPr lang="el-GR" dirty="0"/>
              <a:t>«Φοβάμαι πως δεν έκανα αισθητή την παρουσία μου και όλοι θα με ξεχάσουν»</a:t>
            </a:r>
          </a:p>
          <a:p>
            <a:pPr algn="just"/>
            <a:r>
              <a:rPr lang="el-GR" dirty="0"/>
              <a:t>2. Αμφιβολίες και ανησυχίες του ατόμου για την ικανότητά του</a:t>
            </a:r>
          </a:p>
          <a:p>
            <a:pPr algn="just"/>
            <a:r>
              <a:rPr lang="el-GR" dirty="0"/>
              <a:t>Οι μαθητές που δεν αποδίδουν στα μαθήματα σίγουρα αισθάνονται αμφιβολίες για την ικανότητά τους να αντιμετωπίσουν μεγαλύτερες απαιτήσεις…(επόμενη τάξη). </a:t>
            </a:r>
          </a:p>
          <a:p>
            <a:pPr algn="just"/>
            <a:r>
              <a:rPr lang="el-GR" dirty="0"/>
              <a:t>- μπορεί να βιώνουν άγχος, κατάθλιψη: αναζήτηση της βοήθειας του δασκάλου για να συζητηθεί το μεταβατικό στάδιο ή</a:t>
            </a:r>
          </a:p>
          <a:p>
            <a:pPr algn="just"/>
            <a:r>
              <a:rPr lang="el-GR" dirty="0"/>
              <a:t>- αρνούνται ότι η απουσία προόδου οφείλεται σε δικές τους δυσκολίες και πιστεύουν ότι το σχολείο και οι δάσκαλοι τους κρατούν καθηλωμένους.</a:t>
            </a:r>
          </a:p>
        </p:txBody>
      </p:sp>
    </p:spTree>
    <p:extLst>
      <p:ext uri="{BB962C8B-B14F-4D97-AF65-F5344CB8AC3E}">
        <p14:creationId xmlns:p14="http://schemas.microsoft.com/office/powerpoint/2010/main" val="13616262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709F239C-7ABB-45D8-835F-0BC01A9E2023}"/>
              </a:ext>
            </a:extLst>
          </p:cNvPr>
          <p:cNvSpPr>
            <a:spLocks noGrp="1"/>
          </p:cNvSpPr>
          <p:nvPr>
            <p:ph type="title"/>
          </p:nvPr>
        </p:nvSpPr>
        <p:spPr>
          <a:xfrm>
            <a:off x="0" y="36880"/>
            <a:ext cx="12192000" cy="326536"/>
          </a:xfrm>
        </p:spPr>
        <p:txBody>
          <a:bodyPr>
            <a:normAutofit fontScale="90000"/>
          </a:bodyPr>
          <a:lstStyle/>
          <a:p>
            <a:r>
              <a:rPr lang="el-GR" dirty="0"/>
              <a:t> </a:t>
            </a:r>
            <a:br>
              <a:rPr lang="el-GR" dirty="0"/>
            </a:br>
            <a:br>
              <a:rPr lang="el-GR" b="1" dirty="0"/>
            </a:br>
            <a:r>
              <a:rPr lang="el-GR" sz="2200" b="1" dirty="0"/>
              <a:t> Αμφιβολίες και ανησυχίες του ατόμου για την ικανότητά του</a:t>
            </a:r>
            <a:br>
              <a:rPr lang="el-GR" sz="2200" b="1" dirty="0"/>
            </a:br>
            <a:br>
              <a:rPr lang="el-GR" dirty="0"/>
            </a:br>
            <a:endParaRPr lang="el-GR" dirty="0"/>
          </a:p>
        </p:txBody>
      </p:sp>
      <p:sp>
        <p:nvSpPr>
          <p:cNvPr id="3" name="Θέση περιεχομένου 2">
            <a:extLst>
              <a:ext uri="{FF2B5EF4-FFF2-40B4-BE49-F238E27FC236}">
                <a16:creationId xmlns:a16="http://schemas.microsoft.com/office/drawing/2014/main" id="{11B7D82D-2F91-4D26-B100-00FDE6176E67}"/>
              </a:ext>
            </a:extLst>
          </p:cNvPr>
          <p:cNvSpPr>
            <a:spLocks noGrp="1"/>
          </p:cNvSpPr>
          <p:nvPr>
            <p:ph idx="1"/>
          </p:nvPr>
        </p:nvSpPr>
        <p:spPr>
          <a:xfrm>
            <a:off x="0" y="738554"/>
            <a:ext cx="11353800" cy="5438409"/>
          </a:xfrm>
        </p:spPr>
        <p:txBody>
          <a:bodyPr>
            <a:normAutofit fontScale="92500" lnSpcReduction="10000"/>
          </a:bodyPr>
          <a:lstStyle/>
          <a:p>
            <a:pPr marL="0" indent="0" algn="just">
              <a:buNone/>
            </a:pPr>
            <a:r>
              <a:rPr lang="el-GR" dirty="0"/>
              <a:t>Ή </a:t>
            </a:r>
            <a:r>
              <a:rPr lang="el-GR" b="1" dirty="0"/>
              <a:t>δίνουν την εντύπωση ότι δεν βλέπουν την ώρα να αφήσουν πίσω τους αυτά που θεωρούν αδικαιολόγητους περιορισμούς και νηπιακή μεταχείριση</a:t>
            </a:r>
            <a:r>
              <a:rPr lang="el-GR" dirty="0"/>
              <a:t>. Ωστόσο, αρκετοί από αυτούς τους εφήβους ξαναγυρίζουν στο δάσκαλό τους και ζητούν από αυτόν  επιβεβαίωση και παρηγοριά μόλις καταλάβουν τις απαιτήσεις των προϊσταμένων τους και τις δυσκολίες τους</a:t>
            </a:r>
          </a:p>
          <a:p>
            <a:pPr marL="0" indent="0" algn="just">
              <a:buNone/>
            </a:pPr>
            <a:r>
              <a:rPr lang="el-GR" dirty="0"/>
              <a:t>«Δεν είμαι σίγουρος τι έμαθα. Δεν θα το ξέρω αν δεν το βάλω σε εφαρμογή»</a:t>
            </a:r>
          </a:p>
          <a:p>
            <a:pPr marL="0" indent="0" algn="just">
              <a:buNone/>
            </a:pPr>
            <a:r>
              <a:rPr lang="el-GR" dirty="0"/>
              <a:t>«Δεν είμαι καθόλου σίγουρος ότι θυμάμαι κάτι από όλα αυτά που έχω μάθει».</a:t>
            </a:r>
          </a:p>
          <a:p>
            <a:pPr marL="0" indent="0" algn="just">
              <a:buNone/>
            </a:pPr>
            <a:endParaRPr lang="el-GR" dirty="0"/>
          </a:p>
          <a:p>
            <a:pPr marL="0" indent="0" algn="just">
              <a:buNone/>
            </a:pPr>
            <a:r>
              <a:rPr lang="el-GR" dirty="0"/>
              <a:t>ΠΡΑΓΜΑΤΙ, είναι πολύ δύσκολο να είναι κανείς σίγουρος για αυτά που έχει μάθει, εκτός αν υπάρχει μια ξεκάθαρη ικανότητα που είναι φανερή. Παρόμοιες αμφιβολίες βασανίζουν και τους επιμελείς μαθητές… (προσοχή στο αν η υπερβολική αυτοπεποίθηση βασίζεται στην άρνηση και στην παντοδυναμία, μπορεί ξαφνικά να καταρρεύσει και τότε αυτοί οι μαθητές βρίσκονται κατακλυσμένοι από άγχος και ανίκανοι να αντιμετωπίσουν τις εξετάσεις…)</a:t>
            </a:r>
          </a:p>
        </p:txBody>
      </p:sp>
    </p:spTree>
    <p:extLst>
      <p:ext uri="{BB962C8B-B14F-4D97-AF65-F5344CB8AC3E}">
        <p14:creationId xmlns:p14="http://schemas.microsoft.com/office/powerpoint/2010/main" val="26372428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2E494AA0-2AD7-4BC1-BFD6-D97239F094F1}"/>
              </a:ext>
            </a:extLst>
          </p:cNvPr>
          <p:cNvSpPr>
            <a:spLocks noGrp="1"/>
          </p:cNvSpPr>
          <p:nvPr>
            <p:ph type="title"/>
          </p:nvPr>
        </p:nvSpPr>
        <p:spPr>
          <a:xfrm>
            <a:off x="82063" y="1"/>
            <a:ext cx="11271738" cy="597876"/>
          </a:xfrm>
        </p:spPr>
        <p:txBody>
          <a:bodyPr>
            <a:normAutofit fontScale="90000"/>
          </a:bodyPr>
          <a:lstStyle/>
          <a:p>
            <a:br>
              <a:rPr lang="el-GR" dirty="0"/>
            </a:br>
            <a:r>
              <a:rPr lang="el-GR" sz="2200" b="1" dirty="0"/>
              <a:t>Αμφιβολίες και ανησυχίες του ατόμου για την ικανότητά του</a:t>
            </a:r>
            <a:br>
              <a:rPr lang="el-GR" dirty="0"/>
            </a:br>
            <a:endParaRPr lang="el-GR" dirty="0"/>
          </a:p>
        </p:txBody>
      </p:sp>
      <p:sp>
        <p:nvSpPr>
          <p:cNvPr id="3" name="Θέση περιεχομένου 2">
            <a:extLst>
              <a:ext uri="{FF2B5EF4-FFF2-40B4-BE49-F238E27FC236}">
                <a16:creationId xmlns:a16="http://schemas.microsoft.com/office/drawing/2014/main" id="{4F0D492F-1FBA-4977-9185-D7DDAD15C5D2}"/>
              </a:ext>
            </a:extLst>
          </p:cNvPr>
          <p:cNvSpPr>
            <a:spLocks noGrp="1"/>
          </p:cNvSpPr>
          <p:nvPr>
            <p:ph idx="1"/>
          </p:nvPr>
        </p:nvSpPr>
        <p:spPr>
          <a:xfrm>
            <a:off x="82063" y="597877"/>
            <a:ext cx="11213122" cy="5909455"/>
          </a:xfrm>
        </p:spPr>
        <p:txBody>
          <a:bodyPr>
            <a:normAutofit fontScale="92500" lnSpcReduction="20000"/>
          </a:bodyPr>
          <a:lstStyle/>
          <a:p>
            <a:pPr algn="just"/>
            <a:r>
              <a:rPr lang="el-GR" dirty="0"/>
              <a:t>Εκείνα που δοκιμάζονται κατά τον αποχωρισμό αλλά και αργότερα είναι τα εξής:</a:t>
            </a:r>
          </a:p>
          <a:p>
            <a:pPr marL="0" indent="0" algn="just">
              <a:buNone/>
            </a:pPr>
            <a:r>
              <a:rPr lang="el-GR" dirty="0"/>
              <a:t>(α) </a:t>
            </a:r>
            <a:r>
              <a:rPr lang="el-GR" b="1" dirty="0"/>
              <a:t>Πόσα πραγματικά</a:t>
            </a:r>
            <a:r>
              <a:rPr lang="el-GR" dirty="0"/>
              <a:t> </a:t>
            </a:r>
            <a:r>
              <a:rPr lang="el-GR" b="1" i="1" dirty="0"/>
              <a:t>έχει μάθει ο μαθητής</a:t>
            </a:r>
            <a:r>
              <a:rPr lang="el-GR" dirty="0"/>
              <a:t>. Όταν η πρόοδος του μαθητή στηρίζεται στο </a:t>
            </a:r>
            <a:r>
              <a:rPr lang="el-GR" b="1" dirty="0"/>
              <a:t>μιμητισμό ή στην εξάρτηση </a:t>
            </a:r>
            <a:r>
              <a:rPr lang="el-GR" dirty="0"/>
              <a:t>από το δάσκαλο ,τότε πολύ λίγα μπορεί να πάρει μαζί του φεύγοντας</a:t>
            </a:r>
          </a:p>
          <a:p>
            <a:pPr marL="0" indent="0" algn="just">
              <a:buNone/>
            </a:pPr>
            <a:endParaRPr lang="el-GR" dirty="0"/>
          </a:p>
          <a:p>
            <a:pPr marL="0" indent="0" algn="just">
              <a:buNone/>
            </a:pPr>
            <a:r>
              <a:rPr lang="el-GR" dirty="0"/>
              <a:t>(β) </a:t>
            </a:r>
            <a:r>
              <a:rPr lang="el-GR" b="1" dirty="0"/>
              <a:t>Πόσο θυμωμένος </a:t>
            </a:r>
            <a:r>
              <a:rPr lang="el-GR" dirty="0"/>
              <a:t>είναι ο μαθητής για την απουσία του δάσκαλου ή αντίθετα, </a:t>
            </a:r>
            <a:r>
              <a:rPr lang="el-GR" b="1" dirty="0"/>
              <a:t>πόσο ευγνώμων </a:t>
            </a:r>
            <a:r>
              <a:rPr lang="el-GR" dirty="0"/>
              <a:t>για τη βοήθεια που έχει δεχθεί. Σε αυτή την περίπτωση επιθυμεί να διατηρήσει αυτά που έχει μάθει, να συνεχίσει να αγωνίζεται και να ζητάει βοήθεια μόνο όταν είναι απαραίτητο. </a:t>
            </a:r>
            <a:r>
              <a:rPr lang="el-GR" b="1" dirty="0"/>
              <a:t>Εκείνοι που δεν μπορούν να αναλάβουν την ευθύνη της περαιτέρω μόρφωσής τους συχνά προσκολλώνται στους παλιούς τους δασκάλους </a:t>
            </a:r>
            <a:r>
              <a:rPr lang="el-GR" u="sng" dirty="0"/>
              <a:t>ή</a:t>
            </a:r>
            <a:r>
              <a:rPr lang="el-GR" dirty="0"/>
              <a:t> εγγράφονται σε νέα μαθήματα πριν τελειώσουν εκείνα που παρακολουθούν- </a:t>
            </a:r>
            <a:r>
              <a:rPr lang="el-GR" b="1" dirty="0"/>
              <a:t>αιώνιοι σπουδαστές</a:t>
            </a:r>
            <a:r>
              <a:rPr lang="el-GR" dirty="0"/>
              <a:t>…</a:t>
            </a:r>
          </a:p>
          <a:p>
            <a:pPr marL="0" indent="0" algn="just">
              <a:buNone/>
            </a:pPr>
            <a:endParaRPr lang="el-GR" dirty="0"/>
          </a:p>
          <a:p>
            <a:pPr marL="0" indent="0" algn="just">
              <a:buNone/>
            </a:pPr>
            <a:r>
              <a:rPr lang="el-GR" dirty="0"/>
              <a:t>(γ) </a:t>
            </a:r>
            <a:r>
              <a:rPr lang="el-GR" b="1" dirty="0"/>
              <a:t>Πόση ευθύνη μπορεί να αναλάβει ο μαθητής για την πρόοδό του.</a:t>
            </a:r>
            <a:r>
              <a:rPr lang="el-GR" dirty="0"/>
              <a:t> Όσο ο μαθητής βασίζεται μόνο στην προσοχή και στην ενθάρρυνση του δασκάλου για να διατηρεί το ενδιαφέρον του και να προοδεύει, τόσο θα δυσκολευτεί να συνεχίσει να μαθαίνει όταν είναι πλέον μόνος του.</a:t>
            </a:r>
          </a:p>
        </p:txBody>
      </p:sp>
    </p:spTree>
    <p:extLst>
      <p:ext uri="{BB962C8B-B14F-4D97-AF65-F5344CB8AC3E}">
        <p14:creationId xmlns:p14="http://schemas.microsoft.com/office/powerpoint/2010/main" val="3369880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B41934D0-A995-4D64-B7B8-97749B1BD2F5}"/>
              </a:ext>
            </a:extLst>
          </p:cNvPr>
          <p:cNvSpPr>
            <a:spLocks noGrp="1"/>
          </p:cNvSpPr>
          <p:nvPr>
            <p:ph type="title"/>
          </p:nvPr>
        </p:nvSpPr>
        <p:spPr>
          <a:xfrm>
            <a:off x="0" y="82063"/>
            <a:ext cx="11353800" cy="422029"/>
          </a:xfrm>
        </p:spPr>
        <p:txBody>
          <a:bodyPr>
            <a:normAutofit fontScale="90000"/>
          </a:bodyPr>
          <a:lstStyle/>
          <a:p>
            <a:r>
              <a:rPr lang="el-GR" b="1" dirty="0"/>
              <a:t>Ζήλεια και φθόνος</a:t>
            </a:r>
          </a:p>
        </p:txBody>
      </p:sp>
      <p:sp>
        <p:nvSpPr>
          <p:cNvPr id="3" name="Θέση περιεχομένου 2">
            <a:extLst>
              <a:ext uri="{FF2B5EF4-FFF2-40B4-BE49-F238E27FC236}">
                <a16:creationId xmlns:a16="http://schemas.microsoft.com/office/drawing/2014/main" id="{D7F75EEB-4FBC-482C-8433-7AEF5F00D8EB}"/>
              </a:ext>
            </a:extLst>
          </p:cNvPr>
          <p:cNvSpPr>
            <a:spLocks noGrp="1"/>
          </p:cNvSpPr>
          <p:nvPr>
            <p:ph idx="1"/>
          </p:nvPr>
        </p:nvSpPr>
        <p:spPr>
          <a:xfrm>
            <a:off x="0" y="504092"/>
            <a:ext cx="12192000" cy="6271845"/>
          </a:xfrm>
        </p:spPr>
        <p:txBody>
          <a:bodyPr/>
          <a:lstStyle/>
          <a:p>
            <a:pPr algn="just"/>
            <a:r>
              <a:rPr lang="el-GR" dirty="0"/>
              <a:t>Οι μαθητές που εγκαταλείπουν φίλους, έναν δάσκαλο που θαυμάζουν </a:t>
            </a:r>
            <a:r>
              <a:rPr lang="el-GR" dirty="0" err="1"/>
              <a:t>κτλ</a:t>
            </a:r>
            <a:r>
              <a:rPr lang="el-GR" dirty="0"/>
              <a:t> μπορεί να νιώσουν </a:t>
            </a:r>
            <a:r>
              <a:rPr lang="el-GR" b="1" dirty="0"/>
              <a:t>ζήλια για τους μαθητές της επόμενης χρονιάς </a:t>
            </a:r>
            <a:r>
              <a:rPr lang="el-GR" dirty="0"/>
              <a:t>που θα πάρουν τη θέση τους… (νέο μωρό στην οικογένεια), </a:t>
            </a:r>
            <a:r>
              <a:rPr lang="el-GR" b="1" dirty="0"/>
              <a:t>φόβος ότι ο καινούργιος μαθητής θα είναι </a:t>
            </a:r>
            <a:r>
              <a:rPr lang="el-GR" dirty="0"/>
              <a:t>καλύτερος και πιο ευγενικός από τους ίδιους και άρα </a:t>
            </a:r>
            <a:r>
              <a:rPr lang="el-GR" b="1" dirty="0"/>
              <a:t>πιο</a:t>
            </a:r>
            <a:r>
              <a:rPr lang="el-GR" dirty="0"/>
              <a:t> </a:t>
            </a:r>
            <a:r>
              <a:rPr lang="el-GR" b="1" dirty="0"/>
              <a:t>αγαπητός</a:t>
            </a:r>
            <a:r>
              <a:rPr lang="el-GR" dirty="0"/>
              <a:t>.</a:t>
            </a:r>
          </a:p>
          <a:p>
            <a:pPr algn="just"/>
            <a:endParaRPr lang="el-GR" dirty="0"/>
          </a:p>
          <a:p>
            <a:pPr algn="just"/>
            <a:r>
              <a:rPr lang="el-GR" dirty="0"/>
              <a:t>Ίσως (α) </a:t>
            </a:r>
            <a:r>
              <a:rPr lang="el-GR" b="1" dirty="0"/>
              <a:t>νομίζουν ότι ο Δ θα είναι πιο καλός στη δουλειά του γιατί έχει αποκτήσει πείρα.</a:t>
            </a:r>
            <a:r>
              <a:rPr lang="el-GR" dirty="0"/>
              <a:t> Απροθυμία να συζητήσουν πώς ένα μάθημα θα μπορούσε να γίνει καλύτερο γιατί (β) </a:t>
            </a:r>
            <a:r>
              <a:rPr lang="el-GR" b="1" dirty="0"/>
              <a:t>θα επωφεληθούν κάποιοι άλλοι</a:t>
            </a:r>
            <a:r>
              <a:rPr lang="el-GR" dirty="0"/>
              <a:t>. Όταν </a:t>
            </a:r>
            <a:r>
              <a:rPr lang="el-GR" dirty="0" err="1"/>
              <a:t>ερωτούνται</a:t>
            </a:r>
            <a:r>
              <a:rPr lang="el-GR" dirty="0"/>
              <a:t> για προτάσεις βάζουν αυστηρές συνθήκες και κριτήρια…</a:t>
            </a:r>
          </a:p>
        </p:txBody>
      </p:sp>
    </p:spTree>
    <p:extLst>
      <p:ext uri="{BB962C8B-B14F-4D97-AF65-F5344CB8AC3E}">
        <p14:creationId xmlns:p14="http://schemas.microsoft.com/office/powerpoint/2010/main" val="949981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B7291CD4-6E7B-418F-A124-18F896B71D71}"/>
              </a:ext>
            </a:extLst>
          </p:cNvPr>
          <p:cNvSpPr>
            <a:spLocks noGrp="1"/>
          </p:cNvSpPr>
          <p:nvPr>
            <p:ph type="title"/>
          </p:nvPr>
        </p:nvSpPr>
        <p:spPr>
          <a:xfrm flipV="1">
            <a:off x="0" y="-1890944"/>
            <a:ext cx="10662138" cy="1909199"/>
          </a:xfrm>
        </p:spPr>
        <p:txBody>
          <a:bodyPr>
            <a:normAutofit/>
          </a:bodyPr>
          <a:lstStyle/>
          <a:p>
            <a:endParaRPr lang="el-GR" dirty="0"/>
          </a:p>
        </p:txBody>
      </p:sp>
      <p:sp>
        <p:nvSpPr>
          <p:cNvPr id="3" name="Θέση περιεχομένου 2">
            <a:extLst>
              <a:ext uri="{FF2B5EF4-FFF2-40B4-BE49-F238E27FC236}">
                <a16:creationId xmlns:a16="http://schemas.microsoft.com/office/drawing/2014/main" id="{3AC5B3D5-D8D4-4C9F-883E-44E2B3841090}"/>
              </a:ext>
            </a:extLst>
          </p:cNvPr>
          <p:cNvSpPr>
            <a:spLocks noGrp="1"/>
          </p:cNvSpPr>
          <p:nvPr>
            <p:ph idx="1"/>
          </p:nvPr>
        </p:nvSpPr>
        <p:spPr>
          <a:xfrm>
            <a:off x="0" y="457200"/>
            <a:ext cx="11353800" cy="5719763"/>
          </a:xfrm>
        </p:spPr>
        <p:txBody>
          <a:bodyPr>
            <a:normAutofit fontScale="77500" lnSpcReduction="20000"/>
          </a:bodyPr>
          <a:lstStyle/>
          <a:p>
            <a:pPr algn="just"/>
            <a:r>
              <a:rPr lang="el-GR" dirty="0"/>
              <a:t>Τελετές τέλους- εκθέσεις που δείχνουν ότι η προσπάθεια ήταν αξιόλογη, ότι άξιζε τον κόπο. «Ένα καλό τέλος βοηθάει τόσο τους μαθητές όσο και τους δασκάλους να διατηρήσουν μια ανάμνηση του παρελθόντος τέτοια που να τους γεμίζει υπερηφάνεια. Σημαντική η παρουσία των γονέων γιατί η συμμετοχή τους βοηθάει το παιδί που φεύγει να διατηρήσει την ανάμνηση του σχολείου και των μελών του.</a:t>
            </a:r>
          </a:p>
          <a:p>
            <a:pPr algn="just"/>
            <a:endParaRPr lang="el-GR" dirty="0"/>
          </a:p>
          <a:p>
            <a:pPr algn="just"/>
            <a:r>
              <a:rPr lang="el-GR" dirty="0"/>
              <a:t>ΤΑ ανωτέρω είναι σημαντικά αλλά απλώς βοηθήματα στο να διατηρηθεί εσωτερικά ό,τι υπήρξε αξιόλογο στην εμπειρία ενός ατόμου. Εάν είμαστε </a:t>
            </a:r>
            <a:r>
              <a:rPr lang="el-GR" b="1" dirty="0"/>
              <a:t>ευγνώμονες</a:t>
            </a:r>
            <a:r>
              <a:rPr lang="el-GR" dirty="0"/>
              <a:t> για ό,τι δεχθήκαμε και θυμόμαστε τους δασκάλους μας πιο πολύ με ευγνωμοσύνη και όχι με έχθρα, τότε θα μπορέσουμε να συγκρατήσουμε για πάντα κάτι από το καλό που κερδίσαμε από αυτές τις σχέσεις.</a:t>
            </a:r>
          </a:p>
          <a:p>
            <a:pPr algn="just"/>
            <a:r>
              <a:rPr lang="el-GR" dirty="0"/>
              <a:t>ΔΕΝ ΕΞΑΦΑΝΙΖΟΥΜΕ ΤΟ ΠΑΡΕΛΘΟΝ ΟΥΤΕ ΑΡΝΟΥΜΑΣΤΕ ΤΗΝ ΑΠΩΛΕΙΑ (νιώθουμε κάποια θλίψη και νοσταλγία για αυτό που είχαμε, ωστόσο, εξαιτίας της εκτίμησης που τρέφαμε για αυτό, προσπαθούμε να το διατηρήσουμε ζωντανό μέσα μας).</a:t>
            </a:r>
          </a:p>
          <a:p>
            <a:pPr algn="just"/>
            <a:r>
              <a:rPr lang="el-GR" dirty="0"/>
              <a:t>ΔΕΝ ΜΠΟΡΟΥΜΕ ΠΟΤΕ ΝΑ ΑΓΝΟΗΣΟΥΜΕ ΟΥΤΕ ΝΑ ΑΛΛΑΞΟΥΜΕ ΤΟ ΠΑΡΕΛΘΟΝ ΜΑΣ</a:t>
            </a:r>
          </a:p>
          <a:p>
            <a:pPr algn="just"/>
            <a:r>
              <a:rPr lang="el-GR" dirty="0"/>
              <a:t>ΜΠΟΡΕΙ ΝΑ ΑΠΟΠΕΙΡΑΘΟΥΜΕ ΝΑ ΤΟ ΣΚΟΤΩΣΟΥΜΕ ΜΕΣΑ ΜΑΣ ΑΛΛΑ ΑΥΤΟ ΜΑΣ ΑΠΟΚΟΒΕΙ ΑΠΟ ΤΙΣ ΡΙΖΕΣ ΜΑΣ ΚΑΙ ΑΠΟ ΚΟΜΜΑΤΙΑ ΤΟΥ ΕΑΥΤΟΥ ΜΑΣ</a:t>
            </a:r>
          </a:p>
          <a:p>
            <a:pPr marL="0" indent="0" algn="just">
              <a:buNone/>
            </a:pPr>
            <a:endParaRPr lang="el-GR" dirty="0"/>
          </a:p>
          <a:p>
            <a:pPr algn="ctr"/>
            <a:r>
              <a:rPr lang="el-GR" b="1" dirty="0">
                <a:ln w="22225">
                  <a:solidFill>
                    <a:schemeClr val="accent2"/>
                  </a:solidFill>
                  <a:prstDash val="solid"/>
                </a:ln>
                <a:solidFill>
                  <a:schemeClr val="accent2">
                    <a:lumMod val="40000"/>
                    <a:lumOff val="60000"/>
                  </a:schemeClr>
                </a:solidFill>
              </a:rPr>
              <a:t>Η συνέπεια θα είναι να νιώθουμε ανασφαλείς χωρίς, εσωτερικό απόθεμα πάνω στο οποίο να στηρίξουμε το μέλλον μας.</a:t>
            </a:r>
          </a:p>
          <a:p>
            <a:endParaRPr lang="el-GR" dirty="0"/>
          </a:p>
        </p:txBody>
      </p:sp>
    </p:spTree>
    <p:extLst>
      <p:ext uri="{BB962C8B-B14F-4D97-AF65-F5344CB8AC3E}">
        <p14:creationId xmlns:p14="http://schemas.microsoft.com/office/powerpoint/2010/main" val="2491043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5CAEAC58-7DA5-4B68-B6A7-3E928C618A24}"/>
              </a:ext>
            </a:extLst>
          </p:cNvPr>
          <p:cNvSpPr>
            <a:spLocks noGrp="1"/>
          </p:cNvSpPr>
          <p:nvPr>
            <p:ph type="title"/>
          </p:nvPr>
        </p:nvSpPr>
        <p:spPr>
          <a:xfrm rot="10800000">
            <a:off x="0" y="-1278384"/>
            <a:ext cx="11353800" cy="1278383"/>
          </a:xfrm>
        </p:spPr>
        <p:txBody>
          <a:bodyPr>
            <a:normAutofit/>
          </a:bodyPr>
          <a:lstStyle/>
          <a:p>
            <a:endParaRPr lang="el-GR" dirty="0"/>
          </a:p>
        </p:txBody>
      </p:sp>
      <p:sp>
        <p:nvSpPr>
          <p:cNvPr id="3" name="Θέση περιεχομένου 2">
            <a:extLst>
              <a:ext uri="{FF2B5EF4-FFF2-40B4-BE49-F238E27FC236}">
                <a16:creationId xmlns:a16="http://schemas.microsoft.com/office/drawing/2014/main" id="{AE187AA9-2483-4010-9EAA-2E732BC855CB}"/>
              </a:ext>
            </a:extLst>
          </p:cNvPr>
          <p:cNvSpPr>
            <a:spLocks noGrp="1"/>
          </p:cNvSpPr>
          <p:nvPr>
            <p:ph idx="1"/>
          </p:nvPr>
        </p:nvSpPr>
        <p:spPr>
          <a:xfrm>
            <a:off x="0" y="0"/>
            <a:ext cx="12192000" cy="6857999"/>
          </a:xfrm>
        </p:spPr>
        <p:txBody>
          <a:bodyPr>
            <a:normAutofit fontScale="92500" lnSpcReduction="20000"/>
          </a:bodyPr>
          <a:lstStyle/>
          <a:p>
            <a:pPr algn="just"/>
            <a:r>
              <a:rPr lang="el-GR" dirty="0"/>
              <a:t> Αντίθετα, </a:t>
            </a:r>
          </a:p>
          <a:p>
            <a:pPr algn="just"/>
            <a:r>
              <a:rPr lang="el-GR" dirty="0"/>
              <a:t>Αν κατορθώσουμε </a:t>
            </a:r>
            <a:r>
              <a:rPr lang="el-GR" b="1" dirty="0">
                <a:solidFill>
                  <a:schemeClr val="accent2">
                    <a:lumMod val="50000"/>
                  </a:schemeClr>
                </a:solidFill>
              </a:rPr>
              <a:t>να διατηρήσουμε την εξωτερικά χαμένη σχέση ζωντανή στην ψυχή μας</a:t>
            </a:r>
            <a:r>
              <a:rPr lang="el-GR" dirty="0">
                <a:solidFill>
                  <a:schemeClr val="accent2">
                    <a:lumMod val="50000"/>
                  </a:schemeClr>
                </a:solidFill>
              </a:rPr>
              <a:t>, </a:t>
            </a:r>
            <a:r>
              <a:rPr lang="el-GR" dirty="0"/>
              <a:t>τότε μας δίνεται η ευκαιρία (α) να χτίσουμε πάνω σε αυτό το εσωτερικό θεμέλιο και (β) να νιώσουμε ότι διαθέτουμε εσωτερικά αποθέματα με τα οποία θα αντιμετωπίσουμε αισιόδοξα το μέλλον.</a:t>
            </a:r>
          </a:p>
          <a:p>
            <a:pPr algn="just"/>
            <a:endParaRPr lang="el-GR" dirty="0"/>
          </a:p>
          <a:p>
            <a:pPr algn="just"/>
            <a:r>
              <a:rPr lang="el-GR" dirty="0"/>
              <a:t>Αυτό μας επιτρέπει να δημιουργούμε νέες σχέσεις χωρίς να αρνούμαστε ή να καταστρέφουμε το παρελθόν, αλλά να μεταφέρουμε τα καλά συναισθήματα και την ελπίδα που κερδίσαμε από το παρελθόν στην καινούργια κατάσταση.</a:t>
            </a:r>
          </a:p>
          <a:p>
            <a:pPr algn="just"/>
            <a:r>
              <a:rPr lang="el-GR" b="1" dirty="0">
                <a:ln w="22225">
                  <a:solidFill>
                    <a:schemeClr val="accent2"/>
                  </a:solidFill>
                  <a:prstDash val="solid"/>
                </a:ln>
                <a:solidFill>
                  <a:schemeClr val="accent2">
                    <a:lumMod val="40000"/>
                    <a:lumOff val="60000"/>
                  </a:schemeClr>
                </a:solidFill>
              </a:rPr>
              <a:t>Το γεγονός ότι καμία σχέση, ούτε η ίδια η ζωή, δεν είναι αέναη μας κάνει να εκτιμάμε περισσότερο αυτά που έχουμε στη διάθεσή μας΄, όσο περιορισμένη και αν είναι η διάρκειά τους, καθώς επίσης να νιώσουμε ευγνωμοσύνη για τη σπουδαιότητά τους. </a:t>
            </a:r>
          </a:p>
          <a:p>
            <a:pPr algn="just"/>
            <a:r>
              <a:rPr lang="el-GR" b="1" dirty="0">
                <a:ln w="22225">
                  <a:solidFill>
                    <a:schemeClr val="accent2"/>
                  </a:solidFill>
                  <a:prstDash val="solid"/>
                </a:ln>
                <a:solidFill>
                  <a:schemeClr val="accent2">
                    <a:lumMod val="40000"/>
                    <a:lumOff val="60000"/>
                  </a:schemeClr>
                </a:solidFill>
              </a:rPr>
              <a:t>Μια τέτοια αναγνώριση και ευγνωμοσύνη για ό,τι μας έχει προσφερθεί μπορεί να οδηγήσουν σε μια επιθυμία να συνεισφέρουμε στη ζωή άλλων ατόμων, και με τον τρόπο αυτό να προωθήσουμε τη δουλειά των δασκάλων μας. Κάτι τέτοιο αποτελεί τη βάση και το κίνητρο για μια εργασία επανόρθωσης και δημιουργίας. Αυτή είναι η ζωή… </a:t>
            </a:r>
          </a:p>
          <a:p>
            <a:pPr marL="0" indent="0" algn="just">
              <a:buNone/>
            </a:pPr>
            <a:r>
              <a:rPr lang="el-GR" b="1" dirty="0">
                <a:ln w="22225">
                  <a:solidFill>
                    <a:schemeClr val="accent2"/>
                  </a:solidFill>
                  <a:prstDash val="solid"/>
                </a:ln>
                <a:solidFill>
                  <a:schemeClr val="accent2">
                    <a:lumMod val="40000"/>
                    <a:lumOff val="60000"/>
                  </a:schemeClr>
                </a:solidFill>
              </a:rPr>
              <a:t>				ΑΡΧΗ ΚΑΙ ΤΕΛΟΣ</a:t>
            </a:r>
          </a:p>
          <a:p>
            <a:pPr marL="0" indent="0" algn="just">
              <a:buNone/>
            </a:pPr>
            <a:r>
              <a:rPr lang="el-GR" b="1" dirty="0">
                <a:ln w="22225">
                  <a:solidFill>
                    <a:schemeClr val="accent2"/>
                  </a:solidFill>
                  <a:prstDash val="solid"/>
                </a:ln>
                <a:solidFill>
                  <a:schemeClr val="accent2">
                    <a:lumMod val="40000"/>
                    <a:lumOff val="60000"/>
                  </a:schemeClr>
                </a:solidFill>
              </a:rPr>
              <a:t>				ΣΧΕΣΕΙΣ ΜΑΘΗΤΕΙΑΣ</a:t>
            </a:r>
          </a:p>
        </p:txBody>
      </p:sp>
      <p:sp>
        <p:nvSpPr>
          <p:cNvPr id="5" name="Βέλος: Κάτω 4">
            <a:extLst>
              <a:ext uri="{FF2B5EF4-FFF2-40B4-BE49-F238E27FC236}">
                <a16:creationId xmlns:a16="http://schemas.microsoft.com/office/drawing/2014/main" id="{07260851-6F35-48B8-B9A3-05DFA4A2258C}"/>
              </a:ext>
            </a:extLst>
          </p:cNvPr>
          <p:cNvSpPr/>
          <p:nvPr/>
        </p:nvSpPr>
        <p:spPr>
          <a:xfrm>
            <a:off x="6096000" y="1171852"/>
            <a:ext cx="484632" cy="8788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9492476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2ED1F6C9-6598-45DC-8147-4F253473BAD0}"/>
              </a:ext>
            </a:extLst>
          </p:cNvPr>
          <p:cNvSpPr>
            <a:spLocks noGrp="1"/>
          </p:cNvSpPr>
          <p:nvPr>
            <p:ph type="title"/>
          </p:nvPr>
        </p:nvSpPr>
        <p:spPr/>
        <p:txBody>
          <a:bodyPr/>
          <a:lstStyle/>
          <a:p>
            <a:endParaRPr lang="el-GR"/>
          </a:p>
        </p:txBody>
      </p:sp>
      <p:sp>
        <p:nvSpPr>
          <p:cNvPr id="3" name="Θέση περιεχομένου 2">
            <a:extLst>
              <a:ext uri="{FF2B5EF4-FFF2-40B4-BE49-F238E27FC236}">
                <a16:creationId xmlns:a16="http://schemas.microsoft.com/office/drawing/2014/main" id="{EF07A22F-10A7-46B9-8008-87A37A799776}"/>
              </a:ext>
            </a:extLst>
          </p:cNvPr>
          <p:cNvSpPr>
            <a:spLocks noGrp="1"/>
          </p:cNvSpPr>
          <p:nvPr>
            <p:ph idx="1"/>
          </p:nvPr>
        </p:nvSpPr>
        <p:spPr/>
        <p:txBody>
          <a:bodyPr/>
          <a:lstStyle/>
          <a:p>
            <a:pPr marL="0" indent="0" algn="ctr">
              <a:buNone/>
            </a:pPr>
            <a:r>
              <a:rPr lang="el-GR" b="1" i="1" dirty="0">
                <a:solidFill>
                  <a:schemeClr val="accent2">
                    <a:lumMod val="50000"/>
                  </a:schemeClr>
                </a:solidFill>
              </a:rPr>
              <a:t>ΛΗΞΗ</a:t>
            </a:r>
          </a:p>
          <a:p>
            <a:pPr algn="ctr"/>
            <a:endParaRPr lang="el-GR" b="1" i="1" dirty="0">
              <a:solidFill>
                <a:schemeClr val="accent2">
                  <a:lumMod val="50000"/>
                </a:schemeClr>
              </a:solidFill>
            </a:endParaRPr>
          </a:p>
          <a:p>
            <a:pPr marL="0" indent="0" algn="ctr">
              <a:buNone/>
            </a:pPr>
            <a:r>
              <a:rPr lang="el-GR" b="1" i="1" dirty="0">
                <a:solidFill>
                  <a:schemeClr val="accent2">
                    <a:lumMod val="50000"/>
                  </a:schemeClr>
                </a:solidFill>
              </a:rPr>
              <a:t>Σας ευχαριστώ για την ευκαιρία συνάντησης και την εμπειρία να σκεφτούμε μαζί</a:t>
            </a:r>
          </a:p>
          <a:p>
            <a:pPr algn="ctr"/>
            <a:endParaRPr lang="el-GR" dirty="0"/>
          </a:p>
          <a:p>
            <a:pPr marL="0" indent="0" algn="ctr">
              <a:buNone/>
            </a:pPr>
            <a:endParaRPr lang="el-GR" dirty="0"/>
          </a:p>
          <a:p>
            <a:pPr marL="0" indent="0">
              <a:buNone/>
            </a:pPr>
            <a:endParaRPr lang="el-GR" dirty="0"/>
          </a:p>
        </p:txBody>
      </p:sp>
    </p:spTree>
    <p:extLst>
      <p:ext uri="{BB962C8B-B14F-4D97-AF65-F5344CB8AC3E}">
        <p14:creationId xmlns:p14="http://schemas.microsoft.com/office/powerpoint/2010/main" val="3511555071"/>
      </p:ext>
    </p:extLst>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2769</TotalTime>
  <Words>2432</Words>
  <Application>Microsoft Office PowerPoint</Application>
  <PresentationFormat>Ευρεία οθόνη</PresentationFormat>
  <Paragraphs>113</Paragraphs>
  <Slides>16</Slides>
  <Notes>0</Notes>
  <HiddenSlides>0</HiddenSlides>
  <MMClips>0</MMClips>
  <ScaleCrop>false</ScaleCrop>
  <HeadingPairs>
    <vt:vector size="6" baseType="variant">
      <vt:variant>
        <vt:lpstr>Γραμματοσειρές που χρησιμοποιούνται</vt:lpstr>
      </vt:variant>
      <vt:variant>
        <vt:i4>3</vt:i4>
      </vt:variant>
      <vt:variant>
        <vt:lpstr>Θέμα</vt:lpstr>
      </vt:variant>
      <vt:variant>
        <vt:i4>1</vt:i4>
      </vt:variant>
      <vt:variant>
        <vt:lpstr>Τίτλοι διαφανειών</vt:lpstr>
      </vt:variant>
      <vt:variant>
        <vt:i4>16</vt:i4>
      </vt:variant>
    </vt:vector>
  </HeadingPairs>
  <TitlesOfParts>
    <vt:vector size="20" baseType="lpstr">
      <vt:lpstr>Arial</vt:lpstr>
      <vt:lpstr>Calibri</vt:lpstr>
      <vt:lpstr>Calibri Light</vt:lpstr>
      <vt:lpstr>Θέμα του Office</vt:lpstr>
      <vt:lpstr>ΖΗΤΗΜΑΤΑ  ΤΕΛΟΥΣ… </vt:lpstr>
      <vt:lpstr>Παρουσίαση του PowerPoint</vt:lpstr>
      <vt:lpstr>Παρουσίαση του PowerPoint</vt:lpstr>
      <vt:lpstr> Συγκρουόμενα συναισθήματα στον αποχωρισμό</vt:lpstr>
      <vt:lpstr>Συγκρουόμενα συναισθήματα στον αποχωρισμό</vt:lpstr>
      <vt:lpstr>Συγκρουόμενα συναισθήματα στον αποχωρισμό</vt:lpstr>
      <vt:lpstr>Συγκρουόμενα συναισθήματα στον αποχωρισμό</vt:lpstr>
      <vt:lpstr>Συγκρουόμενα συναισθήματα στον αποχωρισμό</vt:lpstr>
      <vt:lpstr>Συγκρουόμενα συναισθήματα στον αποχωρισμό</vt:lpstr>
      <vt:lpstr>Τα συναισθήματα των μαθητών/εκπαιδευομένων</vt:lpstr>
      <vt:lpstr>    Αμφιβολίες και ανησυχίες του ατόμου για την ικανότητά του  </vt:lpstr>
      <vt:lpstr> Αμφιβολίες και ανησυχίες του ατόμου για την ικανότητά του </vt:lpstr>
      <vt:lpstr>Ζήλεια και φθόνος</vt:lpstr>
      <vt:lpstr>Παρουσίαση του PowerPoint</vt:lpstr>
      <vt:lpstr>Παρουσίαση του PowerPoint</vt:lpstr>
      <vt:lpstr>Παρουσίαση του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ΖΗΤΗΜΑΤΑ  ΤΕΛΟΥΣ</dc:title>
  <dc:creator>ekara</dc:creator>
  <cp:lastModifiedBy>ekara</cp:lastModifiedBy>
  <cp:revision>52</cp:revision>
  <dcterms:created xsi:type="dcterms:W3CDTF">2021-05-22T17:31:36Z</dcterms:created>
  <dcterms:modified xsi:type="dcterms:W3CDTF">2021-05-27T14:54:30Z</dcterms:modified>
</cp:coreProperties>
</file>